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56" r:id="rId2"/>
    <p:sldId id="284" r:id="rId3"/>
    <p:sldId id="326" r:id="rId4"/>
    <p:sldId id="645" r:id="rId5"/>
    <p:sldId id="646" r:id="rId6"/>
    <p:sldId id="647" r:id="rId7"/>
    <p:sldId id="648" r:id="rId8"/>
    <p:sldId id="649" r:id="rId9"/>
    <p:sldId id="650" r:id="rId10"/>
    <p:sldId id="651" r:id="rId11"/>
    <p:sldId id="652" r:id="rId12"/>
    <p:sldId id="653" r:id="rId13"/>
    <p:sldId id="654" r:id="rId14"/>
    <p:sldId id="655" r:id="rId15"/>
    <p:sldId id="656" r:id="rId16"/>
    <p:sldId id="657" r:id="rId17"/>
    <p:sldId id="658" r:id="rId18"/>
    <p:sldId id="659" r:id="rId19"/>
    <p:sldId id="660" r:id="rId20"/>
    <p:sldId id="661" r:id="rId21"/>
    <p:sldId id="663" r:id="rId22"/>
    <p:sldId id="664" r:id="rId23"/>
    <p:sldId id="666" r:id="rId24"/>
    <p:sldId id="667" r:id="rId25"/>
    <p:sldId id="668" r:id="rId26"/>
    <p:sldId id="669" r:id="rId27"/>
    <p:sldId id="670" r:id="rId28"/>
    <p:sldId id="671" r:id="rId29"/>
    <p:sldId id="672" r:id="rId30"/>
    <p:sldId id="673" r:id="rId31"/>
    <p:sldId id="674" r:id="rId32"/>
    <p:sldId id="675" r:id="rId33"/>
    <p:sldId id="676" r:id="rId34"/>
    <p:sldId id="677" r:id="rId35"/>
    <p:sldId id="678" r:id="rId36"/>
    <p:sldId id="679" r:id="rId37"/>
    <p:sldId id="680" r:id="rId38"/>
    <p:sldId id="681" r:id="rId39"/>
    <p:sldId id="683" r:id="rId40"/>
    <p:sldId id="684" r:id="rId41"/>
    <p:sldId id="685" r:id="rId42"/>
    <p:sldId id="689" r:id="rId43"/>
    <p:sldId id="688" r:id="rId44"/>
    <p:sldId id="690" r:id="rId45"/>
    <p:sldId id="324" r:id="rId46"/>
  </p:sldIdLst>
  <p:sldSz cx="9144000" cy="6858000" type="screen4x3"/>
  <p:notesSz cx="6858000" cy="9144000"/>
  <p:custDataLst>
    <p:tags r:id="rId4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76" autoAdjust="0"/>
    <p:restoredTop sz="94660"/>
  </p:normalViewPr>
  <p:slideViewPr>
    <p:cSldViewPr snapToGrid="0">
      <p:cViewPr varScale="1">
        <p:scale>
          <a:sx n="75" d="100"/>
          <a:sy n="75" d="100"/>
        </p:scale>
        <p:origin x="92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512820512820512E-2"/>
          <c:y val="4.4135227557063027E-2"/>
          <c:w val="0.89423076923076927"/>
          <c:h val="0.91172954488587399"/>
        </c:manualLayout>
      </c:layout>
      <c:lineChart>
        <c:grouping val="standard"/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Hoja1!$A$2:$A$52</c:f>
              <c:numCache>
                <c:formatCode>General</c:formatCode>
                <c:ptCount val="51"/>
                <c:pt idx="0">
                  <c:v>3000</c:v>
                </c:pt>
                <c:pt idx="1">
                  <c:v>3100</c:v>
                </c:pt>
                <c:pt idx="2">
                  <c:v>3200</c:v>
                </c:pt>
                <c:pt idx="3">
                  <c:v>3300</c:v>
                </c:pt>
                <c:pt idx="4">
                  <c:v>3400</c:v>
                </c:pt>
                <c:pt idx="5">
                  <c:v>3500</c:v>
                </c:pt>
                <c:pt idx="6">
                  <c:v>3600</c:v>
                </c:pt>
                <c:pt idx="7">
                  <c:v>3700</c:v>
                </c:pt>
                <c:pt idx="8">
                  <c:v>3800</c:v>
                </c:pt>
                <c:pt idx="9">
                  <c:v>3900</c:v>
                </c:pt>
                <c:pt idx="10">
                  <c:v>4000</c:v>
                </c:pt>
                <c:pt idx="11">
                  <c:v>4100</c:v>
                </c:pt>
                <c:pt idx="12">
                  <c:v>4200</c:v>
                </c:pt>
                <c:pt idx="13">
                  <c:v>4300</c:v>
                </c:pt>
                <c:pt idx="14">
                  <c:v>4400</c:v>
                </c:pt>
                <c:pt idx="15">
                  <c:v>4500</c:v>
                </c:pt>
                <c:pt idx="16">
                  <c:v>4600</c:v>
                </c:pt>
                <c:pt idx="17">
                  <c:v>4700</c:v>
                </c:pt>
                <c:pt idx="18">
                  <c:v>4800</c:v>
                </c:pt>
                <c:pt idx="19">
                  <c:v>4900</c:v>
                </c:pt>
                <c:pt idx="20">
                  <c:v>5000</c:v>
                </c:pt>
                <c:pt idx="21">
                  <c:v>5100</c:v>
                </c:pt>
                <c:pt idx="22">
                  <c:v>5200</c:v>
                </c:pt>
                <c:pt idx="23">
                  <c:v>5300</c:v>
                </c:pt>
                <c:pt idx="24">
                  <c:v>5400</c:v>
                </c:pt>
                <c:pt idx="25">
                  <c:v>5500</c:v>
                </c:pt>
                <c:pt idx="26">
                  <c:v>5600</c:v>
                </c:pt>
                <c:pt idx="27">
                  <c:v>5700</c:v>
                </c:pt>
                <c:pt idx="28">
                  <c:v>5800</c:v>
                </c:pt>
                <c:pt idx="29">
                  <c:v>5900</c:v>
                </c:pt>
                <c:pt idx="30">
                  <c:v>6000</c:v>
                </c:pt>
                <c:pt idx="31">
                  <c:v>6100</c:v>
                </c:pt>
                <c:pt idx="32">
                  <c:v>6200</c:v>
                </c:pt>
                <c:pt idx="33">
                  <c:v>6300</c:v>
                </c:pt>
                <c:pt idx="34">
                  <c:v>6400</c:v>
                </c:pt>
                <c:pt idx="35">
                  <c:v>6500</c:v>
                </c:pt>
                <c:pt idx="36">
                  <c:v>6600</c:v>
                </c:pt>
                <c:pt idx="37">
                  <c:v>6700</c:v>
                </c:pt>
                <c:pt idx="38">
                  <c:v>6800</c:v>
                </c:pt>
                <c:pt idx="39">
                  <c:v>6900</c:v>
                </c:pt>
                <c:pt idx="40">
                  <c:v>7000</c:v>
                </c:pt>
                <c:pt idx="41">
                  <c:v>7100</c:v>
                </c:pt>
                <c:pt idx="42">
                  <c:v>7200</c:v>
                </c:pt>
                <c:pt idx="43">
                  <c:v>7300</c:v>
                </c:pt>
                <c:pt idx="44">
                  <c:v>7400</c:v>
                </c:pt>
                <c:pt idx="45">
                  <c:v>7500</c:v>
                </c:pt>
                <c:pt idx="46">
                  <c:v>7600</c:v>
                </c:pt>
                <c:pt idx="47">
                  <c:v>7700</c:v>
                </c:pt>
                <c:pt idx="48">
                  <c:v>7800</c:v>
                </c:pt>
                <c:pt idx="49">
                  <c:v>7900</c:v>
                </c:pt>
                <c:pt idx="50">
                  <c:v>8000</c:v>
                </c:pt>
              </c:numCache>
            </c:numRef>
          </c:cat>
          <c:val>
            <c:numRef>
              <c:f>Hoja1!$B$2:$B$52</c:f>
              <c:numCache>
                <c:formatCode>General</c:formatCode>
                <c:ptCount val="51"/>
                <c:pt idx="0">
                  <c:v>1200</c:v>
                </c:pt>
                <c:pt idx="1">
                  <c:v>1052.4936628403686</c:v>
                </c:pt>
                <c:pt idx="2">
                  <c:v>926.97143554687523</c:v>
                </c:pt>
                <c:pt idx="3">
                  <c:v>819.6161464380848</c:v>
                </c:pt>
                <c:pt idx="4">
                  <c:v>727.3619808191952</c:v>
                </c:pt>
                <c:pt idx="5">
                  <c:v>647.73011245314456</c:v>
                </c:pt>
                <c:pt idx="6">
                  <c:v>578.7037037037037</c:v>
                </c:pt>
                <c:pt idx="7">
                  <c:v>518.63207056384169</c:v>
                </c:pt>
                <c:pt idx="8">
                  <c:v>466.15664397909779</c:v>
                </c:pt>
                <c:pt idx="9">
                  <c:v>420.15335597493083</c:v>
                </c:pt>
                <c:pt idx="10">
                  <c:v>379.6875</c:v>
                </c:pt>
                <c:pt idx="11">
                  <c:v>343.97813544740671</c:v>
                </c:pt>
                <c:pt idx="12">
                  <c:v>312.3698458975428</c:v>
                </c:pt>
                <c:pt idx="13">
                  <c:v>284.31020114946739</c:v>
                </c:pt>
                <c:pt idx="14">
                  <c:v>259.33167133392533</c:v>
                </c:pt>
                <c:pt idx="15">
                  <c:v>237.03703703703707</c:v>
                </c:pt>
                <c:pt idx="16">
                  <c:v>217.08756043610478</c:v>
                </c:pt>
                <c:pt idx="17">
                  <c:v>199.19334890948818</c:v>
                </c:pt>
                <c:pt idx="18">
                  <c:v>183.10546875</c:v>
                </c:pt>
                <c:pt idx="19">
                  <c:v>168.60946284182228</c:v>
                </c:pt>
                <c:pt idx="20">
                  <c:v>155.52000000000001</c:v>
                </c:pt>
                <c:pt idx="21">
                  <c:v>143.67644065564352</c:v>
                </c:pt>
                <c:pt idx="22">
                  <c:v>132.93914778894296</c:v>
                </c:pt>
                <c:pt idx="23">
                  <c:v>123.18640650677693</c:v>
                </c:pt>
                <c:pt idx="24">
                  <c:v>114.31184270690441</c:v>
                </c:pt>
                <c:pt idx="25">
                  <c:v>106.22225257837579</c:v>
                </c:pt>
                <c:pt idx="26">
                  <c:v>98.835771553519322</c:v>
                </c:pt>
                <c:pt idx="27">
                  <c:v>92.080324736611885</c:v>
                </c:pt>
                <c:pt idx="28">
                  <c:v>85.892311542371402</c:v>
                </c:pt>
                <c:pt idx="29">
                  <c:v>80.215485863629866</c:v>
                </c:pt>
                <c:pt idx="30">
                  <c:v>75</c:v>
                </c:pt>
                <c:pt idx="31">
                  <c:v>70.201586165838535</c:v>
                </c:pt>
                <c:pt idx="32">
                  <c:v>65.78085392752304</c:v>
                </c:pt>
                <c:pt idx="33">
                  <c:v>61.702685609391146</c:v>
                </c:pt>
                <c:pt idx="34">
                  <c:v>57.935714721679688</c:v>
                </c:pt>
                <c:pt idx="35">
                  <c:v>54.451874934351032</c:v>
                </c:pt>
                <c:pt idx="36">
                  <c:v>51.2260091523803</c:v>
                </c:pt>
                <c:pt idx="37">
                  <c:v>48.235529924116889</c:v>
                </c:pt>
                <c:pt idx="38">
                  <c:v>45.460123801199707</c:v>
                </c:pt>
                <c:pt idx="39">
                  <c:v>42.881493419477472</c:v>
                </c:pt>
                <c:pt idx="40">
                  <c:v>40.483132028321542</c:v>
                </c:pt>
                <c:pt idx="41">
                  <c:v>38.250125995206695</c:v>
                </c:pt>
                <c:pt idx="42">
                  <c:v>36.168981481481474</c:v>
                </c:pt>
                <c:pt idx="43">
                  <c:v>34.227472046596134</c:v>
                </c:pt>
                <c:pt idx="44">
                  <c:v>32.414504410240085</c:v>
                </c:pt>
                <c:pt idx="45">
                  <c:v>30.72</c:v>
                </c:pt>
                <c:pt idx="46">
                  <c:v>29.134790248693616</c:v>
                </c:pt>
                <c:pt idx="47">
                  <c:v>27.65052389066425</c:v>
                </c:pt>
                <c:pt idx="48">
                  <c:v>26.259584748433177</c:v>
                </c:pt>
                <c:pt idx="49">
                  <c:v>24.955018707149797</c:v>
                </c:pt>
                <c:pt idx="50">
                  <c:v>23.730468750000004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4BD-409E-B54C-9209D6C07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4050728"/>
        <c:axId val="404047592"/>
      </c:lineChart>
      <c:catAx>
        <c:axId val="404050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404047592"/>
        <c:crosses val="autoZero"/>
        <c:auto val="1"/>
        <c:lblAlgn val="ctr"/>
        <c:lblOffset val="100"/>
        <c:tickLblSkip val="10"/>
        <c:tickMarkSkip val="10"/>
        <c:noMultiLvlLbl val="1"/>
      </c:catAx>
      <c:valAx>
        <c:axId val="404047592"/>
        <c:scaling>
          <c:orientation val="minMax"/>
          <c:max val="12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s-ES" sz="1400" dirty="0" smtClean="0"/>
                  <a:t>Intensidad relativa </a:t>
                </a:r>
                <a:r>
                  <a:rPr lang="es-ES" sz="1400" dirty="0" smtClean="0">
                    <a:sym typeface="Symbol"/>
                  </a:rPr>
                  <a:t></a:t>
                </a:r>
                <a:endParaRPr lang="es-ES" sz="1400" dirty="0"/>
              </a:p>
            </c:rich>
          </c:tx>
          <c:layout>
            <c:manualLayout>
              <c:xMode val="edge"/>
              <c:yMode val="edge"/>
              <c:x val="0"/>
              <c:y val="0.22075448808190892"/>
            </c:manualLayout>
          </c:layout>
          <c:overlay val="1"/>
        </c:title>
        <c:numFmt formatCode="General" sourceLinked="1"/>
        <c:majorTickMark val="none"/>
        <c:minorTickMark val="none"/>
        <c:tickLblPos val="none"/>
        <c:crossAx val="404050728"/>
        <c:crossesAt val="1"/>
        <c:crossBetween val="midCat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F8D7-557D-4F1D-B56D-DC46477EF97B}" type="datetimeFigureOut">
              <a:rPr lang="es-ES" smtClean="0"/>
              <a:t>24/07/2025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4BB57-768C-4E80-9E4D-133551E828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35747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DF924-6E06-49EF-A8DE-50D50EBC2EFA}" type="datetimeFigureOut">
              <a:rPr lang="es-ES" smtClean="0"/>
              <a:t>24/07/2025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B2BD3-B4DF-432B-995C-E1CF55AA4F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70959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21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621430" y="533176"/>
            <a:ext cx="39251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/>
              <a:t>08. ONDAS ELECTROMAGNÉTICAS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2938493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 userDrawn="1"/>
        </p:nvSpPr>
        <p:spPr>
          <a:xfrm>
            <a:off x="4382638" y="549321"/>
            <a:ext cx="4761362" cy="28731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Paralelogramo 8"/>
          <p:cNvSpPr/>
          <p:nvPr userDrawn="1"/>
        </p:nvSpPr>
        <p:spPr>
          <a:xfrm>
            <a:off x="551421" y="283617"/>
            <a:ext cx="4296804" cy="272955"/>
          </a:xfrm>
          <a:prstGeom prst="parallelogram">
            <a:avLst>
              <a:gd name="adj" fmla="val 773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Paralelogramo 10"/>
          <p:cNvSpPr/>
          <p:nvPr userDrawn="1"/>
        </p:nvSpPr>
        <p:spPr>
          <a:xfrm>
            <a:off x="324988" y="549321"/>
            <a:ext cx="4313688" cy="287315"/>
          </a:xfrm>
          <a:prstGeom prst="parallelogram">
            <a:avLst>
              <a:gd name="adj" fmla="val 8135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riángulo rectángulo 6"/>
          <p:cNvSpPr/>
          <p:nvPr userDrawn="1"/>
        </p:nvSpPr>
        <p:spPr>
          <a:xfrm flipV="1">
            <a:off x="0" y="0"/>
            <a:ext cx="1064525" cy="1378425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riángulo isósceles 7"/>
          <p:cNvSpPr/>
          <p:nvPr userDrawn="1"/>
        </p:nvSpPr>
        <p:spPr>
          <a:xfrm>
            <a:off x="842963" y="0"/>
            <a:ext cx="442911" cy="28660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 userDrawn="1"/>
        </p:nvSpPr>
        <p:spPr>
          <a:xfrm>
            <a:off x="0" y="0"/>
            <a:ext cx="866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FÍSICA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6" name="CuadroTexto 15"/>
          <p:cNvSpPr txBox="1"/>
          <p:nvPr userDrawn="1"/>
        </p:nvSpPr>
        <p:spPr>
          <a:xfrm>
            <a:off x="0" y="237985"/>
            <a:ext cx="393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2º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7" name="Rectángulo 16"/>
          <p:cNvSpPr/>
          <p:nvPr userDrawn="1"/>
        </p:nvSpPr>
        <p:spPr>
          <a:xfrm>
            <a:off x="0" y="6629400"/>
            <a:ext cx="9144000" cy="2285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/>
          <p:cNvSpPr txBox="1"/>
          <p:nvPr userDrawn="1"/>
        </p:nvSpPr>
        <p:spPr>
          <a:xfrm>
            <a:off x="-66675" y="6642556"/>
            <a:ext cx="2415654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Rafael Artacho Cañadas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20" name="CuadroTexto 19"/>
          <p:cNvSpPr txBox="1"/>
          <p:nvPr userDrawn="1"/>
        </p:nvSpPr>
        <p:spPr>
          <a:xfrm>
            <a:off x="8120417" y="6642556"/>
            <a:ext cx="9280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97ADD3B9-7012-4487-87AB-CEB091580AB4}" type="slidenum">
              <a:rPr lang="es-ES" sz="1200" smtClean="0">
                <a:solidFill>
                  <a:schemeClr val="bg1"/>
                </a:solidFill>
              </a:rPr>
              <a:pPr algn="r"/>
              <a:t>‹Nº›</a:t>
            </a:fld>
            <a:r>
              <a:rPr lang="es-ES" sz="1200" dirty="0" smtClean="0">
                <a:solidFill>
                  <a:schemeClr val="bg1"/>
                </a:solidFill>
              </a:rPr>
              <a:t> de 45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19" name="CuadroTexto 18"/>
          <p:cNvSpPr txBox="1"/>
          <p:nvPr userDrawn="1"/>
        </p:nvSpPr>
        <p:spPr>
          <a:xfrm>
            <a:off x="855048" y="303118"/>
            <a:ext cx="424559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Bloque 3: </a:t>
            </a:r>
            <a:r>
              <a:rPr lang="es-ES" sz="1600" b="1" dirty="0" smtClean="0">
                <a:solidFill>
                  <a:schemeClr val="bg1"/>
                </a:solidFill>
              </a:rPr>
              <a:t>VIBRACIONES Y ONDAS</a:t>
            </a:r>
            <a:endParaRPr lang="es-ES" sz="1600" b="1" dirty="0">
              <a:solidFill>
                <a:schemeClr val="bg1"/>
              </a:solidFill>
            </a:endParaRPr>
          </a:p>
        </p:txBody>
      </p:sp>
      <p:grpSp>
        <p:nvGrpSpPr>
          <p:cNvPr id="21" name="Grupo 20"/>
          <p:cNvGrpSpPr/>
          <p:nvPr userDrawn="1"/>
        </p:nvGrpSpPr>
        <p:grpSpPr>
          <a:xfrm>
            <a:off x="8730106" y="90849"/>
            <a:ext cx="318358" cy="430887"/>
            <a:chOff x="7081997" y="86271"/>
            <a:chExt cx="318358" cy="430887"/>
          </a:xfrm>
        </p:grpSpPr>
        <p:grpSp>
          <p:nvGrpSpPr>
            <p:cNvPr id="22" name="Grupo 21"/>
            <p:cNvGrpSpPr/>
            <p:nvPr/>
          </p:nvGrpSpPr>
          <p:grpSpPr>
            <a:xfrm>
              <a:off x="7081997" y="86271"/>
              <a:ext cx="318358" cy="284811"/>
              <a:chOff x="7077234" y="158271"/>
              <a:chExt cx="318358" cy="284811"/>
            </a:xfrm>
          </p:grpSpPr>
          <p:sp>
            <p:nvSpPr>
              <p:cNvPr id="24" name="Rectángulo redondeado 23"/>
              <p:cNvSpPr/>
              <p:nvPr/>
            </p:nvSpPr>
            <p:spPr>
              <a:xfrm>
                <a:off x="7110413" y="262510"/>
                <a:ext cx="252000" cy="18000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5" name="Triángulo isósceles 24"/>
              <p:cNvSpPr/>
              <p:nvPr/>
            </p:nvSpPr>
            <p:spPr>
              <a:xfrm>
                <a:off x="7110413" y="202743"/>
                <a:ext cx="252000" cy="72000"/>
              </a:xfrm>
              <a:prstGeom prst="triangl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" name="Redondear rectángulo de esquina del mismo lado 25"/>
              <p:cNvSpPr/>
              <p:nvPr/>
            </p:nvSpPr>
            <p:spPr>
              <a:xfrm>
                <a:off x="7200413" y="335082"/>
                <a:ext cx="72000" cy="108000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7" name="Conector recto 26"/>
              <p:cNvCxnSpPr/>
              <p:nvPr/>
            </p:nvCxnSpPr>
            <p:spPr>
              <a:xfrm flipV="1">
                <a:off x="7077234" y="159809"/>
                <a:ext cx="159179" cy="94817"/>
              </a:xfrm>
              <a:prstGeom prst="line">
                <a:avLst/>
              </a:prstGeom>
              <a:ln w="28575" cap="rnd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cto 27"/>
              <p:cNvCxnSpPr/>
              <p:nvPr/>
            </p:nvCxnSpPr>
            <p:spPr>
              <a:xfrm flipH="1" flipV="1">
                <a:off x="7236414" y="159809"/>
                <a:ext cx="159178" cy="94817"/>
              </a:xfrm>
              <a:prstGeom prst="line">
                <a:avLst/>
              </a:prstGeom>
              <a:ln w="28575" cap="rnd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ángulo redondeado 28"/>
              <p:cNvSpPr/>
              <p:nvPr/>
            </p:nvSpPr>
            <p:spPr>
              <a:xfrm>
                <a:off x="7293143" y="158271"/>
                <a:ext cx="45719" cy="54000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23" name="CuadroTexto 22">
              <a:hlinkClick r:id="rId4" action="ppaction://hlinksldjump"/>
            </p:cNvPr>
            <p:cNvSpPr txBox="1"/>
            <p:nvPr/>
          </p:nvSpPr>
          <p:spPr>
            <a:xfrm>
              <a:off x="7109731" y="86271"/>
              <a:ext cx="262892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s-ES" sz="700" dirty="0" smtClean="0">
                <a:solidFill>
                  <a:srgbClr val="0070C0"/>
                </a:solidFill>
              </a:endParaRPr>
            </a:p>
            <a:p>
              <a:endParaRPr lang="es-ES" sz="700" dirty="0">
                <a:solidFill>
                  <a:srgbClr val="0070C0"/>
                </a:solidFill>
              </a:endParaRPr>
            </a:p>
            <a:p>
              <a:endParaRPr lang="es-ES" sz="700" dirty="0" smtClean="0">
                <a:solidFill>
                  <a:srgbClr val="0070C0"/>
                </a:solidFill>
              </a:endParaRPr>
            </a:p>
            <a:p>
              <a:r>
                <a:rPr lang="es-ES" sz="700" dirty="0" smtClean="0">
                  <a:solidFill>
                    <a:srgbClr val="0070C0"/>
                  </a:solidFill>
                </a:rPr>
                <a:t>INICIO</a:t>
              </a:r>
              <a:endParaRPr lang="es-ES" sz="7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0" y="545212"/>
            <a:ext cx="2736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2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es.wikipedia.org/wiki/Acetona" TargetMode="External"/><Relationship Id="rId13" Type="http://schemas.openxmlformats.org/officeDocument/2006/relationships/hyperlink" Target="http://es.wikipedia.org/wiki/Benceno" TargetMode="External"/><Relationship Id="rId18" Type="http://schemas.openxmlformats.org/officeDocument/2006/relationships/hyperlink" Target="http://es.wikipedia.org/wiki/Materia_oscura" TargetMode="External"/><Relationship Id="rId3" Type="http://schemas.openxmlformats.org/officeDocument/2006/relationships/hyperlink" Target="http://es.wikipedia.org/wiki/Vac%C3%ADo_(f%C3%ADsica)" TargetMode="External"/><Relationship Id="rId7" Type="http://schemas.openxmlformats.org/officeDocument/2006/relationships/hyperlink" Target="http://es.wikipedia.org/wiki/Agua" TargetMode="External"/><Relationship Id="rId12" Type="http://schemas.openxmlformats.org/officeDocument/2006/relationships/hyperlink" Target="http://es.wikipedia.org/wiki/Glicerina" TargetMode="External"/><Relationship Id="rId17" Type="http://schemas.openxmlformats.org/officeDocument/2006/relationships/hyperlink" Target="http://es.wikipedia.org/wiki/Nada" TargetMode="External"/><Relationship Id="rId2" Type="http://schemas.openxmlformats.org/officeDocument/2006/relationships/image" Target="../media/image22.jpeg"/><Relationship Id="rId16" Type="http://schemas.openxmlformats.org/officeDocument/2006/relationships/hyperlink" Target="http://es.wikipedia.org/wiki/Diamant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wikipedia.org/wiki/Hielo" TargetMode="External"/><Relationship Id="rId11" Type="http://schemas.openxmlformats.org/officeDocument/2006/relationships/hyperlink" Target="http://es.wikipedia.org/wiki/Fluorita" TargetMode="External"/><Relationship Id="rId5" Type="http://schemas.openxmlformats.org/officeDocument/2006/relationships/hyperlink" Target="http://es.wikipedia.org/wiki/Di%C3%B3xido_de_carbono" TargetMode="External"/><Relationship Id="rId15" Type="http://schemas.openxmlformats.org/officeDocument/2006/relationships/hyperlink" Target="http://es.wikipedia.org/wiki/Rub%C3%AD" TargetMode="External"/><Relationship Id="rId10" Type="http://schemas.openxmlformats.org/officeDocument/2006/relationships/hyperlink" Target="http://es.wikipedia.org/wiki/Az%C3%BAcar" TargetMode="External"/><Relationship Id="rId19" Type="http://schemas.openxmlformats.org/officeDocument/2006/relationships/image" Target="../media/image25.png"/><Relationship Id="rId4" Type="http://schemas.openxmlformats.org/officeDocument/2006/relationships/hyperlink" Target="http://es.wikipedia.org/wiki/Aire" TargetMode="External"/><Relationship Id="rId9" Type="http://schemas.openxmlformats.org/officeDocument/2006/relationships/hyperlink" Target="http://es.wikipedia.org/wiki/Alcohol_et%C3%ADlico" TargetMode="External"/><Relationship Id="rId14" Type="http://schemas.openxmlformats.org/officeDocument/2006/relationships/hyperlink" Target="http://es.wikipedia.org/wiki/Cuarzo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0.xml"/><Relationship Id="rId18" Type="http://schemas.openxmlformats.org/officeDocument/2006/relationships/slide" Target="slide33.xml"/><Relationship Id="rId3" Type="http://schemas.openxmlformats.org/officeDocument/2006/relationships/slide" Target="slide4.xml"/><Relationship Id="rId21" Type="http://schemas.openxmlformats.org/officeDocument/2006/relationships/slide" Target="slide40.xml"/><Relationship Id="rId7" Type="http://schemas.openxmlformats.org/officeDocument/2006/relationships/slide" Target="slide10.xml"/><Relationship Id="rId12" Type="http://schemas.openxmlformats.org/officeDocument/2006/relationships/slide" Target="slide17.xml"/><Relationship Id="rId17" Type="http://schemas.openxmlformats.org/officeDocument/2006/relationships/slide" Target="slide30.xml"/><Relationship Id="rId2" Type="http://schemas.openxmlformats.org/officeDocument/2006/relationships/slide" Target="slide3.xml"/><Relationship Id="rId16" Type="http://schemas.openxmlformats.org/officeDocument/2006/relationships/slide" Target="slide27.xml"/><Relationship Id="rId20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5.xml"/><Relationship Id="rId5" Type="http://schemas.openxmlformats.org/officeDocument/2006/relationships/slide" Target="slide7.xml"/><Relationship Id="rId15" Type="http://schemas.openxmlformats.org/officeDocument/2006/relationships/slide" Target="slide23.xml"/><Relationship Id="rId10" Type="http://schemas.openxmlformats.org/officeDocument/2006/relationships/slide" Target="slide14.xml"/><Relationship Id="rId19" Type="http://schemas.openxmlformats.org/officeDocument/2006/relationships/slide" Target="slide35.xml"/><Relationship Id="rId4" Type="http://schemas.openxmlformats.org/officeDocument/2006/relationships/slide" Target="slide5.xml"/><Relationship Id="rId9" Type="http://schemas.openxmlformats.org/officeDocument/2006/relationships/slide" Target="slide12.xml"/><Relationship Id="rId14" Type="http://schemas.openxmlformats.org/officeDocument/2006/relationships/slide" Target="slide21.xml"/><Relationship Id="rId22" Type="http://schemas.openxmlformats.org/officeDocument/2006/relationships/slide" Target="slide4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phet.colorado.edu/sims/html/bending-light/latest/bending-light_es.html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2.png"/><Relationship Id="rId4" Type="http://schemas.openxmlformats.org/officeDocument/2006/relationships/image" Target="../media/image11.png"/><Relationship Id="rId9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phet.colorado.edu/sims/html/bending-light/latest/bending-light_es.html" TargetMode="External"/><Relationship Id="rId3" Type="http://schemas.openxmlformats.org/officeDocument/2006/relationships/image" Target="../media/image30.png"/><Relationship Id="rId7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26" Type="http://schemas.openxmlformats.org/officeDocument/2006/relationships/image" Target="../media/image6.png"/><Relationship Id="rId3" Type="http://schemas.openxmlformats.org/officeDocument/2006/relationships/image" Target="../media/image30.png"/><Relationship Id="rId21" Type="http://schemas.openxmlformats.org/officeDocument/2006/relationships/image" Target="../media/image65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5" Type="http://schemas.openxmlformats.org/officeDocument/2006/relationships/hyperlink" Target="https://www.educaplus.org/game/refraccion-con-dos-cambios-de-medio" TargetMode="External"/><Relationship Id="rId2" Type="http://schemas.openxmlformats.org/officeDocument/2006/relationships/image" Target="../media/image34.jpe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24" Type="http://schemas.openxmlformats.org/officeDocument/2006/relationships/image" Target="../media/image68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hyperlink" Target="https://phet.colorado.edu/sims/html/bending-light/latest/bending-light_e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Archivo:Roadmirage.jpg" TargetMode="External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hyperlink" Target="http://es.wikipedia.org/wiki/Archivo:Fatamorganarp.png" TargetMode="Externa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plus.org/game/sombra-y-penumbra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7" Type="http://schemas.openxmlformats.org/officeDocument/2006/relationships/image" Target="../media/image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het.colorado.edu/sims/html/bending-light/latest/bending-light_es.html" TargetMode="External"/><Relationship Id="rId5" Type="http://schemas.openxmlformats.org/officeDocument/2006/relationships/image" Target="../media/image49.gif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hyperlink" Target="http://es.wikipedia.org/wiki/Archivo:Young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phet.colorado.edu/sims/html/wave-interference/latest/wave-interference_es.html" TargetMode="External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52.jpeg"/><Relationship Id="rId7" Type="http://schemas.openxmlformats.org/officeDocument/2006/relationships/image" Target="../media/image9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b/Diffraction_disc_calculated.png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het.colorado.edu/sims/html/wave-interference/latest/wave-interference_es.html" TargetMode="External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gif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educaplus.org/game/polarizacion-de-la-luz" TargetMode="External"/><Relationship Id="rId4" Type="http://schemas.openxmlformats.org/officeDocument/2006/relationships/image" Target="../media/image10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F:\applets\fisica\optica\13%20dispersion%20en%20gota%20de%20agua\prismajpeg.jpg" TargetMode="External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het.colorado.edu/sims/html/bending-light/latest/bending-light_es.html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www.educaplus.org/game/prisma-optico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html/color-vision/latest/color-vision_es.html" TargetMode="External"/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plus.org/game/colores-primarios-aditivos" TargetMode="External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het.colorado.edu/sims/html/color-vision/latest/color-vision_es.html" TargetMode="External"/><Relationship Id="rId5" Type="http://schemas.openxmlformats.org/officeDocument/2006/relationships/hyperlink" Target="https://www.educaplus.org/game/colores-primarios-sustractivos" TargetMode="Externa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hack.us/" TargetMode="External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gif"/><Relationship Id="rId4" Type="http://schemas.openxmlformats.org/officeDocument/2006/relationships/image" Target="../media/image88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1403"/>
            <a:ext cx="5251925" cy="330333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/>
          <a:srcRect r="21854"/>
          <a:stretch/>
        </p:blipFill>
        <p:spPr>
          <a:xfrm>
            <a:off x="5264099" y="1401098"/>
            <a:ext cx="3894650" cy="3303638"/>
          </a:xfrm>
          <a:prstGeom prst="rect">
            <a:avLst/>
          </a:prstGeom>
        </p:spPr>
      </p:pic>
      <p:sp>
        <p:nvSpPr>
          <p:cNvPr id="4" name="Triángulo rectángulo 3"/>
          <p:cNvSpPr/>
          <p:nvPr/>
        </p:nvSpPr>
        <p:spPr>
          <a:xfrm flipV="1">
            <a:off x="0" y="-1"/>
            <a:ext cx="2838734" cy="469483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riángulo isósceles 5"/>
          <p:cNvSpPr/>
          <p:nvPr/>
        </p:nvSpPr>
        <p:spPr>
          <a:xfrm>
            <a:off x="1978925" y="0"/>
            <a:ext cx="1719617" cy="141936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0" y="6509982"/>
            <a:ext cx="9144000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0" y="441847"/>
            <a:ext cx="2232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FÍSICA</a:t>
            </a:r>
            <a:endParaRPr lang="es-ES" sz="4800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0" y="1202711"/>
            <a:ext cx="1987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2º CURSO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712192" y="682388"/>
            <a:ext cx="54318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000" b="1" dirty="0" smtClean="0"/>
              <a:t>BLOQUE </a:t>
            </a:r>
            <a:r>
              <a:rPr lang="es-ES" sz="2000" b="1" dirty="0"/>
              <a:t>3</a:t>
            </a:r>
            <a:r>
              <a:rPr lang="es-ES" sz="2000" b="1" dirty="0" smtClean="0"/>
              <a:t>: </a:t>
            </a:r>
            <a:r>
              <a:rPr lang="es-ES" sz="2000" b="1" dirty="0" smtClean="0">
                <a:solidFill>
                  <a:srgbClr val="0070C0"/>
                </a:solidFill>
              </a:rPr>
              <a:t>VIBRACIONES Y ONDAS</a:t>
            </a:r>
            <a:endParaRPr lang="es-ES" sz="2000" b="1" dirty="0">
              <a:solidFill>
                <a:srgbClr val="0070C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23374" y="4855232"/>
            <a:ext cx="8707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Estudio de ondas electromagnéticas. Se abordará desde un punto de vista descriptivo para después analizarlo desde un punto de vista funcional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997700" y="6519446"/>
            <a:ext cx="214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Rafael Artacho Cañadas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690598" y="978806"/>
            <a:ext cx="545340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</a:rPr>
              <a:t>08. ONDAS ELECTROMAGNÉTICAS</a:t>
            </a:r>
            <a:endParaRPr lang="es-ES" sz="2400" b="1" dirty="0">
              <a:solidFill>
                <a:srgbClr val="00B0F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1839293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5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2. Velocidad de propagación de la luz</a:t>
            </a:r>
          </a:p>
        </p:txBody>
      </p:sp>
      <p:sp>
        <p:nvSpPr>
          <p:cNvPr id="10" name="6 Rectángulo"/>
          <p:cNvSpPr/>
          <p:nvPr/>
        </p:nvSpPr>
        <p:spPr>
          <a:xfrm>
            <a:off x="431250" y="1058452"/>
            <a:ext cx="5194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</a:rPr>
              <a:t>2.1. Método de Olaf </a:t>
            </a:r>
            <a:r>
              <a:rPr lang="es-ES" b="1" kern="0" dirty="0" err="1" smtClean="0">
                <a:solidFill>
                  <a:srgbClr val="002060"/>
                </a:solidFill>
              </a:rPr>
              <a:t>Römer</a:t>
            </a:r>
            <a:r>
              <a:rPr lang="es-ES" b="1" kern="0" dirty="0" smtClean="0">
                <a:solidFill>
                  <a:srgbClr val="002060"/>
                </a:solidFill>
              </a:rPr>
              <a:t> (1676)</a:t>
            </a:r>
            <a:endParaRPr lang="es-ES" b="1" kern="0" dirty="0">
              <a:solidFill>
                <a:srgbClr val="002060"/>
              </a:solidFill>
            </a:endParaRPr>
          </a:p>
        </p:txBody>
      </p:sp>
      <p:sp>
        <p:nvSpPr>
          <p:cNvPr id="11" name="8 Elipse"/>
          <p:cNvSpPr/>
          <p:nvPr/>
        </p:nvSpPr>
        <p:spPr bwMode="auto">
          <a:xfrm>
            <a:off x="1651242" y="2204184"/>
            <a:ext cx="1228436" cy="116378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9 Imagen" descr="sonn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262" y="2283412"/>
            <a:ext cx="868217" cy="868217"/>
          </a:xfrm>
          <a:prstGeom prst="rect">
            <a:avLst/>
          </a:prstGeom>
        </p:spPr>
      </p:pic>
      <p:pic>
        <p:nvPicPr>
          <p:cNvPr id="13" name="10 Imagen" descr="tierr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4897" y="2656764"/>
            <a:ext cx="149102" cy="138546"/>
          </a:xfrm>
          <a:prstGeom prst="rect">
            <a:avLst/>
          </a:prstGeom>
        </p:spPr>
      </p:pic>
      <p:pic>
        <p:nvPicPr>
          <p:cNvPr id="14" name="11 Imagen" descr="tierr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7190" y="2698328"/>
            <a:ext cx="149102" cy="138546"/>
          </a:xfrm>
          <a:prstGeom prst="rect">
            <a:avLst/>
          </a:prstGeom>
        </p:spPr>
      </p:pic>
      <p:cxnSp>
        <p:nvCxnSpPr>
          <p:cNvPr id="15" name="12 Conector recto"/>
          <p:cNvCxnSpPr>
            <a:stCxn id="14" idx="3"/>
            <a:endCxn id="25" idx="6"/>
          </p:cNvCxnSpPr>
          <p:nvPr/>
        </p:nvCxnSpPr>
        <p:spPr bwMode="auto">
          <a:xfrm flipV="1">
            <a:off x="2966292" y="2757499"/>
            <a:ext cx="4418710" cy="101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0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13 Conector recto"/>
          <p:cNvCxnSpPr>
            <a:stCxn id="13" idx="3"/>
            <a:endCxn id="20" idx="6"/>
          </p:cNvCxnSpPr>
          <p:nvPr/>
        </p:nvCxnSpPr>
        <p:spPr bwMode="auto">
          <a:xfrm flipV="1">
            <a:off x="1723999" y="2150857"/>
            <a:ext cx="5465020" cy="5751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0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7" name="14 Grupo"/>
          <p:cNvGrpSpPr/>
          <p:nvPr/>
        </p:nvGrpSpPr>
        <p:grpSpPr>
          <a:xfrm>
            <a:off x="6826925" y="1981067"/>
            <a:ext cx="925002" cy="542781"/>
            <a:chOff x="7604847" y="2677102"/>
            <a:chExt cx="925002" cy="542781"/>
          </a:xfrm>
        </p:grpSpPr>
        <p:sp>
          <p:nvSpPr>
            <p:cNvPr id="18" name="15 Elipse"/>
            <p:cNvSpPr/>
            <p:nvPr/>
          </p:nvSpPr>
          <p:spPr bwMode="auto">
            <a:xfrm>
              <a:off x="7743393" y="2878137"/>
              <a:ext cx="212436" cy="221673"/>
            </a:xfrm>
            <a:prstGeom prst="ellipse">
              <a:avLst/>
            </a:prstGeom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16 Arco"/>
            <p:cNvSpPr/>
            <p:nvPr/>
          </p:nvSpPr>
          <p:spPr bwMode="auto">
            <a:xfrm rot="12324055">
              <a:off x="7604847" y="2748829"/>
              <a:ext cx="480291" cy="471054"/>
            </a:xfrm>
            <a:prstGeom prst="arc">
              <a:avLst>
                <a:gd name="adj1" fmla="val 16200000"/>
                <a:gd name="adj2" fmla="val 16149450"/>
              </a:avLst>
            </a:prstGeom>
            <a:noFill/>
            <a:ln w="9525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17 Elipse"/>
            <p:cNvSpPr/>
            <p:nvPr/>
          </p:nvSpPr>
          <p:spPr bwMode="auto">
            <a:xfrm flipH="1">
              <a:off x="7966941" y="2797607"/>
              <a:ext cx="109538" cy="98570"/>
            </a:xfrm>
            <a:prstGeom prst="ellipse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08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18 CuadroTexto"/>
            <p:cNvSpPr txBox="1"/>
            <p:nvPr/>
          </p:nvSpPr>
          <p:spPr>
            <a:xfrm>
              <a:off x="8047902" y="2677102"/>
              <a:ext cx="4819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600" dirty="0" err="1" smtClean="0"/>
                <a:t>Ío</a:t>
              </a:r>
              <a:endParaRPr lang="es-ES" sz="1600" dirty="0"/>
            </a:p>
          </p:txBody>
        </p:sp>
      </p:grpSp>
      <p:grpSp>
        <p:nvGrpSpPr>
          <p:cNvPr id="22" name="19 Grupo"/>
          <p:cNvGrpSpPr/>
          <p:nvPr/>
        </p:nvGrpSpPr>
        <p:grpSpPr>
          <a:xfrm>
            <a:off x="6313440" y="2599615"/>
            <a:ext cx="1547669" cy="543341"/>
            <a:chOff x="7091362" y="3295650"/>
            <a:chExt cx="1547669" cy="543341"/>
          </a:xfrm>
        </p:grpSpPr>
        <p:sp>
          <p:nvSpPr>
            <p:cNvPr id="23" name="20 Elipse"/>
            <p:cNvSpPr/>
            <p:nvPr/>
          </p:nvSpPr>
          <p:spPr bwMode="auto">
            <a:xfrm>
              <a:off x="7915564" y="3472873"/>
              <a:ext cx="212436" cy="221673"/>
            </a:xfrm>
            <a:prstGeom prst="ellipse">
              <a:avLst/>
            </a:prstGeom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21 Arco"/>
            <p:cNvSpPr/>
            <p:nvPr/>
          </p:nvSpPr>
          <p:spPr bwMode="auto">
            <a:xfrm>
              <a:off x="7777018" y="3343565"/>
              <a:ext cx="480291" cy="471054"/>
            </a:xfrm>
            <a:prstGeom prst="arc">
              <a:avLst>
                <a:gd name="adj1" fmla="val 16200000"/>
                <a:gd name="adj2" fmla="val 16149450"/>
              </a:avLst>
            </a:prstGeom>
            <a:noFill/>
            <a:ln w="9525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22 Elipse"/>
            <p:cNvSpPr/>
            <p:nvPr/>
          </p:nvSpPr>
          <p:spPr bwMode="auto">
            <a:xfrm flipH="1">
              <a:off x="8162924" y="3411393"/>
              <a:ext cx="100014" cy="84282"/>
            </a:xfrm>
            <a:prstGeom prst="ellipse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08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23 CuadroTexto"/>
            <p:cNvSpPr txBox="1"/>
            <p:nvPr/>
          </p:nvSpPr>
          <p:spPr>
            <a:xfrm>
              <a:off x="8201024" y="3295650"/>
              <a:ext cx="4380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600" dirty="0" err="1" smtClean="0"/>
                <a:t>Ío</a:t>
              </a:r>
              <a:endParaRPr lang="es-ES" sz="1600" dirty="0"/>
            </a:p>
          </p:txBody>
        </p:sp>
        <p:sp>
          <p:nvSpPr>
            <p:cNvPr id="27" name="24 CuadroTexto"/>
            <p:cNvSpPr txBox="1"/>
            <p:nvPr/>
          </p:nvSpPr>
          <p:spPr>
            <a:xfrm>
              <a:off x="7091362" y="3500437"/>
              <a:ext cx="8905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_tradnl" sz="1600" dirty="0" smtClean="0"/>
                <a:t>Júpiter</a:t>
              </a:r>
              <a:endParaRPr lang="es-ES" sz="1600" dirty="0"/>
            </a:p>
          </p:txBody>
        </p:sp>
      </p:grpSp>
      <p:sp>
        <p:nvSpPr>
          <p:cNvPr id="28" name="25 CuadroTexto"/>
          <p:cNvSpPr txBox="1"/>
          <p:nvPr/>
        </p:nvSpPr>
        <p:spPr>
          <a:xfrm>
            <a:off x="2855720" y="2779725"/>
            <a:ext cx="910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Tierra</a:t>
            </a:r>
            <a:endParaRPr lang="es-ES" sz="1600" dirty="0"/>
          </a:p>
        </p:txBody>
      </p:sp>
      <p:pic>
        <p:nvPicPr>
          <p:cNvPr id="29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3605" y="2772220"/>
            <a:ext cx="123825" cy="190500"/>
          </a:xfrm>
          <a:prstGeom prst="rect">
            <a:avLst/>
          </a:prstGeom>
          <a:noFill/>
        </p:spPr>
      </p:pic>
      <p:pic>
        <p:nvPicPr>
          <p:cNvPr id="30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3568" y="2596729"/>
            <a:ext cx="85725" cy="1905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3 CuadroTexto"/>
              <p:cNvSpPr txBox="1"/>
              <p:nvPr/>
            </p:nvSpPr>
            <p:spPr>
              <a:xfrm>
                <a:off x="2219045" y="4144366"/>
                <a:ext cx="1196290" cy="5598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s-ES" sz="1600" b="0" i="1" smtClean="0">
                          <a:latin typeface="Cambria Math"/>
                        </a:rPr>
                        <m:t>−</m:t>
                      </m:r>
                      <m:r>
                        <a:rPr lang="es-ES" sz="1600" b="0" i="1" smtClean="0">
                          <a:latin typeface="Cambria Math"/>
                        </a:rPr>
                        <m:t>𝑇</m:t>
                      </m:r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31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045" y="4144366"/>
                <a:ext cx="1196290" cy="5598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29 Conector recto de flecha"/>
          <p:cNvCxnSpPr/>
          <p:nvPr/>
        </p:nvCxnSpPr>
        <p:spPr>
          <a:xfrm>
            <a:off x="1665028" y="3493826"/>
            <a:ext cx="1173707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0 CuadroTexto"/>
          <p:cNvSpPr txBox="1"/>
          <p:nvPr/>
        </p:nvSpPr>
        <p:spPr>
          <a:xfrm>
            <a:off x="2148312" y="3505331"/>
            <a:ext cx="335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latin typeface="Cambria Math" pitchFamily="18" charset="0"/>
                <a:ea typeface="Cambria Math" pitchFamily="18" charset="0"/>
              </a:rPr>
              <a:t>d</a:t>
            </a:r>
            <a:endParaRPr lang="es-ES" sz="1600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31 CuadroTexto"/>
              <p:cNvSpPr txBox="1"/>
              <p:nvPr/>
            </p:nvSpPr>
            <p:spPr>
              <a:xfrm>
                <a:off x="4391313" y="4132994"/>
                <a:ext cx="2731709" cy="558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/>
                        </a:rPr>
                        <m:t>𝑣</m:t>
                      </m:r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sSup>
                            <m:sSup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s-ES" sz="16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s-ES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  <m:r>
                        <a:rPr lang="es-ES" sz="1600" b="0" i="1" smtClean="0">
                          <a:latin typeface="Cambria Math"/>
                        </a:rPr>
                        <m:t>=2,14·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/>
                            </a:rPr>
                            <m:t>8</m:t>
                          </m:r>
                        </m:sup>
                      </m:sSup>
                      <m:r>
                        <a:rPr lang="es-ES" sz="1600" b="0" i="1" smtClean="0">
                          <a:latin typeface="Cambria Math"/>
                        </a:rPr>
                        <m:t> </m:t>
                      </m:r>
                      <m:r>
                        <a:rPr lang="es-ES" sz="1600" b="0" i="1" smtClean="0">
                          <a:latin typeface="Cambria Math"/>
                        </a:rPr>
                        <m:t>𝑚</m:t>
                      </m:r>
                      <m:r>
                        <a:rPr lang="es-ES" sz="1600" b="0" i="1" smtClean="0">
                          <a:latin typeface="Cambria Math"/>
                        </a:rPr>
                        <m:t>/</m:t>
                      </m:r>
                      <m:r>
                        <a:rPr lang="es-ES" sz="1600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34" name="3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313" y="4132994"/>
                <a:ext cx="2731709" cy="5582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30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" grpId="0"/>
      <p:bldP spid="31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2. Velocidad de propagación de la luz</a:t>
            </a:r>
          </a:p>
        </p:txBody>
      </p:sp>
      <p:sp>
        <p:nvSpPr>
          <p:cNvPr id="35" name="32 Rectángulo"/>
          <p:cNvSpPr/>
          <p:nvPr/>
        </p:nvSpPr>
        <p:spPr>
          <a:xfrm>
            <a:off x="472394" y="1017708"/>
            <a:ext cx="4672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</a:rPr>
              <a:t>2.2. Método de </a:t>
            </a:r>
            <a:r>
              <a:rPr lang="es-ES" b="1" kern="0" dirty="0" err="1" smtClean="0">
                <a:solidFill>
                  <a:srgbClr val="002060"/>
                </a:solidFill>
              </a:rPr>
              <a:t>Fizeau</a:t>
            </a:r>
            <a:endParaRPr lang="es-ES" b="1" kern="0" dirty="0">
              <a:solidFill>
                <a:srgbClr val="002060"/>
              </a:solidFill>
            </a:endParaRPr>
          </a:p>
        </p:txBody>
      </p:sp>
      <p:pic>
        <p:nvPicPr>
          <p:cNvPr id="36" name="33 Imagen" descr="fisica_049_02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93" y="1613884"/>
            <a:ext cx="2434306" cy="2880024"/>
          </a:xfrm>
          <a:prstGeom prst="rect">
            <a:avLst/>
          </a:prstGeom>
        </p:spPr>
      </p:pic>
      <p:sp>
        <p:nvSpPr>
          <p:cNvPr id="37" name="34 Rectángulo"/>
          <p:cNvSpPr/>
          <p:nvPr/>
        </p:nvSpPr>
        <p:spPr>
          <a:xfrm>
            <a:off x="655093" y="4872003"/>
            <a:ext cx="7929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/>
              <a:t>El foco luminoso emisor se situaba en la colina de Suresnes y, después de atravesar un espejo semiplateado, llegaba a la colina de Montmartre, se reflejaba en un espejo común y regresaba de nuevo a Suresnes.</a:t>
            </a:r>
            <a:endParaRPr lang="es-E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35 CuadroTexto"/>
              <p:cNvSpPr txBox="1"/>
              <p:nvPr/>
            </p:nvSpPr>
            <p:spPr>
              <a:xfrm>
                <a:off x="3673238" y="5990684"/>
                <a:ext cx="18981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/>
                        </a:rPr>
                        <m:t>𝑣</m:t>
                      </m:r>
                      <m:r>
                        <a:rPr lang="es-ES" sz="1600" b="0" i="1" smtClean="0">
                          <a:latin typeface="Cambria Math"/>
                        </a:rPr>
                        <m:t>=3,13·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/>
                            </a:rPr>
                            <m:t>8</m:t>
                          </m:r>
                        </m:sup>
                      </m:sSup>
                      <m:r>
                        <a:rPr lang="es-ES" sz="1600" b="0" i="1" smtClean="0">
                          <a:latin typeface="Cambria Math"/>
                        </a:rPr>
                        <m:t> </m:t>
                      </m:r>
                      <m:r>
                        <a:rPr lang="es-ES" sz="1600" b="0" i="1" smtClean="0">
                          <a:latin typeface="Cambria Math"/>
                        </a:rPr>
                        <m:t>𝑚</m:t>
                      </m:r>
                      <m:r>
                        <a:rPr lang="es-ES" sz="1600" b="0" i="1" smtClean="0">
                          <a:latin typeface="Cambria Math"/>
                        </a:rPr>
                        <m:t>/</m:t>
                      </m:r>
                      <m:r>
                        <a:rPr lang="es-ES" sz="1600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38" name="3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238" y="5990684"/>
                <a:ext cx="1898147" cy="338554"/>
              </a:xfrm>
              <a:prstGeom prst="rect">
                <a:avLst/>
              </a:prstGeom>
              <a:blipFill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Imagen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129" y="1474815"/>
            <a:ext cx="5317468" cy="331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3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2. Velocidad de propagación de la luz</a:t>
            </a:r>
          </a:p>
        </p:txBody>
      </p:sp>
      <p:sp>
        <p:nvSpPr>
          <p:cNvPr id="9" name="11 Rectángulo"/>
          <p:cNvSpPr/>
          <p:nvPr/>
        </p:nvSpPr>
        <p:spPr>
          <a:xfrm>
            <a:off x="541034" y="977168"/>
            <a:ext cx="7929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</a:rPr>
              <a:t>2.3. Valor actual de la velocidad de la luz</a:t>
            </a:r>
            <a:endParaRPr lang="es-ES" b="1" kern="0" dirty="0">
              <a:solidFill>
                <a:srgbClr val="002060"/>
              </a:solidFill>
            </a:endParaRPr>
          </a:p>
        </p:txBody>
      </p:sp>
      <p:pic>
        <p:nvPicPr>
          <p:cNvPr id="10" name="Picture 4" descr="t"/>
          <p:cNvPicPr>
            <a:picLocks noChangeAspect="1" noChangeArrowheads="1"/>
          </p:cNvPicPr>
          <p:nvPr/>
        </p:nvPicPr>
        <p:blipFill>
          <a:blip r:embed="rId2"/>
          <a:srcRect l="35238" t="76086"/>
          <a:stretch>
            <a:fillRect/>
          </a:stretch>
        </p:blipFill>
        <p:spPr bwMode="auto">
          <a:xfrm>
            <a:off x="623595" y="1489301"/>
            <a:ext cx="3950135" cy="1372461"/>
          </a:xfrm>
          <a:prstGeom prst="rect">
            <a:avLst/>
          </a:prstGeom>
          <a:noFill/>
        </p:spPr>
      </p:pic>
      <p:sp>
        <p:nvSpPr>
          <p:cNvPr id="11" name="13 CuadroTexto"/>
          <p:cNvSpPr txBox="1"/>
          <p:nvPr/>
        </p:nvSpPr>
        <p:spPr>
          <a:xfrm>
            <a:off x="1139107" y="3116996"/>
            <a:ext cx="2872233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c = 299.792.458 m/s</a:t>
            </a:r>
            <a:endParaRPr lang="es-ES" sz="1600" b="1" dirty="0"/>
          </a:p>
        </p:txBody>
      </p:sp>
      <p:graphicFrame>
        <p:nvGraphicFramePr>
          <p:cNvPr id="12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746167"/>
              </p:ext>
            </p:extLst>
          </p:nvPr>
        </p:nvGraphicFramePr>
        <p:xfrm>
          <a:off x="4706472" y="1415845"/>
          <a:ext cx="3980328" cy="502294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487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2045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bg1"/>
                          </a:solidFill>
                        </a:rPr>
                        <a:t>Material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18642" marR="18642" marT="18642" marB="1864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bg1"/>
                          </a:solidFill>
                        </a:rPr>
                        <a:t>Velocidad m/s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18642" marR="18642" marT="18642" marB="1864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r>
                        <a:rPr lang="es-ES" sz="1600" u="none" dirty="0">
                          <a:hlinkClick r:id="rId3" action="ppaction://hlinkfile" tooltip="Vacío (física)"/>
                        </a:rPr>
                        <a:t>Vacío</a:t>
                      </a:r>
                      <a:r>
                        <a:rPr lang="es-ES" sz="1600" u="none" dirty="0"/>
                        <a:t> </a:t>
                      </a:r>
                      <a:r>
                        <a:rPr lang="es-ES" sz="1600" u="none" baseline="-25000" dirty="0"/>
                        <a:t>(1)</a:t>
                      </a:r>
                      <a:endParaRPr lang="es-ES" sz="1600" u="none" dirty="0">
                        <a:solidFill>
                          <a:srgbClr val="00B050"/>
                        </a:solidFill>
                      </a:endParaRPr>
                    </a:p>
                  </a:txBody>
                  <a:tcPr marL="18642" marR="18642" marT="18642" marB="1864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299.792.458</a:t>
                      </a:r>
                      <a:endParaRPr lang="es-ES" sz="1600" dirty="0">
                        <a:solidFill>
                          <a:srgbClr val="006600"/>
                        </a:solidFill>
                      </a:endParaRPr>
                    </a:p>
                  </a:txBody>
                  <a:tcPr marL="18642" marR="18642" marT="18642" marB="1864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r>
                        <a:rPr lang="es-ES" sz="1600" u="none" dirty="0" smtClean="0">
                          <a:hlinkClick r:id="rId4" action="ppaction://hlinkfile" tooltip="Aire"/>
                        </a:rPr>
                        <a:t>Aire</a:t>
                      </a:r>
                      <a:endParaRPr lang="es-ES" sz="1600" u="none" dirty="0">
                        <a:solidFill>
                          <a:srgbClr val="00B050"/>
                        </a:solidFill>
                      </a:endParaRPr>
                    </a:p>
                  </a:txBody>
                  <a:tcPr marL="18642" marR="18642" marT="18642" marB="1864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299.705.543</a:t>
                      </a:r>
                      <a:endParaRPr lang="es-ES" sz="1600" dirty="0">
                        <a:solidFill>
                          <a:srgbClr val="006600"/>
                        </a:solidFill>
                      </a:endParaRPr>
                    </a:p>
                  </a:txBody>
                  <a:tcPr marL="18642" marR="18642" marT="18642" marB="1864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609">
                <a:tc>
                  <a:txBody>
                    <a:bodyPr/>
                    <a:lstStyle/>
                    <a:p>
                      <a:r>
                        <a:rPr lang="es-ES" sz="1600" u="none" dirty="0">
                          <a:hlinkClick r:id="rId5" action="ppaction://hlinkfile" tooltip="Dióxido de carbono"/>
                        </a:rPr>
                        <a:t>Dióxido de carbono</a:t>
                      </a:r>
                      <a:endParaRPr lang="es-ES" sz="1600" u="none" dirty="0">
                        <a:solidFill>
                          <a:srgbClr val="00B050"/>
                        </a:solidFill>
                      </a:endParaRPr>
                    </a:p>
                  </a:txBody>
                  <a:tcPr marL="18642" marR="18642" marT="18642" marB="1864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299.672.589</a:t>
                      </a:r>
                      <a:endParaRPr lang="es-ES" sz="1600" dirty="0">
                        <a:solidFill>
                          <a:srgbClr val="006600"/>
                        </a:solidFill>
                      </a:endParaRPr>
                    </a:p>
                  </a:txBody>
                  <a:tcPr marL="18642" marR="18642" marT="18642" marB="1864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r>
                        <a:rPr lang="es-ES" sz="1600" u="none" dirty="0">
                          <a:hlinkClick r:id="rId6" action="ppaction://hlinkfile" tooltip="Hielo"/>
                        </a:rPr>
                        <a:t>Hielo</a:t>
                      </a:r>
                      <a:endParaRPr lang="es-ES" sz="1600" u="none" dirty="0">
                        <a:solidFill>
                          <a:srgbClr val="00B050"/>
                        </a:solidFill>
                      </a:endParaRPr>
                    </a:p>
                  </a:txBody>
                  <a:tcPr marL="18642" marR="18642" marT="18642" marB="1864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228.849.205</a:t>
                      </a:r>
                      <a:endParaRPr lang="es-ES" sz="1600" dirty="0">
                        <a:solidFill>
                          <a:srgbClr val="006600"/>
                        </a:solidFill>
                      </a:endParaRPr>
                    </a:p>
                  </a:txBody>
                  <a:tcPr marL="18642" marR="18642" marT="18642" marB="1864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600" u="none" dirty="0">
                          <a:hlinkClick r:id="rId7" action="ppaction://hlinkfile" tooltip="Agua"/>
                        </a:rPr>
                        <a:t>Agua</a:t>
                      </a:r>
                      <a:r>
                        <a:rPr lang="es-ES" sz="1600" u="none" dirty="0"/>
                        <a:t> (a 20º C)</a:t>
                      </a:r>
                      <a:endParaRPr lang="es-ES" sz="1600" u="none" dirty="0">
                        <a:solidFill>
                          <a:srgbClr val="00B050"/>
                        </a:solidFill>
                      </a:endParaRPr>
                    </a:p>
                  </a:txBody>
                  <a:tcPr marL="18642" marR="18642" marT="18642" marB="1864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224.748.825</a:t>
                      </a:r>
                      <a:endParaRPr lang="es-ES" sz="1600" dirty="0">
                        <a:solidFill>
                          <a:srgbClr val="006600"/>
                        </a:solidFill>
                      </a:endParaRPr>
                    </a:p>
                  </a:txBody>
                  <a:tcPr marL="18642" marR="18642" marT="18642" marB="1864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r>
                        <a:rPr lang="es-ES" sz="1600" u="none" dirty="0">
                          <a:hlinkClick r:id="rId8" action="ppaction://hlinkfile" tooltip="Acetona"/>
                        </a:rPr>
                        <a:t>Acetona</a:t>
                      </a:r>
                      <a:endParaRPr lang="es-ES" sz="1600" u="none" dirty="0">
                        <a:solidFill>
                          <a:srgbClr val="00B050"/>
                        </a:solidFill>
                      </a:endParaRPr>
                    </a:p>
                  </a:txBody>
                  <a:tcPr marL="18642" marR="18642" marT="18642" marB="1864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220.435.631</a:t>
                      </a:r>
                      <a:endParaRPr lang="es-ES" sz="1600" dirty="0">
                        <a:solidFill>
                          <a:srgbClr val="006600"/>
                        </a:solidFill>
                      </a:endParaRPr>
                    </a:p>
                  </a:txBody>
                  <a:tcPr marL="18642" marR="18642" marT="18642" marB="1864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r>
                        <a:rPr lang="es-ES" sz="1600" u="none" dirty="0">
                          <a:hlinkClick r:id="rId9" action="ppaction://hlinkfile" tooltip="Alcohol etílico"/>
                        </a:rPr>
                        <a:t>Alcohol etílico</a:t>
                      </a:r>
                      <a:endParaRPr lang="es-ES" sz="1600" u="none" dirty="0">
                        <a:solidFill>
                          <a:srgbClr val="00B050"/>
                        </a:solidFill>
                      </a:endParaRPr>
                    </a:p>
                  </a:txBody>
                  <a:tcPr marL="18642" marR="18642" marT="18642" marB="1864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220.435.631</a:t>
                      </a:r>
                      <a:endParaRPr lang="es-ES" sz="1600" dirty="0">
                        <a:solidFill>
                          <a:srgbClr val="006600"/>
                        </a:solidFill>
                      </a:endParaRPr>
                    </a:p>
                  </a:txBody>
                  <a:tcPr marL="18642" marR="18642" marT="18642" marB="1864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600" u="none" dirty="0"/>
                        <a:t>Solución de </a:t>
                      </a:r>
                      <a:r>
                        <a:rPr lang="es-ES" sz="1600" u="none" dirty="0">
                          <a:hlinkClick r:id="rId10" action="ppaction://hlinkfile" tooltip="Azúcar"/>
                        </a:rPr>
                        <a:t>azúcar</a:t>
                      </a:r>
                      <a:r>
                        <a:rPr lang="es-ES" sz="1600" u="none" dirty="0"/>
                        <a:t> (30%)</a:t>
                      </a:r>
                      <a:endParaRPr lang="es-ES" sz="1600" u="none" dirty="0">
                        <a:solidFill>
                          <a:srgbClr val="00B050"/>
                        </a:solidFill>
                      </a:endParaRPr>
                    </a:p>
                  </a:txBody>
                  <a:tcPr marL="18642" marR="18642" marT="18642" marB="1864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217.240.912</a:t>
                      </a:r>
                      <a:endParaRPr lang="es-ES" sz="1600" dirty="0">
                        <a:solidFill>
                          <a:srgbClr val="006600"/>
                        </a:solidFill>
                      </a:endParaRPr>
                    </a:p>
                  </a:txBody>
                  <a:tcPr marL="18642" marR="18642" marT="18642" marB="1864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r>
                        <a:rPr lang="es-ES" sz="1600" u="none" dirty="0">
                          <a:hlinkClick r:id="rId11" action="ppaction://hlinkfile" tooltip="Fluorita"/>
                        </a:rPr>
                        <a:t>Fluorita</a:t>
                      </a:r>
                      <a:endParaRPr lang="es-ES" sz="1600" u="none" dirty="0">
                        <a:solidFill>
                          <a:srgbClr val="00B050"/>
                        </a:solidFill>
                      </a:endParaRPr>
                    </a:p>
                  </a:txBody>
                  <a:tcPr marL="18642" marR="18642" marT="18642" marB="1864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209.060.291</a:t>
                      </a:r>
                      <a:endParaRPr lang="es-ES" sz="1600" dirty="0">
                        <a:solidFill>
                          <a:srgbClr val="006600"/>
                        </a:solidFill>
                      </a:endParaRPr>
                    </a:p>
                  </a:txBody>
                  <a:tcPr marL="18642" marR="18642" marT="18642" marB="1864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r>
                        <a:rPr lang="es-ES" sz="1600" u="none" dirty="0">
                          <a:hlinkClick r:id="rId12" action="ppaction://hlinkfile" tooltip="Glicerina"/>
                        </a:rPr>
                        <a:t>Glicerina</a:t>
                      </a:r>
                      <a:endParaRPr lang="es-ES" sz="1600" u="none" dirty="0">
                        <a:solidFill>
                          <a:srgbClr val="00B050"/>
                        </a:solidFill>
                      </a:endParaRPr>
                    </a:p>
                  </a:txBody>
                  <a:tcPr marL="18642" marR="18642" marT="18642" marB="1864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203.525.090</a:t>
                      </a:r>
                      <a:endParaRPr lang="es-ES" sz="1600" dirty="0">
                        <a:solidFill>
                          <a:srgbClr val="006600"/>
                        </a:solidFill>
                      </a:endParaRPr>
                    </a:p>
                  </a:txBody>
                  <a:tcPr marL="18642" marR="18642" marT="18642" marB="1864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r>
                        <a:rPr lang="es-ES" sz="1600" u="none" dirty="0">
                          <a:hlinkClick r:id="rId13" action="ppaction://hlinkfile" tooltip="Benceno"/>
                        </a:rPr>
                        <a:t>Benceno</a:t>
                      </a:r>
                      <a:endParaRPr lang="es-ES" sz="1600" u="none" dirty="0">
                        <a:solidFill>
                          <a:srgbClr val="00B050"/>
                        </a:solidFill>
                      </a:endParaRPr>
                    </a:p>
                  </a:txBody>
                  <a:tcPr marL="18642" marR="18642" marT="18642" marB="1864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199.728.486</a:t>
                      </a:r>
                      <a:endParaRPr lang="es-ES" sz="1600" dirty="0">
                        <a:solidFill>
                          <a:srgbClr val="006600"/>
                        </a:solidFill>
                      </a:endParaRPr>
                    </a:p>
                  </a:txBody>
                  <a:tcPr marL="18642" marR="18642" marT="18642" marB="1864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600" u="none" dirty="0"/>
                        <a:t>Solución de </a:t>
                      </a:r>
                      <a:r>
                        <a:rPr lang="es-ES" sz="1600" u="none" dirty="0">
                          <a:hlinkClick r:id="rId10" action="ppaction://hlinkfile" tooltip="Azúcar"/>
                        </a:rPr>
                        <a:t>azúcar</a:t>
                      </a:r>
                      <a:r>
                        <a:rPr lang="es-ES" sz="1600" u="none" dirty="0"/>
                        <a:t> (80%)</a:t>
                      </a:r>
                      <a:endParaRPr lang="es-ES" sz="1600" u="none" dirty="0">
                        <a:solidFill>
                          <a:srgbClr val="00B050"/>
                        </a:solidFill>
                      </a:endParaRPr>
                    </a:p>
                  </a:txBody>
                  <a:tcPr marL="18642" marR="18642" marT="18642" marB="1864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197.231.880</a:t>
                      </a:r>
                      <a:endParaRPr lang="es-ES" sz="1600" dirty="0">
                        <a:solidFill>
                          <a:srgbClr val="006600"/>
                        </a:solidFill>
                      </a:endParaRPr>
                    </a:p>
                  </a:txBody>
                  <a:tcPr marL="18642" marR="18642" marT="18642" marB="1864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r>
                        <a:rPr lang="es-ES" sz="1600" u="none" dirty="0">
                          <a:hlinkClick r:id="rId14" action="ppaction://hlinkfile" tooltip="Cuarzo"/>
                        </a:rPr>
                        <a:t>Cuarzo</a:t>
                      </a:r>
                      <a:endParaRPr lang="es-ES" sz="1600" u="none" dirty="0">
                        <a:solidFill>
                          <a:srgbClr val="00B050"/>
                        </a:solidFill>
                      </a:endParaRPr>
                    </a:p>
                  </a:txBody>
                  <a:tcPr marL="18642" marR="18642" marT="18642" marB="1864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194.166.099</a:t>
                      </a:r>
                      <a:endParaRPr lang="es-ES" sz="1600" dirty="0">
                        <a:solidFill>
                          <a:srgbClr val="006600"/>
                        </a:solidFill>
                      </a:endParaRPr>
                    </a:p>
                  </a:txBody>
                  <a:tcPr marL="18642" marR="18642" marT="18642" marB="1864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r>
                        <a:rPr lang="es-ES" sz="1600" u="none" dirty="0">
                          <a:hlinkClick r:id="rId15" action="ppaction://hlinkfile" tooltip="Rubí"/>
                        </a:rPr>
                        <a:t>Rubí</a:t>
                      </a:r>
                      <a:endParaRPr lang="es-ES" sz="1600" u="none" dirty="0">
                        <a:solidFill>
                          <a:srgbClr val="00B050"/>
                        </a:solidFill>
                      </a:endParaRPr>
                    </a:p>
                  </a:txBody>
                  <a:tcPr marL="18642" marR="18642" marT="18642" marB="1864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169.661.832</a:t>
                      </a:r>
                      <a:endParaRPr lang="es-ES" sz="1600" dirty="0">
                        <a:solidFill>
                          <a:srgbClr val="006600"/>
                        </a:solidFill>
                      </a:endParaRPr>
                    </a:p>
                  </a:txBody>
                  <a:tcPr marL="18642" marR="18642" marT="18642" marB="1864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r>
                        <a:rPr lang="es-ES" sz="1600" u="none" dirty="0">
                          <a:hlinkClick r:id="rId16" action="ppaction://hlinkfile" tooltip="Diamante"/>
                        </a:rPr>
                        <a:t>Diamante</a:t>
                      </a:r>
                      <a:endParaRPr lang="es-ES" sz="1600" u="none" dirty="0">
                        <a:solidFill>
                          <a:srgbClr val="00B050"/>
                        </a:solidFill>
                      </a:endParaRPr>
                    </a:p>
                  </a:txBody>
                  <a:tcPr marL="18642" marR="18642" marT="18642" marB="1864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124.034.943</a:t>
                      </a:r>
                      <a:endParaRPr lang="es-ES" sz="1600" dirty="0">
                        <a:solidFill>
                          <a:srgbClr val="006600"/>
                        </a:solidFill>
                      </a:endParaRPr>
                    </a:p>
                  </a:txBody>
                  <a:tcPr marL="18642" marR="18642" marT="18642" marB="1864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5732">
                <a:tc gridSpan="2">
                  <a:txBody>
                    <a:bodyPr/>
                    <a:lstStyle/>
                    <a:p>
                      <a:r>
                        <a:rPr lang="es-ES" sz="1600" u="none" dirty="0"/>
                        <a:t>(1) El concepto </a:t>
                      </a:r>
                      <a:r>
                        <a:rPr lang="es-ES" sz="1600" u="none" dirty="0">
                          <a:hlinkClick r:id="rId3" action="ppaction://hlinkfile" tooltip="Vacío (física)"/>
                        </a:rPr>
                        <a:t>vacío</a:t>
                      </a:r>
                      <a:r>
                        <a:rPr lang="es-ES" sz="1600" u="none" dirty="0"/>
                        <a:t> no es sinónimo de </a:t>
                      </a:r>
                      <a:r>
                        <a:rPr lang="es-ES" sz="1600" u="none" dirty="0">
                          <a:hlinkClick r:id="rId17" action="ppaction://hlinkfile" tooltip="Nada"/>
                        </a:rPr>
                        <a:t>nada</a:t>
                      </a:r>
                      <a:r>
                        <a:rPr lang="es-ES" sz="1600" u="none" dirty="0"/>
                        <a:t>, ver </a:t>
                      </a:r>
                      <a:r>
                        <a:rPr lang="es-ES" sz="1600" u="none" dirty="0">
                          <a:hlinkClick r:id="rId18" action="ppaction://hlinkfile" tooltip="Materia oscura"/>
                        </a:rPr>
                        <a:t>materia oscura</a:t>
                      </a:r>
                      <a:r>
                        <a:rPr lang="es-ES" sz="1600" u="none" dirty="0"/>
                        <a:t>.</a:t>
                      </a:r>
                      <a:endParaRPr lang="es-ES" sz="1600" u="none" dirty="0">
                        <a:solidFill>
                          <a:srgbClr val="00B050"/>
                        </a:solidFill>
                      </a:endParaRPr>
                    </a:p>
                  </a:txBody>
                  <a:tcPr marL="18642" marR="18642" marT="18642" marB="18642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6 CuadroTexto"/>
              <p:cNvSpPr txBox="1"/>
              <p:nvPr/>
            </p:nvSpPr>
            <p:spPr>
              <a:xfrm>
                <a:off x="1598989" y="3781405"/>
                <a:ext cx="1981199" cy="344133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𝒄</m:t>
                      </m:r>
                      <m:r>
                        <a:rPr lang="es-ES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s-ES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𝟑</m:t>
                      </m:r>
                      <m:r>
                        <a:rPr lang="es-ES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·</m:t>
                      </m:r>
                      <m:sSup>
                        <m:sSupPr>
                          <m:ctrlPr>
                            <a:rPr lang="es-E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s-ES" sz="1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𝟖</m:t>
                          </m:r>
                        </m:sup>
                      </m:sSup>
                      <m:r>
                        <a:rPr lang="es-ES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s-ES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𝒎</m:t>
                      </m:r>
                      <m:r>
                        <a:rPr lang="es-ES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/</m:t>
                      </m:r>
                      <m:r>
                        <a:rPr lang="es-ES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𝒔</m:t>
                      </m:r>
                    </m:oMath>
                  </m:oMathPara>
                </a14:m>
                <a:endParaRPr lang="es-E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1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989" y="3781405"/>
                <a:ext cx="1981199" cy="344133"/>
              </a:xfrm>
              <a:prstGeom prst="rect">
                <a:avLst/>
              </a:prstGeom>
              <a:blipFill>
                <a:blip r:embed="rId19"/>
                <a:stretch>
                  <a:fillRect b="-7018"/>
                </a:stretch>
              </a:blipFill>
              <a:effectLst/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31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2. Velocidad de propagación de la luz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a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3660814"/>
                  </p:ext>
                </p:extLst>
              </p:nvPr>
            </p:nvGraphicFramePr>
            <p:xfrm>
              <a:off x="508000" y="1206500"/>
              <a:ext cx="8178801" cy="164592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243172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1026828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Considerando el valor actual de la velocidad de la luz, y teniendo en cuenta que la distancia media Tierra-Sol es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1,496·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</m:oMath>
                          </a14:m>
                          <a:r>
                            <a:rPr lang="es-ES" sz="1600" dirty="0" smtClean="0"/>
                            <a:t>, </a:t>
                          </a:r>
                          <a:r>
                            <a:rPr lang="es-ES" sz="1600" dirty="0"/>
                            <a:t>trata de estimar la diferencia de períodos de Ío, observado desde el punto más próximo y más distante de nuestra órbita. </a:t>
                          </a:r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=16</m:t>
                              </m:r>
                              <m:func>
                                <m:funcPr>
                                  <m:ctrlP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ES" sz="1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37 </m:t>
                                  </m:r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func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a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3660814"/>
                  </p:ext>
                </p:extLst>
              </p:nvPr>
            </p:nvGraphicFramePr>
            <p:xfrm>
              <a:off x="508000" y="1206500"/>
              <a:ext cx="8178801" cy="164592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131064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" t="-25926" r="-156" b="-648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0565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3. La luz y las Ondas Electromagnéticas (</a:t>
            </a:r>
            <a:r>
              <a:rPr lang="es-ES" sz="1600" b="1" dirty="0" smtClean="0">
                <a:solidFill>
                  <a:schemeClr val="bg1"/>
                </a:solidFill>
              </a:rPr>
              <a:t>OEM)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4" name="15 CuadroTexto"/>
          <p:cNvSpPr txBox="1"/>
          <p:nvPr/>
        </p:nvSpPr>
        <p:spPr>
          <a:xfrm>
            <a:off x="583821" y="1008693"/>
            <a:ext cx="7232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La teoría electromagnética de </a:t>
            </a:r>
            <a:r>
              <a:rPr lang="es-ES_tradnl" sz="1600" b="1" dirty="0" smtClean="0"/>
              <a:t>Maxwell</a:t>
            </a:r>
            <a:r>
              <a:rPr lang="es-ES_tradnl" sz="1600" dirty="0" smtClean="0"/>
              <a:t> establece dos conclusiones:</a:t>
            </a:r>
            <a:endParaRPr lang="es-ES" sz="1600" dirty="0"/>
          </a:p>
        </p:txBody>
      </p:sp>
      <p:sp>
        <p:nvSpPr>
          <p:cNvPr id="5" name="17 CuadroTexto"/>
          <p:cNvSpPr txBox="1"/>
          <p:nvPr/>
        </p:nvSpPr>
        <p:spPr>
          <a:xfrm>
            <a:off x="606911" y="1536199"/>
            <a:ext cx="800482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1600" dirty="0" smtClean="0">
                <a:solidFill>
                  <a:schemeClr val="accent3">
                    <a:lumMod val="25000"/>
                  </a:schemeClr>
                </a:solidFill>
              </a:rPr>
              <a:t>Un </a:t>
            </a:r>
            <a:r>
              <a:rPr lang="es-ES_tradnl" sz="1600" b="1" dirty="0" smtClean="0">
                <a:solidFill>
                  <a:schemeClr val="accent3">
                    <a:lumMod val="25000"/>
                  </a:schemeClr>
                </a:solidFill>
              </a:rPr>
              <a:t>campo magnético variable </a:t>
            </a:r>
            <a:r>
              <a:rPr lang="es-ES_tradnl" sz="1600" dirty="0" smtClean="0">
                <a:solidFill>
                  <a:schemeClr val="accent3">
                    <a:lumMod val="25000"/>
                  </a:schemeClr>
                </a:solidFill>
              </a:rPr>
              <a:t>induce un campo eléctrico proporcional a la rapidez con la que cambia el flujo magnético y de dirección perpendicular a aquel.</a:t>
            </a:r>
          </a:p>
          <a:p>
            <a:pPr marL="177800" indent="-1778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1600" dirty="0" smtClean="0">
                <a:solidFill>
                  <a:schemeClr val="accent3">
                    <a:lumMod val="25000"/>
                  </a:schemeClr>
                </a:solidFill>
              </a:rPr>
              <a:t>Un </a:t>
            </a:r>
            <a:r>
              <a:rPr lang="es-ES_tradnl" sz="1600" b="1" dirty="0">
                <a:solidFill>
                  <a:schemeClr val="accent3">
                    <a:lumMod val="25000"/>
                  </a:schemeClr>
                </a:solidFill>
              </a:rPr>
              <a:t>campo eléctrico variable </a:t>
            </a:r>
            <a:r>
              <a:rPr lang="es-ES_tradnl" sz="1600" dirty="0">
                <a:solidFill>
                  <a:schemeClr val="accent3">
                    <a:lumMod val="25000"/>
                  </a:schemeClr>
                </a:solidFill>
              </a:rPr>
              <a:t>induce un campo magnético proporcional a la rapidez con la que cambia el flujo eléctrico y de dirección perpendicular a aquel</a:t>
            </a:r>
            <a:r>
              <a:rPr lang="es-ES_tradnl" sz="1600" dirty="0" smtClean="0">
                <a:solidFill>
                  <a:schemeClr val="accent3">
                    <a:lumMod val="25000"/>
                  </a:schemeClr>
                </a:solidFill>
              </a:rPr>
              <a:t>.</a:t>
            </a:r>
            <a:endParaRPr lang="es-ES" sz="1600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6" name="19 CuadroTexto"/>
          <p:cNvSpPr txBox="1"/>
          <p:nvPr/>
        </p:nvSpPr>
        <p:spPr>
          <a:xfrm>
            <a:off x="583821" y="2956257"/>
            <a:ext cx="7232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/>
            <a:r>
              <a:rPr lang="es-ES_tradnl" sz="1600" dirty="0" smtClean="0">
                <a:sym typeface="Wingdings"/>
              </a:rPr>
              <a:t>Consecuencia de la teoría:</a:t>
            </a:r>
            <a:endParaRPr lang="es-ES" sz="1600" dirty="0"/>
          </a:p>
        </p:txBody>
      </p:sp>
      <p:sp>
        <p:nvSpPr>
          <p:cNvPr id="7" name="20 CuadroTexto"/>
          <p:cNvSpPr txBox="1"/>
          <p:nvPr/>
        </p:nvSpPr>
        <p:spPr>
          <a:xfrm>
            <a:off x="661511" y="3511276"/>
            <a:ext cx="794982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_tradnl" sz="1600" dirty="0" smtClean="0">
                <a:sym typeface="Wingdings"/>
              </a:rPr>
              <a:t>Una carga eléctrica que posee un movimiento acelerado crea una perturbación electromagnética.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9252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3. La luz y las Ondas Electromagnéticas (</a:t>
            </a:r>
            <a:r>
              <a:rPr lang="es-ES" sz="1600" b="1" dirty="0" smtClean="0">
                <a:solidFill>
                  <a:schemeClr val="bg1"/>
                </a:solidFill>
              </a:rPr>
              <a:t>OEM)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9" name="12 Rectángulo"/>
          <p:cNvSpPr/>
          <p:nvPr/>
        </p:nvSpPr>
        <p:spPr>
          <a:xfrm>
            <a:off x="554480" y="1004062"/>
            <a:ext cx="7792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</a:rPr>
              <a:t>3.1. Ondas electromagnéticas</a:t>
            </a:r>
            <a:endParaRPr lang="es-ES" b="1" kern="0" dirty="0">
              <a:solidFill>
                <a:srgbClr val="002060"/>
              </a:solidFill>
            </a:endParaRPr>
          </a:p>
        </p:txBody>
      </p:sp>
      <p:pic>
        <p:nvPicPr>
          <p:cNvPr id="10" name="Picture 6" descr="http://e-ducativa.catedu.es/44700165/aula/archivos/repositorio/3000/3233/html/250px-Dipol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86" y="3312994"/>
            <a:ext cx="3217460" cy="321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9 CuadroTexto"/>
          <p:cNvSpPr txBox="1"/>
          <p:nvPr/>
        </p:nvSpPr>
        <p:spPr>
          <a:xfrm>
            <a:off x="5036023" y="4325374"/>
            <a:ext cx="3289112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_tradnl" sz="1600" dirty="0" smtClean="0"/>
              <a:t>Una </a:t>
            </a:r>
            <a:r>
              <a:rPr lang="es-ES_tradnl" sz="1600" b="1" dirty="0" smtClean="0"/>
              <a:t>onda electromagnética </a:t>
            </a:r>
            <a:r>
              <a:rPr lang="es-ES_tradnl" sz="1600" dirty="0" smtClean="0"/>
              <a:t>es la perturbación periódica de los campos eléctrico y magnético asociados, que se propaga por el espacio.</a:t>
            </a:r>
            <a:endParaRPr lang="es-ES" sz="16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 b="31855"/>
          <a:stretch>
            <a:fillRect/>
          </a:stretch>
        </p:blipFill>
        <p:spPr bwMode="auto">
          <a:xfrm>
            <a:off x="5691933" y="1227560"/>
            <a:ext cx="2354406" cy="27312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3" name="Picture 2" descr="http://fisica.cubaeduca.cu/medias/interactividades/ondas-elect11/res/IOn3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3" b="20416"/>
          <a:stretch/>
        </p:blipFill>
        <p:spPr bwMode="auto">
          <a:xfrm>
            <a:off x="567928" y="1527381"/>
            <a:ext cx="4924247" cy="206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84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3. La luz y las Ondas Electromagnéticas (</a:t>
            </a:r>
            <a:r>
              <a:rPr lang="es-ES" sz="1600" b="1" dirty="0" smtClean="0">
                <a:solidFill>
                  <a:schemeClr val="bg1"/>
                </a:solidFill>
              </a:rPr>
              <a:t>OEM)</a:t>
            </a: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6" y="936901"/>
            <a:ext cx="4695586" cy="3909245"/>
          </a:xfrm>
          <a:prstGeom prst="rect">
            <a:avLst/>
          </a:prstGeom>
        </p:spPr>
      </p:pic>
      <p:sp>
        <p:nvSpPr>
          <p:cNvPr id="15" name="10 CuadroTexto"/>
          <p:cNvSpPr txBox="1"/>
          <p:nvPr/>
        </p:nvSpPr>
        <p:spPr>
          <a:xfrm>
            <a:off x="4920180" y="1358732"/>
            <a:ext cx="38403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1600" dirty="0" smtClean="0"/>
              <a:t>En cada punto </a:t>
            </a:r>
            <a:r>
              <a:rPr lang="es-ES_tradnl" sz="1600" b="1" dirty="0" smtClean="0"/>
              <a:t>E</a:t>
            </a:r>
            <a:r>
              <a:rPr lang="es-ES_tradnl" sz="1600" dirty="0" smtClean="0"/>
              <a:t> y </a:t>
            </a:r>
            <a:r>
              <a:rPr lang="es-ES_tradnl" sz="1600" b="1" dirty="0" smtClean="0"/>
              <a:t>B</a:t>
            </a:r>
            <a:r>
              <a:rPr lang="es-ES_tradnl" sz="1600" dirty="0" smtClean="0"/>
              <a:t> son perpendiculares (</a:t>
            </a:r>
            <a:r>
              <a:rPr lang="es-ES_tradnl" sz="1600" b="1" dirty="0" smtClean="0"/>
              <a:t>son transversales</a:t>
            </a:r>
            <a:r>
              <a:rPr lang="es-ES_tradnl" sz="1600" dirty="0" smtClean="0"/>
              <a:t>) y varían periódicamente con el tiempo.</a:t>
            </a:r>
          </a:p>
          <a:p>
            <a:pPr marL="177800" indent="-1778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1600" dirty="0"/>
              <a:t>La dirección de propagación es perpendicular a </a:t>
            </a:r>
            <a:r>
              <a:rPr lang="es-ES_tradnl" sz="1600" b="1" dirty="0"/>
              <a:t>E</a:t>
            </a:r>
            <a:r>
              <a:rPr lang="es-ES_tradnl" sz="1600" dirty="0"/>
              <a:t> y </a:t>
            </a:r>
            <a:r>
              <a:rPr lang="es-ES_tradnl" sz="1600" b="1" dirty="0"/>
              <a:t>B</a:t>
            </a:r>
            <a:r>
              <a:rPr lang="es-ES_tradnl" sz="1600" dirty="0"/>
              <a:t> y viene determinada por un vector producto </a:t>
            </a:r>
            <a:r>
              <a:rPr lang="es-ES_tradnl" sz="1600" b="1" dirty="0"/>
              <a:t>E</a:t>
            </a:r>
            <a:r>
              <a:rPr lang="es-ES_tradnl" sz="1600" b="1" dirty="0">
                <a:sym typeface="Wingdings 2"/>
              </a:rPr>
              <a:t>B</a:t>
            </a:r>
            <a:r>
              <a:rPr lang="es-ES_tradnl" sz="1600" dirty="0" smtClean="0">
                <a:sym typeface="Wingdings 2"/>
              </a:rPr>
              <a:t>.</a:t>
            </a:r>
          </a:p>
          <a:p>
            <a:pPr marL="177800" indent="-1778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1600" dirty="0"/>
              <a:t>La velocidad de propagación en el vacío deducida por Maxwell coincide con la velocidad de la luz en el vacío</a:t>
            </a:r>
            <a:r>
              <a:rPr lang="es-ES_tradnl" sz="1600" dirty="0" smtClean="0"/>
              <a:t>:</a:t>
            </a:r>
            <a:endParaRPr lang="es-ES" sz="1600" dirty="0"/>
          </a:p>
        </p:txBody>
      </p:sp>
      <p:sp>
        <p:nvSpPr>
          <p:cNvPr id="16" name="14 CuadroTexto"/>
          <p:cNvSpPr txBox="1"/>
          <p:nvPr/>
        </p:nvSpPr>
        <p:spPr>
          <a:xfrm>
            <a:off x="481085" y="4846146"/>
            <a:ext cx="428700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_tradnl" sz="1600" dirty="0" smtClean="0"/>
              <a:t>La luz es una perturbación electromagnética en forma de ondas que se propagan.</a:t>
            </a:r>
            <a:endParaRPr lang="es-E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3 CuadroTexto"/>
              <p:cNvSpPr txBox="1"/>
              <p:nvPr/>
            </p:nvSpPr>
            <p:spPr>
              <a:xfrm>
                <a:off x="5654334" y="4234375"/>
                <a:ext cx="2747419" cy="611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/>
                        </a:rPr>
                        <m:t>𝑣</m:t>
                      </m:r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es-ES" sz="1600" i="1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3·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p>
                      </m:sSup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7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334" y="4234375"/>
                <a:ext cx="2747419" cy="6117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388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3. La luz y las Ondas Electromagnéticas (</a:t>
            </a:r>
            <a:r>
              <a:rPr lang="es-ES" sz="1600" b="1" dirty="0" smtClean="0">
                <a:solidFill>
                  <a:schemeClr val="bg1"/>
                </a:solidFill>
              </a:rPr>
              <a:t>OEM)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67928" y="896485"/>
            <a:ext cx="4045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</a:rPr>
              <a:t>3.2. El espectro electromagnético</a:t>
            </a:r>
            <a:endParaRPr lang="es-ES" b="1" kern="0" dirty="0">
              <a:solidFill>
                <a:srgbClr val="002060"/>
              </a:solidFill>
            </a:endParaRPr>
          </a:p>
        </p:txBody>
      </p:sp>
      <p:sp>
        <p:nvSpPr>
          <p:cNvPr id="9" name="3 CuadroTexto"/>
          <p:cNvSpPr txBox="1"/>
          <p:nvPr/>
        </p:nvSpPr>
        <p:spPr>
          <a:xfrm>
            <a:off x="545909" y="1262639"/>
            <a:ext cx="8244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sym typeface="Wingdings"/>
              </a:rPr>
              <a:t>Es el conjunto de todas las radiaciones de diferente frecuencia en que puede descomponerse la radiación electromagnética.</a:t>
            </a:r>
            <a:endParaRPr lang="es-ES" sz="16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t="20376"/>
          <a:stretch/>
        </p:blipFill>
        <p:spPr>
          <a:xfrm>
            <a:off x="1194620" y="1946787"/>
            <a:ext cx="7153893" cy="44835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644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3. La luz y las Ondas Electromagnéticas (</a:t>
            </a:r>
            <a:r>
              <a:rPr lang="es-ES" sz="1600" b="1" dirty="0" smtClean="0">
                <a:solidFill>
                  <a:schemeClr val="bg1"/>
                </a:solidFill>
              </a:rPr>
              <a:t>OEM)</a:t>
            </a: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8" y="1605677"/>
            <a:ext cx="7380249" cy="2908238"/>
          </a:xfrm>
          <a:prstGeom prst="rect">
            <a:avLst/>
          </a:prstGeom>
        </p:spPr>
      </p:pic>
      <p:sp>
        <p:nvSpPr>
          <p:cNvPr id="11" name="6 Rectángulo"/>
          <p:cNvSpPr/>
          <p:nvPr/>
        </p:nvSpPr>
        <p:spPr>
          <a:xfrm>
            <a:off x="567928" y="999724"/>
            <a:ext cx="4045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B0F0"/>
                </a:solidFill>
                <a:sym typeface="Wingdings 3" panose="05040102010807070707" pitchFamily="18" charset="2"/>
              </a:rPr>
              <a:t> </a:t>
            </a:r>
            <a:r>
              <a:rPr lang="es-ES" b="1" kern="0" dirty="0" smtClean="0">
                <a:solidFill>
                  <a:srgbClr val="00B0F0"/>
                </a:solidFill>
              </a:rPr>
              <a:t>Espectro visible</a:t>
            </a:r>
            <a:endParaRPr lang="es-ES" b="1" kern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2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3. La luz y las Ondas Electromagnéticas (</a:t>
            </a:r>
            <a:r>
              <a:rPr lang="es-ES" sz="1600" b="1" dirty="0" smtClean="0">
                <a:solidFill>
                  <a:schemeClr val="bg1"/>
                </a:solidFill>
              </a:rPr>
              <a:t>OEM)</a:t>
            </a: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" t="2102" r="968" b="3139"/>
          <a:stretch/>
        </p:blipFill>
        <p:spPr>
          <a:xfrm>
            <a:off x="457200" y="1590037"/>
            <a:ext cx="8185355" cy="371938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6 Rectángulo"/>
          <p:cNvSpPr/>
          <p:nvPr/>
        </p:nvSpPr>
        <p:spPr>
          <a:xfrm>
            <a:off x="390947" y="999724"/>
            <a:ext cx="4678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B0F0"/>
                </a:solidFill>
                <a:sym typeface="Wingdings 3" panose="05040102010807070707" pitchFamily="18" charset="2"/>
              </a:rPr>
              <a:t> </a:t>
            </a:r>
            <a:r>
              <a:rPr lang="es-ES" b="1" kern="0" dirty="0" smtClean="0">
                <a:solidFill>
                  <a:srgbClr val="00B0F0"/>
                </a:solidFill>
              </a:rPr>
              <a:t>Aplicaciones espectro electromagnético</a:t>
            </a:r>
            <a:endParaRPr lang="es-ES" b="1" kern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8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559300" y="556715"/>
            <a:ext cx="26132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TABLA DE CONTENIDOS</a:t>
            </a:r>
            <a:endParaRPr lang="es-ES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96901"/>
              </p:ext>
            </p:extLst>
          </p:nvPr>
        </p:nvGraphicFramePr>
        <p:xfrm>
          <a:off x="444500" y="1085021"/>
          <a:ext cx="8229600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18730764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377069663"/>
                    </a:ext>
                  </a:extLst>
                </a:gridCol>
              </a:tblGrid>
              <a:tr h="5303079">
                <a:tc>
                  <a:txBody>
                    <a:bodyPr/>
                    <a:lstStyle/>
                    <a:p>
                      <a:pPr marL="266700" indent="-266700">
                        <a:buNone/>
                      </a:pPr>
                      <a:r>
                        <a:rPr lang="es-ES" sz="1600" b="1" dirty="0" smtClean="0">
                          <a:solidFill>
                            <a:schemeClr val="tx1"/>
                          </a:solidFill>
                          <a:hlinkClick r:id="rId2" action="ppaction://hlinksldjump"/>
                        </a:rPr>
                        <a:t>1.	La controvertida naturaleza de la luz</a:t>
                      </a:r>
                      <a:endParaRPr lang="es-ES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1.1.	¿Naturaleza ondulatoria o corpuscular?</a:t>
                      </a:r>
                      <a:endParaRPr lang="es-E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4" action="ppaction://hlinksldjump"/>
                        </a:rPr>
                        <a:t>1.2.	La reflexión y la refracción desde el punto de vista corpuscular.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5" action="ppaction://hlinksldjump"/>
                        </a:rPr>
                        <a:t>1.3.	El éxito de la teoría ondulatoria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723900" indent="-457200">
                        <a:buNone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6" action="ppaction://hlinksldjump"/>
                        </a:rPr>
                        <a:t>1.4.	Siglo XX: establecimiento de la naturaleza dual.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66700" indent="-266700">
                        <a:buNone/>
                      </a:pPr>
                      <a:r>
                        <a:rPr lang="es-ES" sz="1600" b="1" baseline="0" dirty="0" smtClean="0">
                          <a:solidFill>
                            <a:schemeClr val="tx1"/>
                          </a:solidFill>
                          <a:hlinkClick r:id="rId7" action="ppaction://hlinksldjump"/>
                        </a:rPr>
                        <a:t>2.	Velocidad de propagación de la luz</a:t>
                      </a:r>
                      <a:endParaRPr lang="es-ES" sz="16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7" action="ppaction://hlinksldjump"/>
                        </a:rPr>
                        <a:t>2.1.	Método de Olaf </a:t>
                      </a:r>
                      <a:r>
                        <a:rPr lang="es-ES" sz="1600" b="0" baseline="0" dirty="0" err="1" smtClean="0">
                          <a:solidFill>
                            <a:schemeClr val="tx1"/>
                          </a:solidFill>
                          <a:hlinkClick r:id="rId7" action="ppaction://hlinksldjump"/>
                        </a:rPr>
                        <a:t>Römer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7" action="ppaction://hlinksldjump"/>
                        </a:rPr>
                        <a:t> (1676).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8" action="ppaction://hlinksldjump"/>
                        </a:rPr>
                        <a:t>2.2.	Método de </a:t>
                      </a:r>
                      <a:r>
                        <a:rPr lang="es-ES" sz="1600" b="0" baseline="0" dirty="0" err="1" smtClean="0">
                          <a:solidFill>
                            <a:schemeClr val="tx1"/>
                          </a:solidFill>
                          <a:hlinkClick r:id="rId8" action="ppaction://hlinksldjump"/>
                        </a:rPr>
                        <a:t>Fizeau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8" action="ppaction://hlinksldjump"/>
                        </a:rPr>
                        <a:t>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9" action="ppaction://hlinksldjump"/>
                        </a:rPr>
                        <a:t>2.3.	Valor actual de la velocidad de la luz.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66700" indent="-266700">
                        <a:buNone/>
                      </a:pPr>
                      <a:r>
                        <a:rPr lang="es-ES" sz="1600" b="1" baseline="0" dirty="0" smtClean="0">
                          <a:solidFill>
                            <a:schemeClr val="tx1"/>
                          </a:solidFill>
                          <a:hlinkClick r:id="rId10" action="ppaction://hlinksldjump"/>
                        </a:rPr>
                        <a:t>3.	La luz y las ondas electromagnéticas</a:t>
                      </a:r>
                      <a:endParaRPr lang="es-ES" sz="16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  <a:tabLst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11" action="ppaction://hlinksldjump"/>
                        </a:rPr>
                        <a:t>3.1.	Ondas electromagnéticas.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  <a:tabLst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12" action="ppaction://hlinksldjump"/>
                        </a:rPr>
                        <a:t>3.2.	El espectro electromagnético.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66700" indent="-266700">
                        <a:buNone/>
                        <a:tabLst/>
                      </a:pPr>
                      <a:r>
                        <a:rPr lang="es-ES" sz="1600" b="1" baseline="0" dirty="0" smtClean="0">
                          <a:solidFill>
                            <a:schemeClr val="tx1"/>
                          </a:solidFill>
                          <a:hlinkClick r:id="rId13" action="ppaction://hlinksldjump"/>
                        </a:rPr>
                        <a:t>4.	Fenómenos ondulatorios de la luz</a:t>
                      </a:r>
                      <a:endParaRPr lang="es-ES" sz="16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  <a:tabLst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13" action="ppaction://hlinksldjump"/>
                        </a:rPr>
                        <a:t>4.1.	La reflexión de la luz.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  <a:tabLst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14" action="ppaction://hlinksldjump"/>
                        </a:rPr>
                        <a:t>4.2.	La refracción de la luz.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  <a:tabLst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15" action="ppaction://hlinksldjump"/>
                        </a:rPr>
                        <a:t>4.3.	Algunos fenómenos asociados con la refracción.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  <a:tabLst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16" action="ppaction://hlinksldjump"/>
                        </a:rPr>
                        <a:t>4.4.	Ángulo crítico y reflexión total.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3900" indent="-457200">
                        <a:buNone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17" action="ppaction://hlinksldjump"/>
                        </a:rPr>
                        <a:t>4.5.	Interferencia de la luz.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18" action="ppaction://hlinksldjump"/>
                        </a:rPr>
                        <a:t>4.6.	Difracción de la luz.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  <a:hlinkClick r:id="" action="ppaction://noaction"/>
                      </a:endParaRPr>
                    </a:p>
                    <a:p>
                      <a:pPr marL="723900" indent="-457200">
                        <a:buNone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19" action="ppaction://hlinksldjump"/>
                        </a:rPr>
                        <a:t>4.7.	Polarización de la luz.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  <a:hlinkClick r:id="" action="ppaction://noaction"/>
                      </a:endParaRPr>
                    </a:p>
                    <a:p>
                      <a:pPr marL="266700" indent="-266700">
                        <a:buNone/>
                      </a:pPr>
                      <a:r>
                        <a:rPr lang="es-ES" sz="1600" b="1" baseline="0" dirty="0" smtClean="0">
                          <a:solidFill>
                            <a:schemeClr val="tx1"/>
                          </a:solidFill>
                          <a:hlinkClick r:id="rId20" action="ppaction://hlinksldjump"/>
                        </a:rPr>
                        <a:t>5.	Interacción luz-materia</a:t>
                      </a:r>
                      <a:endParaRPr lang="es-ES" sz="1600" b="1" baseline="0" dirty="0" smtClean="0">
                        <a:solidFill>
                          <a:schemeClr val="tx1"/>
                        </a:solidFill>
                        <a:hlinkClick r:id="" action="ppaction://noaction"/>
                      </a:endParaRPr>
                    </a:p>
                    <a:p>
                      <a:pPr marL="723900" indent="-457200">
                        <a:buNone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20" action="ppaction://hlinksldjump"/>
                        </a:rPr>
                        <a:t>5.1.	Dispersión de la luz. Prismas.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  <a:hlinkClick r:id="" action="ppaction://noaction"/>
                      </a:endParaRPr>
                    </a:p>
                    <a:p>
                      <a:pPr marL="723900" indent="-457200">
                        <a:buNone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21" action="ppaction://hlinksldjump"/>
                        </a:rPr>
                        <a:t>5.2.	Absorción selectiva del color.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  <a:hlinkClick r:id="" action="ppaction://noaction"/>
                      </a:endParaRPr>
                    </a:p>
                    <a:p>
                      <a:pPr marL="723900" indent="-457200">
                        <a:buNone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22" action="ppaction://hlinksldjump"/>
                        </a:rPr>
                        <a:t>5.3.	Esparcimiento de la luz. Color del cielo.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  <a:hlinkClick r:id="" action="ppaction://noaction"/>
                      </a:endParaRPr>
                    </a:p>
                    <a:p>
                      <a:pPr marL="723900" indent="-457200">
                        <a:buNone/>
                      </a:pPr>
                      <a:endParaRPr lang="es-ES" sz="1600" b="0" baseline="0" dirty="0" smtClean="0">
                        <a:solidFill>
                          <a:schemeClr val="tx1"/>
                        </a:solidFill>
                        <a:hlinkClick r:id="" action="ppaction://noaction"/>
                      </a:endParaRPr>
                    </a:p>
                    <a:p>
                      <a:pPr marL="723900" indent="-457200">
                        <a:buNone/>
                      </a:pPr>
                      <a:endParaRPr lang="es-ES" sz="1600" b="0" baseline="0" dirty="0" smtClean="0">
                        <a:solidFill>
                          <a:schemeClr val="tx1"/>
                        </a:solidFill>
                        <a:hlinkClick r:id="" action="ppaction://noaction"/>
                      </a:endParaRPr>
                    </a:p>
                    <a:p>
                      <a:pPr marL="723900" indent="-457200">
                        <a:buNone/>
                      </a:pPr>
                      <a:endParaRPr lang="es-ES" sz="1600" b="0" baseline="0" dirty="0" smtClean="0">
                        <a:solidFill>
                          <a:schemeClr val="tx1"/>
                        </a:solidFill>
                        <a:hlinkClick r:id="" action="ppaction://noaction"/>
                      </a:endParaRPr>
                    </a:p>
                    <a:p>
                      <a:pPr marL="723900" indent="-457200">
                        <a:buNone/>
                      </a:pPr>
                      <a:endParaRPr lang="es-ES" sz="1600" b="0" baseline="0" dirty="0" smtClean="0">
                        <a:solidFill>
                          <a:schemeClr val="tx1"/>
                        </a:solidFill>
                        <a:hlinkClick r:id="" action="ppaction://noaction"/>
                      </a:endParaRPr>
                    </a:p>
                    <a:p>
                      <a:pPr marL="723900" indent="-457200">
                        <a:buNone/>
                      </a:pPr>
                      <a:endParaRPr lang="es-ES" sz="1600" b="0" baseline="0" dirty="0" smtClean="0">
                        <a:solidFill>
                          <a:schemeClr val="tx1"/>
                        </a:solidFill>
                        <a:hlinkClick r:id="" action="ppaction://noaction"/>
                      </a:endParaRPr>
                    </a:p>
                  </a:txBody>
                  <a:tcPr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655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2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4. Fenómenos ondulatorios de la </a:t>
            </a:r>
            <a:r>
              <a:rPr lang="es-ES" sz="1600" b="1" dirty="0" smtClean="0">
                <a:solidFill>
                  <a:schemeClr val="bg1"/>
                </a:solidFill>
              </a:rPr>
              <a:t>luz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6" name="6 Rectángulo"/>
          <p:cNvSpPr/>
          <p:nvPr/>
        </p:nvSpPr>
        <p:spPr>
          <a:xfrm>
            <a:off x="381035" y="2086042"/>
            <a:ext cx="4045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</a:rPr>
              <a:t>4.1. La reflexión de la luz</a:t>
            </a:r>
            <a:endParaRPr lang="es-ES" b="1" kern="0" dirty="0">
              <a:solidFill>
                <a:srgbClr val="002060"/>
              </a:solidFill>
            </a:endParaRPr>
          </a:p>
        </p:txBody>
      </p:sp>
      <p:sp>
        <p:nvSpPr>
          <p:cNvPr id="9" name="3 CuadroTexto"/>
          <p:cNvSpPr txBox="1"/>
          <p:nvPr/>
        </p:nvSpPr>
        <p:spPr>
          <a:xfrm>
            <a:off x="381035" y="1002890"/>
            <a:ext cx="8423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ym typeface="Wingdings"/>
              </a:rPr>
              <a:t>Se denomina </a:t>
            </a:r>
            <a:r>
              <a:rPr lang="es-ES" sz="1600" b="1" dirty="0" smtClean="0">
                <a:sym typeface="Wingdings"/>
              </a:rPr>
              <a:t>rayo</a:t>
            </a:r>
            <a:r>
              <a:rPr lang="es-ES" sz="1600" dirty="0" smtClean="0">
                <a:sym typeface="Wingdings"/>
              </a:rPr>
              <a:t> a la línea que indica la dirección de propagación de la energía radiante.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ym typeface="Wingdings"/>
              </a:rPr>
              <a:t>Los </a:t>
            </a:r>
            <a:r>
              <a:rPr lang="es-ES" sz="1600" b="1" dirty="0" smtClean="0">
                <a:sym typeface="Wingdings"/>
              </a:rPr>
              <a:t>rayos</a:t>
            </a:r>
            <a:r>
              <a:rPr lang="es-ES" sz="1600" dirty="0" smtClean="0">
                <a:sym typeface="Wingdings"/>
              </a:rPr>
              <a:t> son perpendiculares a los frentes de onda.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ym typeface="Wingdings"/>
              </a:rPr>
              <a:t>Los </a:t>
            </a:r>
            <a:r>
              <a:rPr lang="es-ES" sz="1600" b="1" dirty="0" smtClean="0">
                <a:sym typeface="Wingdings"/>
              </a:rPr>
              <a:t>rayos</a:t>
            </a:r>
            <a:r>
              <a:rPr lang="es-ES" sz="1600" dirty="0" smtClean="0">
                <a:sym typeface="Wingdings"/>
              </a:rPr>
              <a:t> son rectilíneos si el medio es isótropo</a:t>
            </a:r>
            <a:endParaRPr lang="es-ES" sz="1600" dirty="0"/>
          </a:p>
        </p:txBody>
      </p:sp>
      <p:grpSp>
        <p:nvGrpSpPr>
          <p:cNvPr id="10" name="10 Grupo"/>
          <p:cNvGrpSpPr/>
          <p:nvPr/>
        </p:nvGrpSpPr>
        <p:grpSpPr>
          <a:xfrm>
            <a:off x="773840" y="3025041"/>
            <a:ext cx="2739012" cy="2590656"/>
            <a:chOff x="1278807" y="2329006"/>
            <a:chExt cx="2739012" cy="2590656"/>
          </a:xfrm>
        </p:grpSpPr>
        <p:pic>
          <p:nvPicPr>
            <p:cNvPr id="11" name="Picture 2" descr="C:\Mis documentos\Sin título-11.gif"/>
            <p:cNvPicPr>
              <a:picLocks noChangeAspect="1" noChangeArrowheads="1"/>
            </p:cNvPicPr>
            <p:nvPr/>
          </p:nvPicPr>
          <p:blipFill>
            <a:blip r:embed="rId2"/>
            <a:srcRect l="20907" t="25993" r="70786" b="63314"/>
            <a:stretch>
              <a:fillRect/>
            </a:stretch>
          </p:blipFill>
          <p:spPr bwMode="auto">
            <a:xfrm>
              <a:off x="1283567" y="2329006"/>
              <a:ext cx="425820" cy="411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12 Cubo"/>
            <p:cNvSpPr/>
            <p:nvPr/>
          </p:nvSpPr>
          <p:spPr bwMode="auto">
            <a:xfrm>
              <a:off x="1586972" y="3377550"/>
              <a:ext cx="2430847" cy="1233409"/>
            </a:xfrm>
            <a:prstGeom prst="cube">
              <a:avLst/>
            </a:prstGeom>
            <a:solidFill>
              <a:srgbClr val="99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13 Rectángulo"/>
            <p:cNvSpPr/>
            <p:nvPr/>
          </p:nvSpPr>
          <p:spPr bwMode="auto">
            <a:xfrm>
              <a:off x="1590599" y="2632365"/>
              <a:ext cx="2126085" cy="1982265"/>
            </a:xfrm>
            <a:prstGeom prst="rect">
              <a:avLst/>
            </a:prstGeom>
            <a:solidFill>
              <a:srgbClr val="CCECFF">
                <a:alpha val="6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14 Cubo"/>
            <p:cNvSpPr/>
            <p:nvPr/>
          </p:nvSpPr>
          <p:spPr bwMode="auto">
            <a:xfrm>
              <a:off x="1278807" y="3684810"/>
              <a:ext cx="2440706" cy="1234852"/>
            </a:xfrm>
            <a:prstGeom prst="cube">
              <a:avLst/>
            </a:prstGeom>
            <a:solidFill>
              <a:srgbClr val="99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5" name="15 Conector recto"/>
            <p:cNvCxnSpPr>
              <a:stCxn id="13" idx="0"/>
              <a:endCxn id="14" idx="0"/>
            </p:cNvCxnSpPr>
            <p:nvPr/>
          </p:nvCxnSpPr>
          <p:spPr bwMode="auto">
            <a:xfrm rot="16200000" flipH="1" flipV="1">
              <a:off x="2127356" y="3158524"/>
              <a:ext cx="1052445" cy="12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6" name="16 Grupo"/>
            <p:cNvGrpSpPr/>
            <p:nvPr/>
          </p:nvGrpSpPr>
          <p:grpSpPr>
            <a:xfrm>
              <a:off x="1581006" y="2659496"/>
              <a:ext cx="1072510" cy="1025315"/>
              <a:chOff x="1667826" y="2673826"/>
              <a:chExt cx="990417" cy="1015797"/>
            </a:xfrm>
          </p:grpSpPr>
          <p:cxnSp>
            <p:nvCxnSpPr>
              <p:cNvPr id="24" name="24 Conector recto"/>
              <p:cNvCxnSpPr>
                <a:endCxn id="14" idx="0"/>
              </p:cNvCxnSpPr>
              <p:nvPr/>
            </p:nvCxnSpPr>
            <p:spPr bwMode="auto">
              <a:xfrm>
                <a:off x="1667826" y="2673826"/>
                <a:ext cx="990417" cy="10157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1C47D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25 Conector recto"/>
              <p:cNvCxnSpPr/>
              <p:nvPr/>
            </p:nvCxnSpPr>
            <p:spPr bwMode="auto">
              <a:xfrm>
                <a:off x="2032881" y="3043682"/>
                <a:ext cx="255195" cy="26511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1C47D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grpSp>
          <p:nvGrpSpPr>
            <p:cNvPr id="17" name="17 Grupo"/>
            <p:cNvGrpSpPr/>
            <p:nvPr/>
          </p:nvGrpSpPr>
          <p:grpSpPr>
            <a:xfrm rot="16200000">
              <a:off x="2660457" y="2631837"/>
              <a:ext cx="1047709" cy="1051362"/>
              <a:chOff x="1681015" y="2678547"/>
              <a:chExt cx="1318086" cy="1338260"/>
            </a:xfrm>
          </p:grpSpPr>
          <p:cxnSp>
            <p:nvCxnSpPr>
              <p:cNvPr id="22" name="22 Conector recto"/>
              <p:cNvCxnSpPr/>
              <p:nvPr/>
            </p:nvCxnSpPr>
            <p:spPr bwMode="auto">
              <a:xfrm rot="5400000" flipV="1">
                <a:off x="1670928" y="2688634"/>
                <a:ext cx="1338260" cy="131808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1C47D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23 Conector recto"/>
              <p:cNvCxnSpPr/>
              <p:nvPr/>
            </p:nvCxnSpPr>
            <p:spPr bwMode="auto">
              <a:xfrm rot="5400000" flipV="1">
                <a:off x="2041024" y="3051172"/>
                <a:ext cx="320442" cy="31352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1C47D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18" name="18 Arco"/>
            <p:cNvSpPr/>
            <p:nvPr/>
          </p:nvSpPr>
          <p:spPr bwMode="auto">
            <a:xfrm rot="17887971">
              <a:off x="2356301" y="3295394"/>
              <a:ext cx="574512" cy="577668"/>
            </a:xfrm>
            <a:prstGeom prst="arc">
              <a:avLst>
                <a:gd name="adj1" fmla="val 16422660"/>
                <a:gd name="adj2" fmla="val 181308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75346" y="3135745"/>
              <a:ext cx="47625" cy="190500"/>
            </a:xfrm>
            <a:prstGeom prst="rect">
              <a:avLst/>
            </a:prstGeom>
            <a:noFill/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9382" y="3135745"/>
              <a:ext cx="66675" cy="190500"/>
            </a:xfrm>
            <a:prstGeom prst="rect">
              <a:avLst/>
            </a:prstGeom>
            <a:noFill/>
          </p:spPr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06255" y="2655454"/>
              <a:ext cx="104775" cy="190500"/>
            </a:xfrm>
            <a:prstGeom prst="rect">
              <a:avLst/>
            </a:prstGeom>
            <a:noFill/>
          </p:spPr>
        </p:pic>
      </p:grpSp>
      <p:sp>
        <p:nvSpPr>
          <p:cNvPr id="26" name="26 CuadroTexto"/>
          <p:cNvSpPr txBox="1"/>
          <p:nvPr/>
        </p:nvSpPr>
        <p:spPr>
          <a:xfrm>
            <a:off x="3962123" y="2450559"/>
            <a:ext cx="4773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Wingdings 2"/>
              <a:buChar char="u"/>
            </a:pPr>
            <a:r>
              <a:rPr lang="es-ES" sz="1600" dirty="0" smtClean="0">
                <a:sym typeface="Wingdings 2"/>
              </a:rPr>
              <a:t>El rayo incidente, el rayo reflejado y la normal se encuentran en el mismo plano, llamado </a:t>
            </a:r>
            <a:r>
              <a:rPr lang="es-ES" sz="1600" b="1" dirty="0" smtClean="0">
                <a:sym typeface="Wingdings 2"/>
              </a:rPr>
              <a:t>plano de incidencia.</a:t>
            </a:r>
          </a:p>
        </p:txBody>
      </p:sp>
      <p:sp>
        <p:nvSpPr>
          <p:cNvPr id="27" name="28 CuadroTexto"/>
          <p:cNvSpPr txBox="1"/>
          <p:nvPr/>
        </p:nvSpPr>
        <p:spPr>
          <a:xfrm>
            <a:off x="3972252" y="3345734"/>
            <a:ext cx="4778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/>
            <a:r>
              <a:rPr lang="es-ES" sz="1600" dirty="0" smtClean="0">
                <a:sym typeface="Wingdings 2"/>
              </a:rPr>
              <a:t>	El ángulo de incidencia y el de reflexión son iguales:</a:t>
            </a:r>
            <a:endParaRPr lang="es-E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5 CuadroTexto"/>
              <p:cNvSpPr txBox="1"/>
              <p:nvPr/>
            </p:nvSpPr>
            <p:spPr>
              <a:xfrm>
                <a:off x="6079866" y="3832137"/>
                <a:ext cx="6962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E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1" i="1" smtClean="0">
                              <a:effectLst/>
                              <a:latin typeface="Cambria Math"/>
                            </a:rPr>
                            <m:t>𝒊</m:t>
                          </m:r>
                        </m:e>
                      </m:acc>
                      <m:r>
                        <a:rPr lang="es-ES" sz="1600" b="1" i="1" smtClean="0">
                          <a:effectLst/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s-E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1" i="1" smtClean="0">
                              <a:effectLst/>
                              <a:latin typeface="Cambria Math"/>
                            </a:rPr>
                            <m:t>𝒓</m:t>
                          </m:r>
                        </m:e>
                      </m:acc>
                    </m:oMath>
                  </m:oMathPara>
                </a14:m>
                <a:endParaRPr lang="es-ES" sz="1600" b="1" dirty="0">
                  <a:effectLst/>
                </a:endParaRPr>
              </a:p>
            </p:txBody>
          </p:sp>
        </mc:Choice>
        <mc:Fallback xmlns="">
          <p:sp>
            <p:nvSpPr>
              <p:cNvPr id="28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866" y="3832137"/>
                <a:ext cx="696216" cy="338554"/>
              </a:xfrm>
              <a:prstGeom prst="rect">
                <a:avLst/>
              </a:prstGeom>
              <a:blipFill>
                <a:blip r:embed="rId6"/>
                <a:stretch>
                  <a:fillRect t="-1818" r="-2869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" descr="C:\Mis documentos\Sin título-12.gif"/>
          <p:cNvPicPr>
            <a:picLocks noChangeAspect="1" noChangeArrowheads="1"/>
          </p:cNvPicPr>
          <p:nvPr/>
        </p:nvPicPr>
        <p:blipFill>
          <a:blip r:embed="rId7"/>
          <a:srcRect l="4545" t="36094" r="50808" b="15690"/>
          <a:stretch>
            <a:fillRect/>
          </a:stretch>
        </p:blipFill>
        <p:spPr bwMode="auto">
          <a:xfrm>
            <a:off x="3822614" y="4224057"/>
            <a:ext cx="2687367" cy="217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 descr="C:\Mis documentos\Sin título-12.gif"/>
          <p:cNvPicPr>
            <a:picLocks noChangeAspect="1" noChangeArrowheads="1"/>
          </p:cNvPicPr>
          <p:nvPr/>
        </p:nvPicPr>
        <p:blipFill>
          <a:blip r:embed="rId7"/>
          <a:srcRect l="55808" t="36094" r="4444" b="15690"/>
          <a:stretch>
            <a:fillRect/>
          </a:stretch>
        </p:blipFill>
        <p:spPr bwMode="auto">
          <a:xfrm>
            <a:off x="6354755" y="4196756"/>
            <a:ext cx="2430102" cy="221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magen 30">
            <a:hlinkClick r:id="rId8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9493" y="11650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9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4. Fenómenos ondulatorios de la </a:t>
            </a:r>
            <a:r>
              <a:rPr lang="es-ES" sz="1600" b="1" dirty="0" smtClean="0">
                <a:solidFill>
                  <a:schemeClr val="bg1"/>
                </a:solidFill>
              </a:rPr>
              <a:t>luz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5" name="6 Rectángulo"/>
          <p:cNvSpPr/>
          <p:nvPr/>
        </p:nvSpPr>
        <p:spPr>
          <a:xfrm>
            <a:off x="443998" y="971327"/>
            <a:ext cx="4045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</a:rPr>
              <a:t>4.2. La refracción de la luz</a:t>
            </a:r>
            <a:endParaRPr lang="es-ES" b="1" kern="0" dirty="0">
              <a:solidFill>
                <a:srgbClr val="002060"/>
              </a:solidFill>
            </a:endParaRPr>
          </a:p>
        </p:txBody>
      </p:sp>
      <p:sp>
        <p:nvSpPr>
          <p:cNvPr id="6" name="29 CuadroTexto"/>
          <p:cNvSpPr txBox="1"/>
          <p:nvPr/>
        </p:nvSpPr>
        <p:spPr>
          <a:xfrm>
            <a:off x="504144" y="1471421"/>
            <a:ext cx="818265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_tradnl" sz="1600" dirty="0" smtClean="0"/>
              <a:t>Se denomina </a:t>
            </a:r>
            <a:r>
              <a:rPr lang="es-ES_tradnl" sz="1600" b="1" dirty="0" smtClean="0"/>
              <a:t>índice de refracción, n</a:t>
            </a:r>
            <a:r>
              <a:rPr lang="es-ES_tradnl" sz="1600" dirty="0" smtClean="0"/>
              <a:t>, de un medio a la relación entre la velocidad de la luz en el vacío, c, y la velocidad de la luz en el medio, v.</a:t>
            </a:r>
            <a:endParaRPr lang="es-E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8 CuadroTexto"/>
              <p:cNvSpPr txBox="1"/>
              <p:nvPr/>
            </p:nvSpPr>
            <p:spPr>
              <a:xfrm>
                <a:off x="5283673" y="2182960"/>
                <a:ext cx="744242" cy="514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/>
                        </a:rPr>
                        <m:t>𝑛</m:t>
                      </m:r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7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673" y="2182960"/>
                <a:ext cx="744242" cy="5140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32 Grupo"/>
          <p:cNvGrpSpPr/>
          <p:nvPr/>
        </p:nvGrpSpPr>
        <p:grpSpPr>
          <a:xfrm>
            <a:off x="637361" y="2656554"/>
            <a:ext cx="2739012" cy="2590656"/>
            <a:chOff x="1278807" y="2329006"/>
            <a:chExt cx="2739012" cy="2590656"/>
          </a:xfrm>
        </p:grpSpPr>
        <p:pic>
          <p:nvPicPr>
            <p:cNvPr id="10" name="Picture 2" descr="C:\Mis documentos\Sin título-11.gif"/>
            <p:cNvPicPr>
              <a:picLocks noChangeAspect="1" noChangeArrowheads="1"/>
            </p:cNvPicPr>
            <p:nvPr/>
          </p:nvPicPr>
          <p:blipFill>
            <a:blip r:embed="rId3"/>
            <a:srcRect l="20907" t="25993" r="70786" b="63314"/>
            <a:stretch>
              <a:fillRect/>
            </a:stretch>
          </p:blipFill>
          <p:spPr bwMode="auto">
            <a:xfrm>
              <a:off x="1283567" y="2329006"/>
              <a:ext cx="425820" cy="411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34 Cubo"/>
            <p:cNvSpPr/>
            <p:nvPr/>
          </p:nvSpPr>
          <p:spPr bwMode="auto">
            <a:xfrm>
              <a:off x="1586972" y="3377550"/>
              <a:ext cx="2430847" cy="1233409"/>
            </a:xfrm>
            <a:prstGeom prst="cube">
              <a:avLst/>
            </a:prstGeom>
            <a:solidFill>
              <a:srgbClr val="99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35 Rectángulo"/>
            <p:cNvSpPr/>
            <p:nvPr/>
          </p:nvSpPr>
          <p:spPr bwMode="auto">
            <a:xfrm>
              <a:off x="1590599" y="2632365"/>
              <a:ext cx="2126085" cy="1982265"/>
            </a:xfrm>
            <a:prstGeom prst="rect">
              <a:avLst/>
            </a:prstGeom>
            <a:solidFill>
              <a:srgbClr val="CCECFF">
                <a:alpha val="6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36 Conector recto"/>
            <p:cNvCxnSpPr>
              <a:stCxn id="12" idx="0"/>
            </p:cNvCxnSpPr>
            <p:nvPr/>
          </p:nvCxnSpPr>
          <p:spPr bwMode="auto">
            <a:xfrm rot="16200000" flipH="1" flipV="1">
              <a:off x="1659329" y="3614635"/>
              <a:ext cx="1976583" cy="120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4" name="47 Grupo"/>
            <p:cNvGrpSpPr/>
            <p:nvPr/>
          </p:nvGrpSpPr>
          <p:grpSpPr>
            <a:xfrm rot="16200000">
              <a:off x="2384913" y="3955094"/>
              <a:ext cx="899862" cy="352424"/>
              <a:chOff x="548928" y="2678548"/>
              <a:chExt cx="1132085" cy="448594"/>
            </a:xfrm>
          </p:grpSpPr>
          <p:cxnSp>
            <p:nvCxnSpPr>
              <p:cNvPr id="24" name="47 Conector recto"/>
              <p:cNvCxnSpPr/>
              <p:nvPr/>
            </p:nvCxnSpPr>
            <p:spPr bwMode="auto">
              <a:xfrm flipH="1">
                <a:off x="548928" y="2678548"/>
                <a:ext cx="1132085" cy="44859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1C47D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48 Conector recto"/>
              <p:cNvCxnSpPr/>
              <p:nvPr/>
            </p:nvCxnSpPr>
            <p:spPr bwMode="auto">
              <a:xfrm flipH="1">
                <a:off x="769709" y="2871360"/>
                <a:ext cx="438138" cy="173482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1C47D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grpSp>
          <p:nvGrpSpPr>
            <p:cNvPr id="15" name="46 Grupo"/>
            <p:cNvGrpSpPr/>
            <p:nvPr/>
          </p:nvGrpSpPr>
          <p:grpSpPr>
            <a:xfrm>
              <a:off x="1581006" y="2659496"/>
              <a:ext cx="1072510" cy="1025315"/>
              <a:chOff x="1667826" y="2673826"/>
              <a:chExt cx="990417" cy="1015797"/>
            </a:xfrm>
          </p:grpSpPr>
          <p:cxnSp>
            <p:nvCxnSpPr>
              <p:cNvPr id="22" name="45 Conector recto"/>
              <p:cNvCxnSpPr>
                <a:endCxn id="21" idx="0"/>
              </p:cNvCxnSpPr>
              <p:nvPr/>
            </p:nvCxnSpPr>
            <p:spPr bwMode="auto">
              <a:xfrm>
                <a:off x="1667826" y="2673826"/>
                <a:ext cx="990417" cy="10157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1C47D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46 Conector recto"/>
              <p:cNvCxnSpPr/>
              <p:nvPr/>
            </p:nvCxnSpPr>
            <p:spPr bwMode="auto">
              <a:xfrm>
                <a:off x="2032881" y="3043682"/>
                <a:ext cx="255195" cy="26511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1C47D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16" name="39 Arco"/>
            <p:cNvSpPr/>
            <p:nvPr/>
          </p:nvSpPr>
          <p:spPr bwMode="auto">
            <a:xfrm rot="17887971">
              <a:off x="2356301" y="3295394"/>
              <a:ext cx="574512" cy="577668"/>
            </a:xfrm>
            <a:prstGeom prst="arc">
              <a:avLst>
                <a:gd name="adj1" fmla="val 16422660"/>
                <a:gd name="adj2" fmla="val 20047508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7" name="Picture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75346" y="3135745"/>
              <a:ext cx="47625" cy="190500"/>
            </a:xfrm>
            <a:prstGeom prst="rect">
              <a:avLst/>
            </a:prstGeom>
            <a:noFill/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36995" y="4288270"/>
              <a:ext cx="66675" cy="190500"/>
            </a:xfrm>
            <a:prstGeom prst="rect">
              <a:avLst/>
            </a:prstGeom>
            <a:noFill/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06255" y="2655454"/>
              <a:ext cx="104775" cy="190500"/>
            </a:xfrm>
            <a:prstGeom prst="rect">
              <a:avLst/>
            </a:prstGeom>
            <a:noFill/>
          </p:spPr>
        </p:pic>
        <p:sp>
          <p:nvSpPr>
            <p:cNvPr id="20" name="43 Arco"/>
            <p:cNvSpPr/>
            <p:nvPr/>
          </p:nvSpPr>
          <p:spPr bwMode="auto">
            <a:xfrm rot="7333533">
              <a:off x="2380113" y="3695445"/>
              <a:ext cx="574512" cy="577668"/>
            </a:xfrm>
            <a:prstGeom prst="arc">
              <a:avLst>
                <a:gd name="adj1" fmla="val 17259369"/>
                <a:gd name="adj2" fmla="val 20047508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44 Cubo"/>
            <p:cNvSpPr/>
            <p:nvPr/>
          </p:nvSpPr>
          <p:spPr bwMode="auto">
            <a:xfrm>
              <a:off x="1278807" y="3684810"/>
              <a:ext cx="2440706" cy="1234852"/>
            </a:xfrm>
            <a:prstGeom prst="cube">
              <a:avLst/>
            </a:prstGeom>
            <a:solidFill>
              <a:srgbClr val="9999FF">
                <a:alpha val="76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6" name="49 CuadroTexto"/>
          <p:cNvSpPr txBox="1"/>
          <p:nvPr/>
        </p:nvSpPr>
        <p:spPr>
          <a:xfrm>
            <a:off x="3674418" y="2983482"/>
            <a:ext cx="4964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/>
            <a:r>
              <a:rPr lang="es-ES" sz="1600" dirty="0" smtClean="0">
                <a:sym typeface="Wingdings 2"/>
              </a:rPr>
              <a:t>	El rayo incidente, el rayo refractado y la normal se encuentran en el mismo plano, llamado </a:t>
            </a:r>
            <a:r>
              <a:rPr lang="es-ES" sz="1600" b="1" dirty="0" smtClean="0">
                <a:sym typeface="Wingdings 2"/>
              </a:rPr>
              <a:t>plano de incidencia.</a:t>
            </a:r>
            <a:endParaRPr lang="es-ES" sz="1600" b="1" dirty="0"/>
          </a:p>
        </p:txBody>
      </p:sp>
      <p:sp>
        <p:nvSpPr>
          <p:cNvPr id="27" name="50 CuadroTexto"/>
          <p:cNvSpPr txBox="1"/>
          <p:nvPr/>
        </p:nvSpPr>
        <p:spPr>
          <a:xfrm>
            <a:off x="3687858" y="4185382"/>
            <a:ext cx="4951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/>
            <a:r>
              <a:rPr lang="es-ES" sz="1600" dirty="0" smtClean="0">
                <a:sym typeface="Wingdings 2"/>
              </a:rPr>
              <a:t>	La ley de refracción de </a:t>
            </a:r>
            <a:r>
              <a:rPr lang="es-ES" sz="1600" dirty="0" err="1" smtClean="0">
                <a:sym typeface="Wingdings 2"/>
              </a:rPr>
              <a:t>Snell</a:t>
            </a:r>
            <a:r>
              <a:rPr lang="es-ES" sz="1600" dirty="0" smtClean="0">
                <a:sym typeface="Wingdings 2"/>
              </a:rPr>
              <a:t> relaciona el ángulo de incidencia y el de refracción:</a:t>
            </a:r>
            <a:endParaRPr lang="es-E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51 CuadroTexto"/>
              <p:cNvSpPr txBox="1"/>
              <p:nvPr/>
            </p:nvSpPr>
            <p:spPr>
              <a:xfrm>
                <a:off x="4308585" y="4840401"/>
                <a:ext cx="3866892" cy="601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6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i="1">
                              <a:effectLst/>
                              <a:latin typeface="Cambria Math"/>
                            </a:rPr>
                            <m:t>𝑠𝑒𝑛</m:t>
                          </m:r>
                          <m:acc>
                            <m:accPr>
                              <m:chr m:val="̂"/>
                              <m:ctrlPr>
                                <a:rPr lang="es-ES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effectLst/>
                                  <a:latin typeface="Cambria Math"/>
                                </a:rPr>
                                <m:t>𝑖</m:t>
                              </m:r>
                            </m:e>
                          </m:acc>
                        </m:num>
                        <m:den>
                          <m:r>
                            <a:rPr lang="es-ES" sz="1600" i="1">
                              <a:effectLst/>
                              <a:latin typeface="Cambria Math"/>
                            </a:rPr>
                            <m:t>𝑠𝑒𝑛</m:t>
                          </m:r>
                          <m:acc>
                            <m:accPr>
                              <m:chr m:val="̂"/>
                              <m:ctrlPr>
                                <a:rPr lang="es-ES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effectLst/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den>
                      </m:f>
                      <m:r>
                        <a:rPr lang="es-ES" sz="1600" b="0" i="1" smtClean="0"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i="1">
                                  <a:effectLst/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sz="1600" i="1">
                                  <a:effectLst/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i="1">
                                  <a:effectLst/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sz="1600" b="0" i="1" smtClean="0">
                                  <a:effectLst/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ES" sz="1600" b="0" i="1" smtClean="0">
                          <a:effectLst/>
                          <a:latin typeface="Cambria Math"/>
                        </a:rPr>
                        <m:t>          </m:t>
                      </m:r>
                      <m:r>
                        <a:rPr lang="es-ES" sz="1600" b="0" i="1" smtClean="0">
                          <a:effectLst/>
                          <a:latin typeface="Cambria Math"/>
                          <a:ea typeface="Cambria Math"/>
                        </a:rPr>
                        <m:t>⟹       </m:t>
                      </m:r>
                      <m:sSub>
                        <m:sSubPr>
                          <m:ctrlPr>
                            <a:rPr lang="es-ES" sz="1600" b="1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sz="1600" b="1" i="1" smtClean="0">
                              <a:effectLst/>
                              <a:latin typeface="Cambria Math"/>
                              <a:ea typeface="Cambria Math"/>
                            </a:rPr>
                            <m:t>𝒏</m:t>
                          </m:r>
                        </m:e>
                        <m:sub>
                          <m:r>
                            <a:rPr lang="es-ES" sz="1600" b="1" i="1" smtClean="0">
                              <a:effectLst/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s-ES" sz="1600" b="1" i="1" smtClean="0">
                          <a:effectLst/>
                          <a:latin typeface="Cambria Math"/>
                          <a:ea typeface="Cambria Math"/>
                        </a:rPr>
                        <m:t>𝒔𝒆𝒏</m:t>
                      </m:r>
                      <m:acc>
                        <m:accPr>
                          <m:chr m:val="̂"/>
                          <m:ctrlPr>
                            <a:rPr lang="es-ES" sz="1600" b="1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s-ES" sz="1600" b="1" i="1" smtClean="0">
                              <a:effectLst/>
                              <a:latin typeface="Cambria Math"/>
                              <a:ea typeface="Cambria Math"/>
                            </a:rPr>
                            <m:t>𝒊</m:t>
                          </m:r>
                        </m:e>
                      </m:acc>
                      <m:r>
                        <a:rPr lang="es-ES" sz="1600" b="1" i="1" smtClean="0">
                          <a:effectLst/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1" i="1" smtClean="0">
                              <a:effectLst/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es-ES" sz="1600" b="1" i="1" smtClean="0">
                              <a:effectLst/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s-ES" sz="1600" b="1" i="1" smtClean="0">
                          <a:effectLst/>
                          <a:latin typeface="Cambria Math"/>
                        </a:rPr>
                        <m:t>𝒔𝒆𝒏</m:t>
                      </m:r>
                      <m:acc>
                        <m:accPr>
                          <m:chr m:val="̂"/>
                          <m:ctrlPr>
                            <a:rPr lang="es-E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1" i="1" smtClean="0">
                              <a:effectLst/>
                              <a:latin typeface="Cambria Math"/>
                            </a:rPr>
                            <m:t>𝒓</m:t>
                          </m:r>
                        </m:e>
                      </m:acc>
                    </m:oMath>
                  </m:oMathPara>
                </a14:m>
                <a:endParaRPr lang="es-ES" sz="1600" b="1" dirty="0">
                  <a:effectLst/>
                </a:endParaRPr>
              </a:p>
            </p:txBody>
          </p:sp>
        </mc:Choice>
        <mc:Fallback xmlns="">
          <p:sp>
            <p:nvSpPr>
              <p:cNvPr id="28" name="5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585" y="4840401"/>
                <a:ext cx="3866892" cy="6013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Imagen 28">
            <a:hlinkClick r:id="rId8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9493" y="11650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4. Fenómenos ondulatorios de la </a:t>
            </a:r>
            <a:r>
              <a:rPr lang="es-ES" sz="1600" b="1" dirty="0" smtClean="0">
                <a:solidFill>
                  <a:schemeClr val="bg1"/>
                </a:solidFill>
              </a:rPr>
              <a:t>luz</a:t>
            </a:r>
            <a:endParaRPr lang="es-ES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29" name="3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016356"/>
              </p:ext>
            </p:extLst>
          </p:nvPr>
        </p:nvGraphicFramePr>
        <p:xfrm>
          <a:off x="427703" y="1254415"/>
          <a:ext cx="3856594" cy="319060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7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3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</a:rPr>
                        <a:t>Material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24047" marR="24047" marT="12024" marB="12024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Índice </a:t>
                      </a:r>
                      <a:r>
                        <a:rPr lang="es-ES" sz="1600" dirty="0">
                          <a:solidFill>
                            <a:schemeClr val="bg1"/>
                          </a:solidFill>
                        </a:rPr>
                        <a:t>de refracción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24047" marR="24047" marT="12024" marB="12024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r>
                        <a:rPr lang="es-ES" sz="1600" dirty="0"/>
                        <a:t>aire (a 1 atmósfera)</a:t>
                      </a:r>
                    </a:p>
                  </a:txBody>
                  <a:tcPr marL="24047" marR="24047" marT="12024" marB="12024" anchor="ctr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1,000278</a:t>
                      </a:r>
                    </a:p>
                  </a:txBody>
                  <a:tcPr marL="24047" marR="24047" marT="12024" marB="120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640">
                <a:tc>
                  <a:txBody>
                    <a:bodyPr/>
                    <a:lstStyle/>
                    <a:p>
                      <a:r>
                        <a:rPr lang="es-ES" sz="1600" dirty="0"/>
                        <a:t>agua</a:t>
                      </a:r>
                    </a:p>
                  </a:txBody>
                  <a:tcPr marL="24047" marR="24047" marT="12024" marB="12024" anchor="ctr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1,33</a:t>
                      </a:r>
                    </a:p>
                  </a:txBody>
                  <a:tcPr marL="24047" marR="24047" marT="12024" marB="1202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640">
                <a:tc>
                  <a:txBody>
                    <a:bodyPr/>
                    <a:lstStyle/>
                    <a:p>
                      <a:r>
                        <a:rPr lang="es-ES" sz="1600" dirty="0"/>
                        <a:t>cuarzo</a:t>
                      </a:r>
                    </a:p>
                  </a:txBody>
                  <a:tcPr marL="24047" marR="24047" marT="12024" marB="12024" anchor="ctr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1,55</a:t>
                      </a:r>
                    </a:p>
                  </a:txBody>
                  <a:tcPr marL="24047" marR="24047" marT="12024" marB="120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351">
                <a:tc>
                  <a:txBody>
                    <a:bodyPr/>
                    <a:lstStyle/>
                    <a:p>
                      <a:r>
                        <a:rPr lang="es-ES" sz="1600" dirty="0"/>
                        <a:t>diamante</a:t>
                      </a:r>
                    </a:p>
                  </a:txBody>
                  <a:tcPr marL="24047" marR="24047" marT="12024" marB="12024" anchor="ctr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2,43</a:t>
                      </a:r>
                    </a:p>
                  </a:txBody>
                  <a:tcPr marL="24047" marR="24047" marT="12024" marB="1202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351">
                <a:tc>
                  <a:txBody>
                    <a:bodyPr/>
                    <a:lstStyle/>
                    <a:p>
                      <a:r>
                        <a:rPr lang="es-ES" sz="1600" dirty="0"/>
                        <a:t>ácido </a:t>
                      </a:r>
                      <a:r>
                        <a:rPr lang="es-ES" sz="1600" dirty="0" err="1"/>
                        <a:t>oléico</a:t>
                      </a:r>
                      <a:endParaRPr lang="es-ES" sz="1600" dirty="0"/>
                    </a:p>
                  </a:txBody>
                  <a:tcPr marL="24047" marR="24047" marT="12024" marB="12024" anchor="ctr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1,46</a:t>
                      </a:r>
                    </a:p>
                  </a:txBody>
                  <a:tcPr marL="24047" marR="24047" marT="12024" marB="1202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6351">
                <a:tc>
                  <a:txBody>
                    <a:bodyPr/>
                    <a:lstStyle/>
                    <a:p>
                      <a:r>
                        <a:rPr lang="es-ES" sz="1600" dirty="0"/>
                        <a:t>benceno</a:t>
                      </a:r>
                    </a:p>
                  </a:txBody>
                  <a:tcPr marL="24047" marR="24047" marT="12024" marB="12024" anchor="ctr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1,50</a:t>
                      </a:r>
                    </a:p>
                  </a:txBody>
                  <a:tcPr marL="24047" marR="24047" marT="12024" marB="1202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6351">
                <a:tc>
                  <a:txBody>
                    <a:bodyPr/>
                    <a:lstStyle/>
                    <a:p>
                      <a:r>
                        <a:rPr lang="es-ES" sz="1600" dirty="0"/>
                        <a:t>metanol</a:t>
                      </a:r>
                    </a:p>
                  </a:txBody>
                  <a:tcPr marL="24047" marR="24047" marT="12024" marB="12024" anchor="ctr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1,3286</a:t>
                      </a:r>
                    </a:p>
                  </a:txBody>
                  <a:tcPr marL="24047" marR="24047" marT="12024" marB="1202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6351">
                <a:tc>
                  <a:txBody>
                    <a:bodyPr/>
                    <a:lstStyle/>
                    <a:p>
                      <a:r>
                        <a:rPr lang="es-ES" sz="1600" dirty="0"/>
                        <a:t>etanol</a:t>
                      </a:r>
                    </a:p>
                  </a:txBody>
                  <a:tcPr marL="24047" marR="24047" marT="12024" marB="12024" anchor="ctr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1,3614</a:t>
                      </a:r>
                    </a:p>
                  </a:txBody>
                  <a:tcPr marL="24047" marR="24047" marT="12024" marB="12024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501">
                <a:tc>
                  <a:txBody>
                    <a:bodyPr/>
                    <a:lstStyle/>
                    <a:p>
                      <a:r>
                        <a:rPr lang="es-ES" sz="1600" dirty="0"/>
                        <a:t>sal</a:t>
                      </a:r>
                    </a:p>
                  </a:txBody>
                  <a:tcPr marL="24047" marR="24047" marT="12024" marB="12024" anchor="ctr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1,5443</a:t>
                      </a:r>
                    </a:p>
                  </a:txBody>
                  <a:tcPr marL="24047" marR="24047" marT="12024" marB="12024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6351">
                <a:tc>
                  <a:txBody>
                    <a:bodyPr/>
                    <a:lstStyle/>
                    <a:p>
                      <a:r>
                        <a:rPr lang="es-ES" sz="1600" dirty="0"/>
                        <a:t>zircón</a:t>
                      </a:r>
                    </a:p>
                  </a:txBody>
                  <a:tcPr marL="24047" marR="24047" marT="12024" marB="12024" anchor="ctr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1,98 - 1,98</a:t>
                      </a:r>
                    </a:p>
                  </a:txBody>
                  <a:tcPr marL="24047" marR="24047" marT="12024" marB="12024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0" name="31 CuadroTexto"/>
          <p:cNvSpPr txBox="1"/>
          <p:nvPr/>
        </p:nvSpPr>
        <p:spPr>
          <a:xfrm>
            <a:off x="4651990" y="1153965"/>
            <a:ext cx="404455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1600" dirty="0" smtClean="0"/>
              <a:t>Cuando la luz pasa de un medio a otro, </a:t>
            </a:r>
            <a:r>
              <a:rPr lang="es-ES_tradnl" sz="1600" b="1" dirty="0" smtClean="0"/>
              <a:t>su frecuencia (y por tanto su color) no cambia.</a:t>
            </a:r>
          </a:p>
          <a:p>
            <a:pPr marL="177800" indent="-1778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1600" dirty="0">
                <a:sym typeface="Wingdings"/>
              </a:rPr>
              <a:t>Sin embargo si cambia la velocidad de propagación, por tanto cambia la longitud de onda</a:t>
            </a:r>
            <a:r>
              <a:rPr lang="es-ES_tradnl" sz="1600" dirty="0" smtClean="0">
                <a:sym typeface="Wingdings"/>
              </a:rPr>
              <a:t>:</a:t>
            </a:r>
            <a:endParaRPr lang="es-E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3 CuadroTexto"/>
              <p:cNvSpPr txBox="1"/>
              <p:nvPr/>
            </p:nvSpPr>
            <p:spPr>
              <a:xfrm>
                <a:off x="4954586" y="3109466"/>
                <a:ext cx="1297471" cy="55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/>
                        </a:rPr>
                        <m:t>𝑓</m:t>
                      </m:r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31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586" y="3109466"/>
                <a:ext cx="1297471" cy="5547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53 CuadroTexto"/>
              <p:cNvSpPr txBox="1"/>
              <p:nvPr/>
            </p:nvSpPr>
            <p:spPr>
              <a:xfrm>
                <a:off x="6867547" y="3098093"/>
                <a:ext cx="1308371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32" name="5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547" y="3098093"/>
                <a:ext cx="1308371" cy="5542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5 Rectángulo"/>
              <p:cNvSpPr/>
              <p:nvPr/>
            </p:nvSpPr>
            <p:spPr>
              <a:xfrm>
                <a:off x="5245832" y="4049270"/>
                <a:ext cx="924932" cy="554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ES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33" name="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832" y="4049270"/>
                <a:ext cx="924932" cy="5543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9 Rectángulo"/>
              <p:cNvSpPr/>
              <p:nvPr/>
            </p:nvSpPr>
            <p:spPr>
              <a:xfrm>
                <a:off x="6772013" y="4116250"/>
                <a:ext cx="139878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1" i="1" smtClean="0">
                              <a:effectLst/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es-ES" sz="1600" b="1" i="1" smtClean="0">
                              <a:effectLst/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s-ES" sz="1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1" i="1">
                              <a:effectLst/>
                              <a:latin typeface="Cambria Math"/>
                              <a:ea typeface="Cambria Math"/>
                            </a:rPr>
                            <m:t>𝝀</m:t>
                          </m:r>
                        </m:e>
                        <m:sub>
                          <m:r>
                            <a:rPr lang="es-ES" sz="1600" b="1" i="1">
                              <a:effectLst/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s-ES" sz="1600" b="1" i="1" smtClean="0">
                          <a:effectLst/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sz="1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1" i="1">
                              <a:effectLst/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es-ES" sz="1600" b="1" i="1" smtClean="0">
                              <a:effectLst/>
                              <a:latin typeface="Cambria Math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s-ES" sz="1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1" i="1">
                              <a:effectLst/>
                              <a:latin typeface="Cambria Math"/>
                              <a:ea typeface="Cambria Math"/>
                            </a:rPr>
                            <m:t>𝝀</m:t>
                          </m:r>
                        </m:e>
                        <m:sub>
                          <m:r>
                            <a:rPr lang="es-ES" sz="1600" b="1" i="1" smtClean="0">
                              <a:effectLst/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s-ES" sz="1600" b="1" dirty="0">
                  <a:effectLst/>
                </a:endParaRPr>
              </a:p>
            </p:txBody>
          </p:sp>
        </mc:Choice>
        <mc:Fallback xmlns="">
          <p:sp>
            <p:nvSpPr>
              <p:cNvPr id="34" name="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013" y="4116250"/>
                <a:ext cx="1398781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470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4. Fenómenos ondulatorios de la </a:t>
            </a:r>
            <a:r>
              <a:rPr lang="es-ES" sz="1600" b="1" dirty="0" smtClean="0">
                <a:solidFill>
                  <a:schemeClr val="bg1"/>
                </a:solidFill>
              </a:rPr>
              <a:t>luz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4" name="6 Rectángulo"/>
          <p:cNvSpPr/>
          <p:nvPr/>
        </p:nvSpPr>
        <p:spPr>
          <a:xfrm>
            <a:off x="443997" y="941830"/>
            <a:ext cx="8180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</a:rPr>
              <a:t>4.3. Algunos fenómenos asociados con la refracción</a:t>
            </a:r>
            <a:endParaRPr lang="es-ES" b="1" kern="0" dirty="0">
              <a:solidFill>
                <a:srgbClr val="002060"/>
              </a:solidFill>
            </a:endParaRPr>
          </a:p>
        </p:txBody>
      </p:sp>
      <p:sp>
        <p:nvSpPr>
          <p:cNvPr id="5" name="8 CuadroTexto"/>
          <p:cNvSpPr txBox="1"/>
          <p:nvPr/>
        </p:nvSpPr>
        <p:spPr>
          <a:xfrm>
            <a:off x="451476" y="1296537"/>
            <a:ext cx="8423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solidFill>
                  <a:srgbClr val="00B0F0"/>
                </a:solidFill>
                <a:sym typeface="Wingdings 3" panose="05040102010807070707" pitchFamily="18" charset="2"/>
              </a:rPr>
              <a:t> </a:t>
            </a:r>
            <a:r>
              <a:rPr lang="es-ES" b="1" dirty="0" smtClean="0">
                <a:solidFill>
                  <a:srgbClr val="00B0F0"/>
                </a:solidFill>
              </a:rPr>
              <a:t>Desplazamiento de la luz a través de una lámina de caras planas y paralelas</a:t>
            </a:r>
            <a:endParaRPr lang="es-ES" b="1" dirty="0">
              <a:solidFill>
                <a:srgbClr val="00B0F0"/>
              </a:solidFill>
            </a:endParaRPr>
          </a:p>
        </p:txBody>
      </p:sp>
      <p:pic>
        <p:nvPicPr>
          <p:cNvPr id="6" name="Picture 2" descr="https://encrypted-tbn1.gstatic.com/images?q=tbn:ANd9GcRQd4Y6cm-N2qWYFMgcpWsgRItxEvXt4rq1bc1iHvi6rbzpptk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25" y="1760658"/>
            <a:ext cx="2948287" cy="232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16 Grupo"/>
          <p:cNvGrpSpPr/>
          <p:nvPr/>
        </p:nvGrpSpPr>
        <p:grpSpPr>
          <a:xfrm>
            <a:off x="433488" y="4306841"/>
            <a:ext cx="3941300" cy="1938560"/>
            <a:chOff x="2771805" y="2355340"/>
            <a:chExt cx="3941300" cy="1938560"/>
          </a:xfrm>
        </p:grpSpPr>
        <p:grpSp>
          <p:nvGrpSpPr>
            <p:cNvPr id="10" name="17 Grupo"/>
            <p:cNvGrpSpPr/>
            <p:nvPr/>
          </p:nvGrpSpPr>
          <p:grpSpPr>
            <a:xfrm>
              <a:off x="2771805" y="2355340"/>
              <a:ext cx="3941300" cy="1938560"/>
              <a:chOff x="2771805" y="2355340"/>
              <a:chExt cx="3941300" cy="1938560"/>
            </a:xfrm>
          </p:grpSpPr>
          <p:grpSp>
            <p:nvGrpSpPr>
              <p:cNvPr id="13" name="25 Grupo"/>
              <p:cNvGrpSpPr/>
              <p:nvPr/>
            </p:nvGrpSpPr>
            <p:grpSpPr>
              <a:xfrm>
                <a:off x="2771805" y="2660357"/>
                <a:ext cx="3941300" cy="1633543"/>
                <a:chOff x="878352" y="2752720"/>
                <a:chExt cx="3941300" cy="1633543"/>
              </a:xfrm>
            </p:grpSpPr>
            <p:sp>
              <p:nvSpPr>
                <p:cNvPr id="15" name="28 Proceso"/>
                <p:cNvSpPr/>
                <p:nvPr/>
              </p:nvSpPr>
              <p:spPr bwMode="auto">
                <a:xfrm rot="19033115">
                  <a:off x="1879440" y="3151540"/>
                  <a:ext cx="1938105" cy="929383"/>
                </a:xfrm>
                <a:prstGeom prst="flowChartProcess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pic>
              <p:nvPicPr>
                <p:cNvPr id="16" name="Picture 2" descr="C:\Mis documentos\Sin título-11.gif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20907" t="25993" r="70786" b="63314"/>
                <a:stretch>
                  <a:fillRect/>
                </a:stretch>
              </p:blipFill>
              <p:spPr bwMode="auto">
                <a:xfrm rot="18976887">
                  <a:off x="878352" y="3057184"/>
                  <a:ext cx="425820" cy="4111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7" name="32 Conector recto"/>
                <p:cNvCxnSpPr>
                  <a:endCxn id="15" idx="0"/>
                </p:cNvCxnSpPr>
                <p:nvPr/>
              </p:nvCxnSpPr>
              <p:spPr bwMode="auto">
                <a:xfrm flipV="1">
                  <a:off x="1219200" y="3275171"/>
                  <a:ext cx="1313673" cy="1429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" name="33 Conector recto"/>
                <p:cNvCxnSpPr/>
                <p:nvPr/>
              </p:nvCxnSpPr>
              <p:spPr bwMode="auto">
                <a:xfrm rot="16200000" flipH="1">
                  <a:off x="2024045" y="2752720"/>
                  <a:ext cx="1500198" cy="150019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lg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" name="34 Conector recto"/>
                <p:cNvCxnSpPr/>
                <p:nvPr/>
              </p:nvCxnSpPr>
              <p:spPr bwMode="auto">
                <a:xfrm>
                  <a:off x="2533636" y="3281360"/>
                  <a:ext cx="2286016" cy="158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lg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" name="35 Conector recto"/>
                <p:cNvCxnSpPr>
                  <a:stCxn id="15" idx="0"/>
                </p:cNvCxnSpPr>
                <p:nvPr/>
              </p:nvCxnSpPr>
              <p:spPr bwMode="auto">
                <a:xfrm rot="16200000" flipH="1">
                  <a:off x="2846872" y="2961172"/>
                  <a:ext cx="351476" cy="979474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" name="36 Conector recto"/>
                <p:cNvCxnSpPr/>
                <p:nvPr/>
              </p:nvCxnSpPr>
              <p:spPr bwMode="auto">
                <a:xfrm>
                  <a:off x="3510361" y="3623126"/>
                  <a:ext cx="1295002" cy="5899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" name="37 Conector recto"/>
                <p:cNvCxnSpPr/>
                <p:nvPr/>
              </p:nvCxnSpPr>
              <p:spPr bwMode="auto">
                <a:xfrm>
                  <a:off x="1340214" y="3268673"/>
                  <a:ext cx="376667" cy="7927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23" name="38 Conector recto"/>
                <p:cNvCxnSpPr/>
                <p:nvPr/>
              </p:nvCxnSpPr>
              <p:spPr bwMode="auto">
                <a:xfrm>
                  <a:off x="3924698" y="3627890"/>
                  <a:ext cx="368696" cy="1135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24" name="39 Conector recto de flecha"/>
                <p:cNvCxnSpPr/>
                <p:nvPr/>
              </p:nvCxnSpPr>
              <p:spPr bwMode="auto">
                <a:xfrm rot="16200000" flipH="1">
                  <a:off x="2047877" y="3729039"/>
                  <a:ext cx="681037" cy="633412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sm" len="med"/>
                  <a:tailEnd type="triangle" w="sm" len="med"/>
                </a:ln>
                <a:effectLst/>
              </p:spPr>
            </p:cxnSp>
            <p:cxnSp>
              <p:nvCxnSpPr>
                <p:cNvPr id="25" name="40 Conector recto de flecha"/>
                <p:cNvCxnSpPr/>
                <p:nvPr/>
              </p:nvCxnSpPr>
              <p:spPr bwMode="auto">
                <a:xfrm rot="5400000">
                  <a:off x="3900490" y="3452814"/>
                  <a:ext cx="335758" cy="2382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sm" len="med"/>
                  <a:tailEnd type="triangle" w="sm" len="med"/>
                </a:ln>
                <a:effectLst/>
              </p:spPr>
            </p:cxnSp>
            <p:sp>
              <p:nvSpPr>
                <p:cNvPr id="26" name="41 Arco"/>
                <p:cNvSpPr/>
                <p:nvPr/>
              </p:nvSpPr>
              <p:spPr bwMode="auto">
                <a:xfrm rot="15651831">
                  <a:off x="2235994" y="3100386"/>
                  <a:ext cx="304800" cy="283369"/>
                </a:xfrm>
                <a:prstGeom prst="arc">
                  <a:avLst/>
                </a:prstGeom>
                <a:noFill/>
                <a:ln w="9525" cap="flat" cmpd="sng" algn="ctr">
                  <a:solidFill>
                    <a:srgbClr val="1C47D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" name="42 Arco"/>
                <p:cNvSpPr/>
                <p:nvPr/>
              </p:nvSpPr>
              <p:spPr bwMode="auto">
                <a:xfrm rot="6266169">
                  <a:off x="2509837" y="3198017"/>
                  <a:ext cx="304800" cy="283369"/>
                </a:xfrm>
                <a:prstGeom prst="arc">
                  <a:avLst>
                    <a:gd name="adj1" fmla="val 16200000"/>
                    <a:gd name="adj2" fmla="val 18966706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" name="43 Arco"/>
                <p:cNvSpPr/>
                <p:nvPr/>
              </p:nvSpPr>
              <p:spPr bwMode="auto">
                <a:xfrm rot="5202056">
                  <a:off x="2605088" y="3152774"/>
                  <a:ext cx="304800" cy="283369"/>
                </a:xfrm>
                <a:prstGeom prst="arc">
                  <a:avLst>
                    <a:gd name="adj1" fmla="val 16200000"/>
                    <a:gd name="adj2" fmla="val 18661768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" name="44 Arco"/>
                <p:cNvSpPr/>
                <p:nvPr/>
              </p:nvSpPr>
              <p:spPr bwMode="auto">
                <a:xfrm rot="4334501">
                  <a:off x="2277548" y="2946101"/>
                  <a:ext cx="909983" cy="959155"/>
                </a:xfrm>
                <a:prstGeom prst="arc">
                  <a:avLst>
                    <a:gd name="adj1" fmla="val 16200000"/>
                    <a:gd name="adj2" fmla="val 20197054"/>
                  </a:avLst>
                </a:prstGeom>
                <a:noFill/>
                <a:ln w="9525" cap="flat" cmpd="sng" algn="ctr">
                  <a:solidFill>
                    <a:srgbClr val="1C47D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14" name="26 Conector recto"/>
              <p:cNvCxnSpPr/>
              <p:nvPr/>
            </p:nvCxnSpPr>
            <p:spPr bwMode="auto">
              <a:xfrm rot="16200000" flipH="1">
                <a:off x="4220278" y="2355340"/>
                <a:ext cx="1500198" cy="150019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1" name="21 Arco"/>
            <p:cNvSpPr/>
            <p:nvPr/>
          </p:nvSpPr>
          <p:spPr bwMode="auto">
            <a:xfrm rot="16744739">
              <a:off x="5155766" y="3334255"/>
              <a:ext cx="304800" cy="283369"/>
            </a:xfrm>
            <a:prstGeom prst="arc">
              <a:avLst>
                <a:gd name="adj1" fmla="val 16200000"/>
                <a:gd name="adj2" fmla="val 18966706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22 Arco"/>
            <p:cNvSpPr/>
            <p:nvPr/>
          </p:nvSpPr>
          <p:spPr bwMode="auto">
            <a:xfrm rot="4404063">
              <a:off x="5391510" y="3436648"/>
              <a:ext cx="304800" cy="283369"/>
            </a:xfrm>
            <a:prstGeom prst="arc">
              <a:avLst/>
            </a:prstGeom>
            <a:noFill/>
            <a:ln w="9525" cap="flat" cmpd="sng" algn="ctr">
              <a:solidFill>
                <a:srgbClr val="1C47D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10 CuadroTexto"/>
              <p:cNvSpPr txBox="1"/>
              <p:nvPr/>
            </p:nvSpPr>
            <p:spPr>
              <a:xfrm>
                <a:off x="1687701" y="4890567"/>
                <a:ext cx="921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ES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200" b="0" i="1" smtClean="0">
                              <a:latin typeface="Cambria Math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es-ES" sz="1200" dirty="0"/>
              </a:p>
            </p:txBody>
          </p:sp>
        </mc:Choice>
        <mc:Fallback xmlns="">
          <p:sp>
            <p:nvSpPr>
              <p:cNvPr id="30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701" y="4890567"/>
                <a:ext cx="92141" cy="184666"/>
              </a:xfrm>
              <a:prstGeom prst="rect">
                <a:avLst/>
              </a:prstGeom>
              <a:blipFill>
                <a:blip r:embed="rId4"/>
                <a:stretch>
                  <a:fillRect l="-20000" t="-22581" r="-153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55 CuadroTexto"/>
              <p:cNvSpPr txBox="1"/>
              <p:nvPr/>
            </p:nvSpPr>
            <p:spPr>
              <a:xfrm>
                <a:off x="2273916" y="5204819"/>
                <a:ext cx="3050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ES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200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s-ES" sz="1200" dirty="0"/>
              </a:p>
            </p:txBody>
          </p:sp>
        </mc:Choice>
        <mc:Fallback xmlns="">
          <p:sp>
            <p:nvSpPr>
              <p:cNvPr id="31" name="5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916" y="5204819"/>
                <a:ext cx="305084" cy="276999"/>
              </a:xfrm>
              <a:prstGeom prst="rect">
                <a:avLst/>
              </a:prstGeom>
              <a:blipFill>
                <a:blip r:embed="rId5"/>
                <a:stretch>
                  <a:fillRect r="-22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56 CuadroTexto"/>
              <p:cNvSpPr txBox="1"/>
              <p:nvPr/>
            </p:nvSpPr>
            <p:spPr>
              <a:xfrm>
                <a:off x="2440175" y="5119166"/>
                <a:ext cx="35304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ES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200" b="0" i="1" smtClean="0">
                              <a:latin typeface="Cambria Math"/>
                            </a:rPr>
                            <m:t>𝑖</m:t>
                          </m:r>
                        </m:e>
                      </m:acc>
                      <m:r>
                        <a:rPr lang="es-ES" sz="1200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s-ES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200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s-ES" sz="1200" dirty="0"/>
              </a:p>
            </p:txBody>
          </p:sp>
        </mc:Choice>
        <mc:Fallback xmlns="">
          <p:sp>
            <p:nvSpPr>
              <p:cNvPr id="32" name="5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175" y="5119166"/>
                <a:ext cx="353045" cy="184666"/>
              </a:xfrm>
              <a:prstGeom prst="rect">
                <a:avLst/>
              </a:prstGeom>
              <a:blipFill>
                <a:blip r:embed="rId6"/>
                <a:stretch>
                  <a:fillRect l="-3448" t="-26667" r="-5862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57 CuadroTexto"/>
              <p:cNvSpPr txBox="1"/>
              <p:nvPr/>
            </p:nvSpPr>
            <p:spPr>
              <a:xfrm>
                <a:off x="2735451" y="5242991"/>
                <a:ext cx="13221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ES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200" b="0" i="1" smtClean="0">
                              <a:latin typeface="Cambria Math"/>
                            </a:rPr>
                            <m:t>𝑖</m:t>
                          </m:r>
                        </m:e>
                      </m:acc>
                      <m:r>
                        <a:rPr lang="es-ES" sz="1200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s-ES" sz="1200" dirty="0"/>
              </a:p>
            </p:txBody>
          </p:sp>
        </mc:Choice>
        <mc:Fallback xmlns="">
          <p:sp>
            <p:nvSpPr>
              <p:cNvPr id="33" name="5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451" y="5242991"/>
                <a:ext cx="132216" cy="184666"/>
              </a:xfrm>
              <a:prstGeom prst="rect">
                <a:avLst/>
              </a:prstGeom>
              <a:blipFill>
                <a:blip r:embed="rId7"/>
                <a:stretch>
                  <a:fillRect l="-14286" t="-23333" r="-114286" b="-10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58 CuadroTexto"/>
              <p:cNvSpPr txBox="1"/>
              <p:nvPr/>
            </p:nvSpPr>
            <p:spPr>
              <a:xfrm>
                <a:off x="2697351" y="5462066"/>
                <a:ext cx="921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ES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200" b="0" i="1" smtClean="0">
                              <a:latin typeface="Cambria Math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es-ES" sz="1200" dirty="0"/>
              </a:p>
            </p:txBody>
          </p:sp>
        </mc:Choice>
        <mc:Fallback xmlns="">
          <p:sp>
            <p:nvSpPr>
              <p:cNvPr id="34" name="5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351" y="5462066"/>
                <a:ext cx="92141" cy="184666"/>
              </a:xfrm>
              <a:prstGeom prst="rect">
                <a:avLst/>
              </a:prstGeom>
              <a:blipFill>
                <a:blip r:embed="rId8"/>
                <a:stretch>
                  <a:fillRect l="-12500" t="-23333" r="-14375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59 CuadroTexto"/>
              <p:cNvSpPr txBox="1"/>
              <p:nvPr/>
            </p:nvSpPr>
            <p:spPr>
              <a:xfrm>
                <a:off x="3269278" y="5490569"/>
                <a:ext cx="34515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ES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200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  <m:r>
                        <a:rPr lang="es-ES" sz="1200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s-ES" sz="1200" dirty="0"/>
              </a:p>
            </p:txBody>
          </p:sp>
        </mc:Choice>
        <mc:Fallback xmlns="">
          <p:sp>
            <p:nvSpPr>
              <p:cNvPr id="35" name="5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278" y="5490569"/>
                <a:ext cx="345159" cy="276999"/>
              </a:xfrm>
              <a:prstGeom prst="rect">
                <a:avLst/>
              </a:prstGeom>
              <a:blipFill>
                <a:blip r:embed="rId9"/>
                <a:stretch>
                  <a:fillRect r="-1929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60 CuadroTexto"/>
              <p:cNvSpPr txBox="1"/>
              <p:nvPr/>
            </p:nvSpPr>
            <p:spPr>
              <a:xfrm>
                <a:off x="2021076" y="4885803"/>
                <a:ext cx="14254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s-ES" sz="1200" dirty="0"/>
              </a:p>
            </p:txBody>
          </p:sp>
        </mc:Choice>
        <mc:Fallback xmlns="">
          <p:sp>
            <p:nvSpPr>
              <p:cNvPr id="36" name="6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076" y="4885803"/>
                <a:ext cx="142540" cy="184666"/>
              </a:xfrm>
              <a:prstGeom prst="rect">
                <a:avLst/>
              </a:prstGeom>
              <a:blipFill>
                <a:blip r:embed="rId10"/>
                <a:stretch>
                  <a:fillRect l="-21739" r="-26087" b="-322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61 CuadroTexto"/>
              <p:cNvSpPr txBox="1"/>
              <p:nvPr/>
            </p:nvSpPr>
            <p:spPr>
              <a:xfrm>
                <a:off x="2968814" y="5509690"/>
                <a:ext cx="14837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s-ES" sz="1200" dirty="0"/>
              </a:p>
            </p:txBody>
          </p:sp>
        </mc:Choice>
        <mc:Fallback xmlns="">
          <p:sp>
            <p:nvSpPr>
              <p:cNvPr id="37" name="6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814" y="5509690"/>
                <a:ext cx="148374" cy="184666"/>
              </a:xfrm>
              <a:prstGeom prst="rect">
                <a:avLst/>
              </a:prstGeom>
              <a:blipFill>
                <a:blip r:embed="rId11"/>
                <a:stretch>
                  <a:fillRect l="-20833" r="-20833" b="-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62 CuadroTexto"/>
              <p:cNvSpPr txBox="1"/>
              <p:nvPr/>
            </p:nvSpPr>
            <p:spPr>
              <a:xfrm>
                <a:off x="1949639" y="5776391"/>
                <a:ext cx="12362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b="0" i="1" smtClean="0"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s-ES" sz="1200" dirty="0"/>
              </a:p>
            </p:txBody>
          </p:sp>
        </mc:Choice>
        <mc:Fallback xmlns="">
          <p:sp>
            <p:nvSpPr>
              <p:cNvPr id="38" name="6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639" y="5776391"/>
                <a:ext cx="123624" cy="184666"/>
              </a:xfrm>
              <a:prstGeom prst="rect">
                <a:avLst/>
              </a:prstGeom>
              <a:blipFill>
                <a:blip r:embed="rId12"/>
                <a:stretch>
                  <a:fillRect l="-15000" r="-10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63 CuadroTexto"/>
              <p:cNvSpPr txBox="1"/>
              <p:nvPr/>
            </p:nvSpPr>
            <p:spPr>
              <a:xfrm>
                <a:off x="3664140" y="5214417"/>
                <a:ext cx="13792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s-ES" sz="1200" dirty="0"/>
              </a:p>
            </p:txBody>
          </p:sp>
        </mc:Choice>
        <mc:Fallback xmlns="">
          <p:sp>
            <p:nvSpPr>
              <p:cNvPr id="39" name="6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140" y="5214417"/>
                <a:ext cx="137922" cy="184666"/>
              </a:xfrm>
              <a:prstGeom prst="rect">
                <a:avLst/>
              </a:prstGeom>
              <a:blipFill>
                <a:blip r:embed="rId13"/>
                <a:stretch>
                  <a:fillRect l="-21739" r="-21739" b="-645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64 CuadroTexto"/>
              <p:cNvSpPr txBox="1"/>
              <p:nvPr/>
            </p:nvSpPr>
            <p:spPr>
              <a:xfrm>
                <a:off x="1411477" y="5328716"/>
                <a:ext cx="19999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2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s-ES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ES" sz="1200" dirty="0"/>
              </a:p>
            </p:txBody>
          </p:sp>
        </mc:Choice>
        <mc:Fallback xmlns="">
          <p:sp>
            <p:nvSpPr>
              <p:cNvPr id="40" name="6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477" y="5328716"/>
                <a:ext cx="199991" cy="184666"/>
              </a:xfrm>
              <a:prstGeom prst="rect">
                <a:avLst/>
              </a:prstGeom>
              <a:blipFill>
                <a:blip r:embed="rId14"/>
                <a:stretch>
                  <a:fillRect l="-9375" r="-3125" b="-13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65 CuadroTexto"/>
              <p:cNvSpPr txBox="1"/>
              <p:nvPr/>
            </p:nvSpPr>
            <p:spPr>
              <a:xfrm>
                <a:off x="2306827" y="6228828"/>
                <a:ext cx="19999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2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s-ES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ES" sz="1200" dirty="0"/>
              </a:p>
            </p:txBody>
          </p:sp>
        </mc:Choice>
        <mc:Fallback xmlns="">
          <p:sp>
            <p:nvSpPr>
              <p:cNvPr id="41" name="6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827" y="6228828"/>
                <a:ext cx="199991" cy="184666"/>
              </a:xfrm>
              <a:prstGeom prst="rect">
                <a:avLst/>
              </a:prstGeom>
              <a:blipFill>
                <a:blip r:embed="rId15"/>
                <a:stretch>
                  <a:fillRect l="-6061" b="-13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66 CuadroTexto"/>
              <p:cNvSpPr txBox="1"/>
              <p:nvPr/>
            </p:nvSpPr>
            <p:spPr>
              <a:xfrm>
                <a:off x="2692589" y="4642916"/>
                <a:ext cx="20358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2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s-ES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 sz="1200" dirty="0"/>
              </a:p>
            </p:txBody>
          </p:sp>
        </mc:Choice>
        <mc:Fallback xmlns="">
          <p:sp>
            <p:nvSpPr>
              <p:cNvPr id="42" name="6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589" y="4642916"/>
                <a:ext cx="203581" cy="184666"/>
              </a:xfrm>
              <a:prstGeom prst="rect">
                <a:avLst/>
              </a:prstGeom>
              <a:blipFill>
                <a:blip r:embed="rId16"/>
                <a:stretch>
                  <a:fillRect l="-9091" r="-3030" b="-13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67 CuadroTexto"/>
          <p:cNvSpPr txBox="1"/>
          <p:nvPr/>
        </p:nvSpPr>
        <p:spPr>
          <a:xfrm>
            <a:off x="4602328" y="1923782"/>
            <a:ext cx="2115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En el punto A:</a:t>
            </a:r>
            <a:endParaRPr lang="es-E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12 Rectángulo"/>
              <p:cNvSpPr/>
              <p:nvPr/>
            </p:nvSpPr>
            <p:spPr>
              <a:xfrm>
                <a:off x="6353414" y="1893206"/>
                <a:ext cx="172938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sz="1600" b="0" i="1">
                              <a:effectLst/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b>
                          <m:r>
                            <a:rPr lang="es-ES" sz="1600" b="0" i="1">
                              <a:effectLst/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s-ES" sz="1600" b="0" i="1">
                          <a:effectLst/>
                          <a:latin typeface="Cambria Math"/>
                          <a:ea typeface="Cambria Math"/>
                        </a:rPr>
                        <m:t>𝑠𝑒𝑛</m:t>
                      </m:r>
                      <m:acc>
                        <m:accPr>
                          <m:chr m:val="̂"/>
                          <m:ctrlPr>
                            <a:rPr lang="es-ES" sz="1600" i="1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s-ES" sz="1600" b="0" i="1">
                              <a:effectLst/>
                              <a:latin typeface="Cambria Math"/>
                              <a:ea typeface="Cambria Math"/>
                            </a:rPr>
                            <m:t>𝑖</m:t>
                          </m:r>
                        </m:e>
                      </m:acc>
                      <m:r>
                        <a:rPr lang="es-ES" sz="1600" b="0" i="1">
                          <a:effectLst/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>
                              <a:effectLst/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s-ES" sz="1600" b="0" i="1">
                              <a:effectLst/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s-ES" sz="1600" b="0" i="1">
                          <a:effectLst/>
                          <a:latin typeface="Cambria Math"/>
                        </a:rPr>
                        <m:t>𝑠𝑒𝑛</m:t>
                      </m:r>
                      <m:acc>
                        <m:accPr>
                          <m:chr m:val="̂"/>
                          <m:ctrlPr>
                            <a:rPr lang="es-ES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>
                              <a:effectLst/>
                              <a:latin typeface="Cambria Math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s-ES" sz="1600" dirty="0">
                  <a:effectLst/>
                </a:endParaRPr>
              </a:p>
            </p:txBody>
          </p:sp>
        </mc:Choice>
        <mc:Fallback xmlns="">
          <p:sp>
            <p:nvSpPr>
              <p:cNvPr id="44" name="1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414" y="1893206"/>
                <a:ext cx="1729383" cy="338554"/>
              </a:xfrm>
              <a:prstGeom prst="rect">
                <a:avLst/>
              </a:prstGeom>
              <a:blipFill>
                <a:blip r:embed="rId17"/>
                <a:stretch>
                  <a:fillRect t="-1818" r="-102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68 CuadroTexto"/>
          <p:cNvSpPr txBox="1"/>
          <p:nvPr/>
        </p:nvSpPr>
        <p:spPr>
          <a:xfrm>
            <a:off x="4604602" y="2390081"/>
            <a:ext cx="2115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En el punto B:</a:t>
            </a:r>
            <a:endParaRPr lang="es-E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69 Rectángulo"/>
              <p:cNvSpPr/>
              <p:nvPr/>
            </p:nvSpPr>
            <p:spPr>
              <a:xfrm>
                <a:off x="6369336" y="2386800"/>
                <a:ext cx="183518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sz="1600" b="0" i="1">
                              <a:effectLst/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b>
                          <m:r>
                            <a:rPr lang="es-ES" sz="1600" b="0" i="1" smtClean="0">
                              <a:effectLst/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s-ES" sz="1600" b="0" i="1">
                          <a:effectLst/>
                          <a:latin typeface="Cambria Math"/>
                          <a:ea typeface="Cambria Math"/>
                        </a:rPr>
                        <m:t>𝑠𝑒𝑛</m:t>
                      </m:r>
                      <m:acc>
                        <m:accPr>
                          <m:chr m:val="̂"/>
                          <m:ctrlPr>
                            <a:rPr lang="es-ES" sz="1600" i="1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s-ES" sz="1600" b="0" i="1">
                              <a:effectLst/>
                              <a:latin typeface="Cambria Math"/>
                              <a:ea typeface="Cambria Math"/>
                            </a:rPr>
                            <m:t>𝑖</m:t>
                          </m:r>
                        </m:e>
                      </m:acc>
                      <m:r>
                        <a:rPr lang="es-ES" sz="1600" b="0" i="1" smtClean="0">
                          <a:effectLst/>
                          <a:latin typeface="Cambria Math"/>
                          <a:ea typeface="Cambria Math"/>
                        </a:rPr>
                        <m:t>′</m:t>
                      </m:r>
                      <m:r>
                        <a:rPr lang="es-ES" sz="1600" b="0" i="1">
                          <a:effectLst/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>
                              <a:effectLst/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s-ES" sz="1600" b="0" i="1" smtClean="0"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s-ES" sz="1600" b="0" i="1">
                          <a:effectLst/>
                          <a:latin typeface="Cambria Math"/>
                        </a:rPr>
                        <m:t>𝑠𝑒𝑛</m:t>
                      </m:r>
                      <m:acc>
                        <m:accPr>
                          <m:chr m:val="̂"/>
                          <m:ctrlPr>
                            <a:rPr lang="es-ES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>
                              <a:effectLst/>
                              <a:latin typeface="Cambria Math"/>
                            </a:rPr>
                            <m:t>𝑟</m:t>
                          </m:r>
                        </m:e>
                      </m:acc>
                      <m:r>
                        <a:rPr lang="es-ES" sz="1600" b="0" i="1" smtClean="0">
                          <a:effectLst/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s-ES" sz="1600" dirty="0">
                  <a:effectLst/>
                </a:endParaRPr>
              </a:p>
            </p:txBody>
          </p:sp>
        </mc:Choice>
        <mc:Fallback xmlns="">
          <p:sp>
            <p:nvSpPr>
              <p:cNvPr id="46" name="6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336" y="2386800"/>
                <a:ext cx="1835181" cy="338554"/>
              </a:xfrm>
              <a:prstGeom prst="rect">
                <a:avLst/>
              </a:prstGeom>
              <a:blipFill>
                <a:blip r:embed="rId18"/>
                <a:stretch>
                  <a:fillRect t="-1818" r="-664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70 CuadroTexto"/>
          <p:cNvSpPr txBox="1"/>
          <p:nvPr/>
        </p:nvSpPr>
        <p:spPr>
          <a:xfrm>
            <a:off x="4585302" y="2812636"/>
            <a:ext cx="2115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Como:</a:t>
            </a:r>
            <a:endParaRPr lang="es-E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13 CuadroTexto"/>
              <p:cNvSpPr txBox="1"/>
              <p:nvPr/>
            </p:nvSpPr>
            <p:spPr>
              <a:xfrm>
                <a:off x="5461094" y="3247924"/>
                <a:ext cx="7273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𝑖</m:t>
                          </m:r>
                        </m:e>
                      </m:acc>
                      <m:r>
                        <a:rPr lang="es-ES" sz="1600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48" name="1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094" y="3247924"/>
                <a:ext cx="727379" cy="338554"/>
              </a:xfrm>
              <a:prstGeom prst="rect">
                <a:avLst/>
              </a:prstGeom>
              <a:blipFill>
                <a:blip r:embed="rId19"/>
                <a:stretch>
                  <a:fillRect t="-1818" r="-2016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71 CuadroTexto"/>
              <p:cNvSpPr txBox="1"/>
              <p:nvPr/>
            </p:nvSpPr>
            <p:spPr>
              <a:xfrm>
                <a:off x="6923679" y="3222904"/>
                <a:ext cx="7273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𝑖</m:t>
                          </m:r>
                        </m:e>
                      </m:acc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  <m:r>
                        <a:rPr lang="es-ES" sz="1600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49" name="7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679" y="3222904"/>
                <a:ext cx="727379" cy="338554"/>
              </a:xfrm>
              <a:prstGeom prst="rect">
                <a:avLst/>
              </a:prstGeom>
              <a:blipFill>
                <a:blip r:embed="rId20"/>
                <a:stretch>
                  <a:fillRect t="-1818" r="-1764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72 CuadroTexto"/>
          <p:cNvSpPr txBox="1"/>
          <p:nvPr/>
        </p:nvSpPr>
        <p:spPr>
          <a:xfrm>
            <a:off x="4573100" y="3737336"/>
            <a:ext cx="4107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ym typeface="Wingdings"/>
              </a:rPr>
              <a:t>El rayo emergente tiene la misma dirección que el incidente, pero está </a:t>
            </a:r>
            <a:r>
              <a:rPr lang="es-ES" sz="1600" b="1" dirty="0" smtClean="0">
                <a:sym typeface="Wingdings"/>
              </a:rPr>
              <a:t>desplazado una distancia d</a:t>
            </a:r>
            <a:r>
              <a:rPr lang="es-ES" sz="1600" dirty="0" smtClean="0">
                <a:sym typeface="Wingdings"/>
              </a:rPr>
              <a:t>.</a:t>
            </a:r>
            <a:endParaRPr lang="es-E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14 CuadroTexto"/>
              <p:cNvSpPr txBox="1"/>
              <p:nvPr/>
            </p:nvSpPr>
            <p:spPr>
              <a:xfrm>
                <a:off x="4915103" y="4796821"/>
                <a:ext cx="1802352" cy="3391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/>
                        </a:rPr>
                        <m:t>𝑑</m:t>
                      </m:r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𝐴𝐵</m:t>
                          </m:r>
                        </m:e>
                      </m:acc>
                      <m:r>
                        <a:rPr lang="es-ES" sz="1600" b="0" i="1" smtClean="0">
                          <a:latin typeface="Cambria Math"/>
                        </a:rPr>
                        <m:t>𝑠𝑒𝑛</m:t>
                      </m:r>
                      <m:r>
                        <a:rPr lang="es-ES" sz="1600" b="0" i="1" smtClean="0">
                          <a:latin typeface="Cambria Math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𝑖</m:t>
                          </m:r>
                        </m:e>
                      </m:acc>
                      <m:r>
                        <a:rPr lang="es-ES" sz="1600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  <m:r>
                        <a:rPr lang="es-ES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51" name="1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103" y="4796821"/>
                <a:ext cx="1802352" cy="339132"/>
              </a:xfrm>
              <a:prstGeom prst="rect">
                <a:avLst/>
              </a:prstGeom>
              <a:blipFill>
                <a:blip r:embed="rId21"/>
                <a:stretch>
                  <a:fillRect t="-1786" r="-5405" b="-714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15 Rectángulo"/>
              <p:cNvSpPr/>
              <p:nvPr/>
            </p:nvSpPr>
            <p:spPr>
              <a:xfrm>
                <a:off x="7200610" y="4779735"/>
                <a:ext cx="1287211" cy="339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i="1">
                              <a:latin typeface="Cambria Math"/>
                            </a:rPr>
                            <m:t>𝐴𝐵</m:t>
                          </m:r>
                        </m:e>
                      </m:acc>
                      <m:r>
                        <a:rPr lang="es-ES" sz="1600" b="0" i="1" smtClean="0">
                          <a:latin typeface="Cambria Math"/>
                        </a:rPr>
                        <m:t>𝑐𝑜𝑠</m:t>
                      </m:r>
                      <m:acc>
                        <m:accPr>
                          <m:chr m:val="̂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  <m:r>
                        <a:rPr lang="es-ES" sz="1600" b="0" i="1" smtClean="0"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52" name="1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610" y="4779735"/>
                <a:ext cx="1287211" cy="339132"/>
              </a:xfrm>
              <a:prstGeom prst="rect">
                <a:avLst/>
              </a:prstGeom>
              <a:blipFill>
                <a:blip r:embed="rId22"/>
                <a:stretch>
                  <a:fillRect t="-178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16383 Rectángulo"/>
              <p:cNvSpPr/>
              <p:nvPr/>
            </p:nvSpPr>
            <p:spPr>
              <a:xfrm>
                <a:off x="4827597" y="5353229"/>
                <a:ext cx="1180131" cy="5141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𝐴𝐵</m:t>
                          </m:r>
                        </m:e>
                      </m:acc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/>
                            </a:rPr>
                            <m:t>𝑐𝑜𝑠</m:t>
                          </m:r>
                          <m:acc>
                            <m:accPr>
                              <m:chr m:val="̂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53" name="1638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597" y="5353229"/>
                <a:ext cx="1180131" cy="514115"/>
              </a:xfrm>
              <a:prstGeom prst="rect">
                <a:avLst/>
              </a:prstGeom>
              <a:blipFill>
                <a:blip r:embed="rId23"/>
                <a:stretch>
                  <a:fillRect r="-1494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78 CuadroTexto"/>
              <p:cNvSpPr txBox="1"/>
              <p:nvPr/>
            </p:nvSpPr>
            <p:spPr>
              <a:xfrm>
                <a:off x="6677937" y="5304063"/>
                <a:ext cx="1736886" cy="564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1" i="1" smtClean="0">
                          <a:effectLst/>
                          <a:latin typeface="Cambria Math"/>
                        </a:rPr>
                        <m:t>𝒅</m:t>
                      </m:r>
                      <m:r>
                        <a:rPr lang="es-ES" sz="1600" b="1" i="1" smtClean="0">
                          <a:effectLst/>
                          <a:latin typeface="Cambria Math"/>
                        </a:rPr>
                        <m:t>=</m:t>
                      </m:r>
                      <m:r>
                        <a:rPr lang="es-ES" sz="1600" b="1" i="1" smtClean="0">
                          <a:effectLst/>
                          <a:latin typeface="Cambria Math"/>
                        </a:rPr>
                        <m:t>𝒆</m:t>
                      </m:r>
                      <m:f>
                        <m:fPr>
                          <m:ctrlPr>
                            <a:rPr lang="es-E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1" i="1" smtClean="0">
                              <a:effectLst/>
                              <a:latin typeface="Cambria Math"/>
                            </a:rPr>
                            <m:t>𝒔𝒆𝒏</m:t>
                          </m:r>
                          <m:r>
                            <a:rPr lang="es-ES" sz="1600" b="1" i="1">
                              <a:effectLst/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lang="es-ES" sz="16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1" i="1">
                                  <a:effectLst/>
                                  <a:latin typeface="Cambria Math"/>
                                </a:rPr>
                                <m:t>𝒊</m:t>
                              </m:r>
                            </m:e>
                          </m:acc>
                          <m:r>
                            <a:rPr lang="es-ES" sz="1600" b="1" i="1">
                              <a:effectLst/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s-ES" sz="16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1" i="1">
                                  <a:effectLst/>
                                  <a:latin typeface="Cambria Math"/>
                                </a:rPr>
                                <m:t>𝒓</m:t>
                              </m:r>
                            </m:e>
                          </m:acc>
                          <m:r>
                            <a:rPr lang="es-ES" sz="1600" b="1" i="1">
                              <a:effectLst/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s-ES" sz="1600" b="1" i="1" smtClean="0">
                              <a:effectLst/>
                              <a:latin typeface="Cambria Math"/>
                            </a:rPr>
                            <m:t>𝒄𝒐𝒔</m:t>
                          </m:r>
                          <m:acc>
                            <m:accPr>
                              <m:chr m:val="̂"/>
                              <m:ctrlPr>
                                <a:rPr lang="es-E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1" i="1" smtClean="0">
                                  <a:effectLst/>
                                  <a:latin typeface="Cambria Math"/>
                                </a:rPr>
                                <m:t>𝒓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s-ES" sz="1600" b="1" dirty="0">
                  <a:effectLst/>
                </a:endParaRPr>
              </a:p>
            </p:txBody>
          </p:sp>
        </mc:Choice>
        <mc:Fallback xmlns="">
          <p:sp>
            <p:nvSpPr>
              <p:cNvPr id="54" name="7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937" y="5304063"/>
                <a:ext cx="1736886" cy="56425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Imagen 54">
            <a:hlinkClick r:id="rId25"/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9493" y="11650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1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4. Fenómenos ondulatorios de la </a:t>
            </a:r>
            <a:r>
              <a:rPr lang="es-ES" sz="1600" b="1" dirty="0" smtClean="0">
                <a:solidFill>
                  <a:schemeClr val="bg1"/>
                </a:solidFill>
              </a:rPr>
              <a:t>luz</a:t>
            </a:r>
            <a:endParaRPr lang="es-E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5" name="Tabla 5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0386495"/>
                  </p:ext>
                </p:extLst>
              </p:nvPr>
            </p:nvGraphicFramePr>
            <p:xfrm>
              <a:off x="508000" y="1206500"/>
              <a:ext cx="8178801" cy="499872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03378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74465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2.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Un </a:t>
                          </a:r>
                          <a:r>
                            <a:rPr lang="es-ES" sz="1600" dirty="0"/>
                            <a:t>objeto que está situado en el fondo de un recipiente con agua emite un rayo luminoso que incide sobre la superficie del agua con un ángulo de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/>
                            <a:t>. Si el índice de refracción del agua es 1,333, y el del aire, 1: i) Calcula el ángulo de refracción; ii) Halla la velocidad con la que el rayo se propaga en el agua</a:t>
                          </a:r>
                          <a:r>
                            <a:rPr lang="es-ES" sz="1600" dirty="0" smtClean="0"/>
                            <a:t>.</a:t>
                          </a:r>
                        </a:p>
                        <a:p>
                          <a:pPr marL="354013" indent="-354013" algn="just"/>
                          <a:r>
                            <a:rPr lang="es-ES" sz="1600" dirty="0" smtClean="0"/>
                            <a:t>Dato: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=3·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es-ES" sz="1600" b="1" dirty="0" smtClean="0"/>
                        </a:p>
                        <a:p>
                          <a:pPr marL="354013" indent="-354013" algn="just"/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i)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41,80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; ii)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=2,25·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74465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3.</a:t>
                          </a:r>
                          <a:endParaRPr lang="es-E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Sobre </a:t>
                          </a:r>
                          <a:r>
                            <a:rPr lang="es-ES" sz="1600" dirty="0"/>
                            <a:t>una de las caras de una lámina de vidrio de caras paralelas y espesor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8 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oMath>
                          </a14:m>
                          <a:r>
                            <a:rPr lang="es-ES" sz="1600" dirty="0"/>
                            <a:t>, colocada horizontalmente en </a:t>
                          </a:r>
                          <a:r>
                            <a:rPr lang="es-ES" sz="1600" dirty="0" smtClean="0"/>
                            <a:t>el aire</a:t>
                          </a:r>
                          <a:r>
                            <a:rPr lang="es-ES" sz="1600" dirty="0"/>
                            <a:t>, incide un rayo de luz con un ángulo de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/>
                            <a:t> respecto de la normal. Calcule el tiempo que tarda la luz en </a:t>
                          </a:r>
                          <a:r>
                            <a:rPr lang="es-ES" sz="1600" dirty="0" smtClean="0"/>
                            <a:t>atravesar la </a:t>
                          </a:r>
                          <a:r>
                            <a:rPr lang="es-ES" sz="1600" dirty="0"/>
                            <a:t>lámina y el </a:t>
                          </a:r>
                          <a:r>
                            <a:rPr lang="es-ES" sz="1600" dirty="0" smtClean="0"/>
                            <a:t>desplazamiento, </a:t>
                          </a:r>
                          <a:r>
                            <a:rPr lang="es-ES" sz="1600" dirty="0"/>
                            <a:t>con respecto a la normal en el punto de incidencia, que experimenta el </a:t>
                          </a:r>
                          <a:r>
                            <a:rPr lang="es-ES" sz="1600" dirty="0" smtClean="0"/>
                            <a:t>rayo al </a:t>
                          </a:r>
                          <a:r>
                            <a:rPr lang="es-ES" sz="1600" dirty="0"/>
                            <a:t>emerger por la otra cara de la lámina de vidrio</a:t>
                          </a:r>
                          <a:r>
                            <a:rPr lang="es-ES" sz="1600" dirty="0" smtClean="0"/>
                            <a:t>.</a:t>
                          </a:r>
                        </a:p>
                        <a:p>
                          <a:pPr marL="0" indent="0" algn="just"/>
                          <a:r>
                            <a:rPr lang="es-ES" sz="1600" dirty="0" smtClean="0"/>
                            <a:t>Datos: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=3·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𝑎𝑖𝑟𝑒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s-ES" sz="1600" dirty="0" smtClean="0"/>
                            <a:t>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𝑣𝑖𝑑𝑟𝑖𝑜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,5</m:t>
                              </m:r>
                            </m:oMath>
                          </a14:m>
                          <a:endParaRPr lang="es-ES" sz="1600" dirty="0"/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=4,24·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lang="es-ES" sz="1600" dirty="0" smtClean="0"/>
                            <a:t>;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=1,55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295528"/>
                      </a:ext>
                    </a:extLst>
                  </a:tr>
                  <a:tr h="67111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4.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El </a:t>
                          </a:r>
                          <a:r>
                            <a:rPr lang="es-ES" sz="1600" dirty="0"/>
                            <a:t>campo eléctrico de una onda electromagnética que se propaga en un medio es</a:t>
                          </a:r>
                          <a:r>
                            <a:rPr lang="es-ES" sz="1600" dirty="0" smtClean="0"/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=800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𝑠𝑒𝑛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s-E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8</m:t>
                                      </m:r>
                                    </m:sup>
                                  </m:s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−1,25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𝑆𝐼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s-ES" sz="1600" dirty="0"/>
                            <a:t>. Calcule su frecuencia y su longitud de onda y determine el índice de refracción del medio</a:t>
                          </a:r>
                          <a:r>
                            <a:rPr lang="es-ES" sz="1600" dirty="0" smtClean="0"/>
                            <a:t>.</a:t>
                          </a:r>
                        </a:p>
                        <a:p>
                          <a:pPr marL="0" indent="0" algn="just"/>
                          <a:r>
                            <a:rPr lang="es-ES" sz="1600" dirty="0" smtClean="0"/>
                            <a:t>Dato: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=3·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es-ES" sz="1600" dirty="0" smtClean="0"/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=5·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𝐻𝑧</m:t>
                              </m:r>
                            </m:oMath>
                          </a14:m>
                          <a:r>
                            <a:rPr lang="es-ES" sz="1600" dirty="0" smtClean="0"/>
                            <a:t>;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=5,03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s-ES" sz="1600" dirty="0" smtClean="0"/>
                            <a:t>;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=1,19</m:t>
                              </m:r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5" name="Tabla 5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0386495"/>
                  </p:ext>
                </p:extLst>
              </p:nvPr>
            </p:nvGraphicFramePr>
            <p:xfrm>
              <a:off x="508000" y="1206500"/>
              <a:ext cx="8178801" cy="499872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2.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0" t="-21961" r="-156" b="-20588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179832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3.</a:t>
                          </a:r>
                          <a:endParaRPr lang="es-E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" t="-105068" r="-156" b="-7736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295528"/>
                      </a:ext>
                    </a:extLst>
                  </a:tr>
                  <a:tr h="131064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4.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" t="-282326" r="-156" b="-651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0851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4. Fenómenos ondulatorios de la </a:t>
            </a:r>
            <a:r>
              <a:rPr lang="es-ES" sz="1600" b="1" dirty="0" smtClean="0">
                <a:solidFill>
                  <a:schemeClr val="bg1"/>
                </a:solidFill>
              </a:rPr>
              <a:t>luz</a:t>
            </a:r>
            <a:endParaRPr lang="es-E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5" name="Tabla 5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9449141"/>
                  </p:ext>
                </p:extLst>
              </p:nvPr>
            </p:nvGraphicFramePr>
            <p:xfrm>
              <a:off x="508000" y="1206500"/>
              <a:ext cx="8178802" cy="3951732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4826000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  <a:gridCol w="1778002">
                      <a:extLst>
                        <a:ext uri="{9D8B030D-6E8A-4147-A177-3AD203B41FA5}">
                          <a16:colId xmlns:a16="http://schemas.microsoft.com/office/drawing/2014/main" val="2261097453"/>
                        </a:ext>
                      </a:extLst>
                    </a:gridCol>
                  </a:tblGrid>
                  <a:tr h="303378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74465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5.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Una </a:t>
                          </a:r>
                          <a:r>
                            <a:rPr lang="es-ES" sz="1600" dirty="0"/>
                            <a:t>antena de radar emite en el vacío radiación electromagnética de longitud de onda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0,03 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s-ES" sz="1600" dirty="0"/>
                            <a:t>, que penetra en </a:t>
                          </a:r>
                          <a:r>
                            <a:rPr lang="es-ES" sz="1600" dirty="0" smtClean="0"/>
                            <a:t>agua con </a:t>
                          </a:r>
                          <a:r>
                            <a:rPr lang="es-ES" sz="1600" dirty="0"/>
                            <a:t>un ángulo de incidencia de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/>
                            <a:t> respecto a la normal. Su velocidad en el agua se reduce al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80 %</m:t>
                              </m:r>
                            </m:oMath>
                          </a14:m>
                          <a:r>
                            <a:rPr lang="es-ES" sz="1600" dirty="0"/>
                            <a:t> del valor en </a:t>
                          </a:r>
                          <a:r>
                            <a:rPr lang="es-ES" sz="1600" dirty="0" smtClean="0"/>
                            <a:t>el vacío</a:t>
                          </a:r>
                          <a:r>
                            <a:rPr lang="es-ES" sz="1600" dirty="0"/>
                            <a:t>. Calcule el periodo, la longitud de onda y el ángulo de refracción en el agua.	</a:t>
                          </a:r>
                          <a:endParaRPr lang="es-ES" sz="1600" dirty="0" smtClean="0"/>
                        </a:p>
                        <a:p>
                          <a:pPr marL="0" indent="0" algn="just"/>
                          <a:r>
                            <a:rPr lang="es-ES" sz="1600" dirty="0" smtClean="0"/>
                            <a:t>Dato: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=3·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es-ES" sz="1600" b="1" dirty="0" smtClean="0"/>
                        </a:p>
                        <a:p>
                          <a:pPr marL="354013" indent="-354013" algn="just"/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−10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lang="es-ES" sz="1600" dirty="0" smtClean="0"/>
                            <a:t>; ii)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=0,024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; 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15,88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67111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6.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Sea </a:t>
                          </a:r>
                          <a:r>
                            <a:rPr lang="es-ES" sz="1600" dirty="0"/>
                            <a:t>un recipiente con agua cuya superficie está cubierta por una capa de aceite. Realice un diagrama que indique la trayectoria de los rayos de luz al pasar del aire al aceite y después al agua. Si un rayo de luz incide desde el aire sobre la capa de aceite con un ángulo de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/>
                            <a:t>, determine el ángulo de refracción en el agua. ¿Con qué velocidad se desplazará la luz por el aceite</a:t>
                          </a:r>
                          <a:r>
                            <a:rPr lang="es-ES" sz="1600" dirty="0" smtClean="0"/>
                            <a:t>?</a:t>
                          </a:r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dirty="0" smtClean="0"/>
                            <a:t>Datos: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=3·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/>
                            <a:t>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𝑎𝑖𝑟𝑒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s-ES" sz="1600" dirty="0"/>
                            <a:t>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𝑎𝑐𝑒𝑖𝑡𝑒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s-ES" sz="1600" dirty="0" smtClean="0"/>
                            <a:t>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𝑔𝑢𝑎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oMath>
                          </a14:m>
                          <a:endParaRPr lang="es-ES" sz="1600" dirty="0" smtClean="0"/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90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;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=2,07·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" sz="1600" dirty="0" smtClean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5" name="Tabla 5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9449141"/>
                  </p:ext>
                </p:extLst>
              </p:nvPr>
            </p:nvGraphicFramePr>
            <p:xfrm>
              <a:off x="508000" y="1206500"/>
              <a:ext cx="8178802" cy="3951732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4826000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  <a:gridCol w="1778002">
                      <a:extLst>
                        <a:ext uri="{9D8B030D-6E8A-4147-A177-3AD203B41FA5}">
                          <a16:colId xmlns:a16="http://schemas.microsoft.com/office/drawing/2014/main" val="2261097453"/>
                        </a:ext>
                      </a:extLst>
                    </a:gridCol>
                  </a:tblGrid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5.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0" t="-21875" r="-156" b="-13789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2061972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6.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478" t="-92035" r="-29757" b="-413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" sz="1600" dirty="0" smtClean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4" name="Grupo 3"/>
          <p:cNvGrpSpPr/>
          <p:nvPr/>
        </p:nvGrpSpPr>
        <p:grpSpPr>
          <a:xfrm>
            <a:off x="7255249" y="3254375"/>
            <a:ext cx="1126331" cy="1395412"/>
            <a:chOff x="7239000" y="3167063"/>
            <a:chExt cx="1126331" cy="1395412"/>
          </a:xfrm>
        </p:grpSpPr>
        <p:sp>
          <p:nvSpPr>
            <p:cNvPr id="5" name="Rectángulo 4"/>
            <p:cNvSpPr/>
            <p:nvPr/>
          </p:nvSpPr>
          <p:spPr>
            <a:xfrm>
              <a:off x="7247965" y="4222375"/>
              <a:ext cx="1116106" cy="33617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7239000" y="3881156"/>
              <a:ext cx="1116106" cy="33617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" name="Conector recto 6"/>
            <p:cNvCxnSpPr/>
            <p:nvPr/>
          </p:nvCxnSpPr>
          <p:spPr>
            <a:xfrm>
              <a:off x="7243763" y="3838575"/>
              <a:ext cx="0" cy="71913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>
              <a:off x="8362950" y="3843337"/>
              <a:ext cx="0" cy="71913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 rot="5400000">
              <a:off x="7807331" y="4002093"/>
              <a:ext cx="0" cy="1116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>
            <a:xfrm>
              <a:off x="7615238" y="3200400"/>
              <a:ext cx="0" cy="9906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de flecha 11"/>
            <p:cNvCxnSpPr/>
            <p:nvPr/>
          </p:nvCxnSpPr>
          <p:spPr>
            <a:xfrm>
              <a:off x="7291388" y="3167063"/>
              <a:ext cx="314325" cy="71913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rco 12"/>
            <p:cNvSpPr/>
            <p:nvPr/>
          </p:nvSpPr>
          <p:spPr>
            <a:xfrm rot="18047662">
              <a:off x="7461812" y="3513761"/>
              <a:ext cx="204787" cy="212652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7319962" y="3262313"/>
              <a:ext cx="39145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50" dirty="0" smtClean="0"/>
                <a:t>20º</a:t>
              </a:r>
              <a:endParaRPr lang="es-ES" sz="1050" dirty="0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7800975" y="3543300"/>
              <a:ext cx="40588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50" dirty="0" smtClean="0"/>
                <a:t>aire</a:t>
              </a:r>
              <a:endParaRPr lang="es-ES" sz="1050" dirty="0"/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7777162" y="3905250"/>
              <a:ext cx="53893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50" dirty="0" smtClean="0"/>
                <a:t>aceite</a:t>
              </a:r>
              <a:endParaRPr lang="es-ES" sz="1050" dirty="0"/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7820025" y="4229100"/>
              <a:ext cx="48282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50" dirty="0" smtClean="0"/>
                <a:t>agua</a:t>
              </a:r>
              <a:endParaRPr lang="es-E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44922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4. Fenómenos ondulatorios de la </a:t>
            </a:r>
            <a:r>
              <a:rPr lang="es-ES" sz="1600" b="1" dirty="0" smtClean="0">
                <a:solidFill>
                  <a:schemeClr val="bg1"/>
                </a:solidFill>
              </a:rPr>
              <a:t>luz</a:t>
            </a:r>
            <a:endParaRPr lang="es-E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a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038536"/>
                  </p:ext>
                </p:extLst>
              </p:nvPr>
            </p:nvGraphicFramePr>
            <p:xfrm>
              <a:off x="482600" y="1143000"/>
              <a:ext cx="8178801" cy="5282184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03378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74465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7.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Un </a:t>
                          </a:r>
                          <a:r>
                            <a:rPr lang="es-ES" sz="1600" dirty="0"/>
                            <a:t>haz de luz </a:t>
                          </a:r>
                          <a:r>
                            <a:rPr lang="es-ES" sz="1600" dirty="0" smtClean="0"/>
                            <a:t>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p>
                              </m:sSup>
                              <m:r>
                                <a:rPr lang="es-ES" sz="1600" b="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𝐻𝑧</m:t>
                              </m:r>
                            </m:oMath>
                          </a14:m>
                          <a:r>
                            <a:rPr lang="es-ES" sz="1600" dirty="0" smtClean="0"/>
                            <a:t> viaja </a:t>
                          </a:r>
                          <a:r>
                            <a:rPr lang="es-ES" sz="1600" dirty="0"/>
                            <a:t>por el interior de un bloque de diamante. Si la luz emerge al aire con un ángulo </a:t>
                          </a:r>
                          <a:r>
                            <a:rPr lang="es-ES" sz="1600" dirty="0" smtClean="0"/>
                            <a:t>de refracción </a:t>
                          </a:r>
                          <a:r>
                            <a:rPr lang="es-ES" sz="1600" dirty="0"/>
                            <a:t>de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/>
                            <a:t>, dibuje la trayectoria del haz y determine el ángulo de incidencia y el valor de la longitud de onda </a:t>
                          </a:r>
                          <a:r>
                            <a:rPr lang="es-ES" sz="1600" dirty="0" smtClean="0"/>
                            <a:t>en ambos medios.</a:t>
                          </a:r>
                        </a:p>
                        <a:p>
                          <a:pPr marL="0" indent="0" algn="just"/>
                          <a:r>
                            <a:rPr lang="es-ES" sz="1600" dirty="0" smtClean="0"/>
                            <a:t>Dato: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=3·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;</a:t>
                          </a:r>
                          <a:r>
                            <a:rPr lang="es-ES" sz="160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𝑎𝑖𝑟𝑒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s-ES" sz="1600" dirty="0"/>
                            <a:t>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𝑑𝑖𝑎𝑚𝑎𝑛𝑡𝑒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2,42</m:t>
                              </m:r>
                            </m:oMath>
                          </a14:m>
                          <a:endParaRPr lang="es-ES" sz="1600" dirty="0"/>
                        </a:p>
                        <a:p>
                          <a:pPr marL="354013" marR="0" lvl="0" indent="-354013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4,12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𝑑𝑖𝑎𝑚𝑎𝑛𝑡𝑒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2,48·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−7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s-ES" sz="1600" dirty="0" smtClean="0"/>
                            <a:t>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𝑎𝑖𝑟𝑒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−7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74465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8.</a:t>
                          </a:r>
                          <a:endParaRPr lang="es-E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El espectro visible en el aire está comprendido entre las longitudes de onda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380 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</m:oMath>
                          </a14:m>
                          <a:r>
                            <a:rPr lang="es-ES" sz="1600" dirty="0"/>
                            <a:t> (violeta) y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780 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1600" dirty="0"/>
                            <a:t>(rojo</a:t>
                          </a:r>
                          <a:r>
                            <a:rPr lang="es-ES" sz="1600" dirty="0" smtClean="0"/>
                            <a:t>). Calcule </a:t>
                          </a:r>
                          <a:r>
                            <a:rPr lang="es-ES" sz="1600" dirty="0"/>
                            <a:t>la velocidad de la luz en el agua y determine entre qué longitudes de onda está comprendido el </a:t>
                          </a:r>
                          <a:r>
                            <a:rPr lang="es-ES" sz="1600" dirty="0" smtClean="0"/>
                            <a:t>espectro electromagnético </a:t>
                          </a:r>
                          <a:r>
                            <a:rPr lang="es-ES" sz="1600" dirty="0"/>
                            <a:t>visible en el agua.</a:t>
                          </a:r>
                        </a:p>
                        <a:p>
                          <a:pPr marL="0" indent="0" algn="just"/>
                          <a:r>
                            <a:rPr lang="es-ES" sz="1600" dirty="0" smtClean="0"/>
                            <a:t>Datos: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=3·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/>
                            <a:t>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𝑎𝑖𝑟𝑒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s-ES" sz="1600" dirty="0" smtClean="0"/>
                            <a:t>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𝑔𝑢𝑎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oMath>
                          </a14:m>
                          <a:endParaRPr lang="es-ES" sz="1600" dirty="0"/>
                        </a:p>
                        <a:p>
                          <a:pPr marL="354013" marR="0" lvl="0" indent="-354013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=2,26·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𝑣𝑖𝑜𝑙𝑒𝑡𝑎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𝑒𝑛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𝑎𝑔𝑢𝑎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=286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</m:oMath>
                          </a14:m>
                          <a:r>
                            <a:rPr lang="es-ES" sz="1600" dirty="0" smtClean="0"/>
                            <a:t>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𝑟𝑜𝑗𝑜</m:t>
                                  </m:r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𝑒𝑛</m:t>
                                  </m:r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𝑎𝑔𝑢𝑎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86 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295528"/>
                      </a:ext>
                    </a:extLst>
                  </a:tr>
                  <a:tr h="67111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9.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Un </a:t>
                          </a:r>
                          <a:r>
                            <a:rPr lang="es-ES" sz="1600" dirty="0"/>
                            <a:t>rayo láser, cuya longitud de onda en el aire es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500 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</m:oMath>
                          </a14:m>
                          <a:r>
                            <a:rPr lang="es-ES" sz="1600" dirty="0"/>
                            <a:t>, pasa del aire a un </a:t>
                          </a:r>
                          <a:r>
                            <a:rPr lang="es-ES" sz="1600" dirty="0" smtClean="0"/>
                            <a:t>vidrio. i) Describa </a:t>
                          </a:r>
                          <a:r>
                            <a:rPr lang="es-ES" sz="1600" dirty="0"/>
                            <a:t>con ayuda de un esquema los fenómenos de reflexión y refracción que </a:t>
                          </a:r>
                          <a:r>
                            <a:rPr lang="es-ES" sz="1600" dirty="0" smtClean="0"/>
                            <a:t>se producen </a:t>
                          </a:r>
                          <a:r>
                            <a:rPr lang="es-ES" sz="1600" dirty="0"/>
                            <a:t>y calcule la frecuencia de la luz </a:t>
                          </a:r>
                          <a:r>
                            <a:rPr lang="es-ES" sz="1600" dirty="0" smtClean="0"/>
                            <a:t>láser; ii) Si </a:t>
                          </a:r>
                          <a:r>
                            <a:rPr lang="es-ES" sz="1600" dirty="0"/>
                            <a:t>el ángulo de incidencia es </a:t>
                          </a:r>
                          <a:r>
                            <a:rPr lang="es-ES" sz="1600" dirty="0" smtClean="0"/>
                            <a:t>de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s-ES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1600" dirty="0" smtClean="0"/>
                            <a:t>y </a:t>
                          </a:r>
                          <a:r>
                            <a:rPr lang="es-ES" sz="1600" dirty="0"/>
                            <a:t>el de refracción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27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, </a:t>
                          </a:r>
                          <a:r>
                            <a:rPr lang="es-ES" sz="1600" dirty="0"/>
                            <a:t>calcule el índice de refracción </a:t>
                          </a:r>
                          <a:r>
                            <a:rPr lang="es-ES" sz="1600" dirty="0" smtClean="0"/>
                            <a:t>del vidrio </a:t>
                          </a:r>
                          <a:r>
                            <a:rPr lang="es-ES" sz="1600" dirty="0"/>
                            <a:t>y la longitud de onda de la luz láser en el interior del mismo</a:t>
                          </a:r>
                          <a:r>
                            <a:rPr lang="es-ES" sz="1600" dirty="0" smtClean="0"/>
                            <a:t>.</a:t>
                          </a:r>
                        </a:p>
                        <a:p>
                          <a:pPr marL="0" indent="0" algn="just"/>
                          <a:r>
                            <a:rPr lang="es-ES" sz="1600" dirty="0" smtClean="0"/>
                            <a:t>Datos</a:t>
                          </a:r>
                          <a:r>
                            <a:rPr lang="es-ES" sz="1600" dirty="0"/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=3·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/>
                            <a:t>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𝑎𝑖𝑟𝑒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endParaRPr lang="es-ES" sz="1600" dirty="0" smtClean="0"/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i)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=6·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𝐻𝑧</m:t>
                              </m:r>
                            </m:oMath>
                          </a14:m>
                          <a:r>
                            <a:rPr lang="es-ES" sz="1600" dirty="0" smtClean="0"/>
                            <a:t>; ii)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𝑣𝑖𝑑𝑟𝑖𝑜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=1,56</m:t>
                              </m:r>
                            </m:oMath>
                          </a14:m>
                          <a:r>
                            <a:rPr lang="es-ES" sz="1600" dirty="0" smtClean="0"/>
                            <a:t>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𝑣𝑖𝑑𝑟𝑖𝑜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321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a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038536"/>
                  </p:ext>
                </p:extLst>
              </p:nvPr>
            </p:nvGraphicFramePr>
            <p:xfrm>
              <a:off x="482600" y="1143000"/>
              <a:ext cx="8178801" cy="5282184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7.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4" t="-21961" r="-156" b="-22392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1594104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8.</a:t>
                          </a:r>
                          <a:endParaRPr lang="es-E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4" t="-118702" r="-156" b="-11793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295528"/>
                      </a:ext>
                    </a:extLst>
                  </a:tr>
                  <a:tr h="179832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9.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4" t="-194237" r="-156" b="-474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6585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4. Fenómenos ondulatorios de la </a:t>
            </a:r>
            <a:r>
              <a:rPr lang="es-ES" sz="1600" b="1" dirty="0" smtClean="0">
                <a:solidFill>
                  <a:schemeClr val="bg1"/>
                </a:solidFill>
              </a:rPr>
              <a:t>luz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4" name="6 Rectángulo"/>
          <p:cNvSpPr/>
          <p:nvPr/>
        </p:nvSpPr>
        <p:spPr>
          <a:xfrm>
            <a:off x="458746" y="882837"/>
            <a:ext cx="8180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</a:rPr>
              <a:t>4.4. Ángulo crítico y reflexión total</a:t>
            </a:r>
            <a:endParaRPr lang="es-ES" b="1" kern="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73 CuadroTexto"/>
              <p:cNvSpPr txBox="1"/>
              <p:nvPr/>
            </p:nvSpPr>
            <p:spPr>
              <a:xfrm>
                <a:off x="449413" y="1273110"/>
                <a:ext cx="8296381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7800" indent="-1778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s-ES_tradnl" sz="1600" dirty="0" smtClean="0"/>
                  <a:t>Si n</a:t>
                </a:r>
                <a:r>
                  <a:rPr lang="es-ES_tradnl" sz="1600" baseline="-25000" dirty="0" smtClean="0"/>
                  <a:t>1</a:t>
                </a:r>
                <a:r>
                  <a:rPr lang="es-ES_tradnl" sz="1600" dirty="0" smtClean="0"/>
                  <a:t>&gt;n</a:t>
                </a:r>
                <a:r>
                  <a:rPr lang="es-ES_tradnl" sz="1600" baseline="-25000" dirty="0" smtClean="0"/>
                  <a:t>2</a:t>
                </a:r>
                <a:r>
                  <a:rPr lang="es-ES_tradnl" sz="1600" dirty="0" smtClean="0"/>
                  <a:t>, el rayo refractado se aleja de la normal.</a:t>
                </a:r>
              </a:p>
              <a:p>
                <a:pPr marL="177800" indent="-1778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s-ES_tradnl" sz="1600" dirty="0"/>
                  <a:t>Si vamos aumentando el ángulo de incidencia llegará un momento en que el ángulo de refracción valdrá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s-ES_tradnl" sz="1600" dirty="0" smtClean="0"/>
                  <a:t>, </a:t>
                </a:r>
                <a:r>
                  <a:rPr lang="es-ES_tradnl" sz="1600" dirty="0"/>
                  <a:t>en ese caso</a:t>
                </a:r>
                <a:r>
                  <a:rPr lang="es-ES_tradnl" sz="1600" dirty="0" smtClean="0"/>
                  <a:t>:</a:t>
                </a:r>
                <a:endParaRPr lang="es-ES" sz="1600" dirty="0"/>
              </a:p>
            </p:txBody>
          </p:sp>
        </mc:Choice>
        <mc:Fallback xmlns="">
          <p:sp>
            <p:nvSpPr>
              <p:cNvPr id="5" name="7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13" y="1273110"/>
                <a:ext cx="8296381" cy="984885"/>
              </a:xfrm>
              <a:prstGeom prst="rect">
                <a:avLst/>
              </a:prstGeom>
              <a:blipFill>
                <a:blip r:embed="rId4"/>
                <a:stretch>
                  <a:fillRect l="-294" t="-1242" r="-367" b="-807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3 Rectángulo"/>
              <p:cNvSpPr/>
              <p:nvPr/>
            </p:nvSpPr>
            <p:spPr>
              <a:xfrm>
                <a:off x="3382687" y="2375019"/>
                <a:ext cx="242983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sz="1600" b="0" i="1">
                              <a:effectLst/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b>
                          <m:r>
                            <a:rPr lang="es-ES" sz="1600" b="0" i="1">
                              <a:effectLst/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s-ES" sz="1600" b="0" i="1">
                          <a:effectLst/>
                          <a:latin typeface="Cambria Math"/>
                          <a:ea typeface="Cambria Math"/>
                        </a:rPr>
                        <m:t>𝑠𝑒𝑛</m:t>
                      </m:r>
                      <m:acc>
                        <m:accPr>
                          <m:chr m:val="̂"/>
                          <m:ctrlPr>
                            <a:rPr lang="es-ES" sz="1600" i="1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s-ES" sz="1600" b="0" i="1">
                              <a:effectLst/>
                              <a:latin typeface="Cambria Math"/>
                              <a:ea typeface="Cambria Math"/>
                            </a:rPr>
                            <m:t>𝑖</m:t>
                          </m:r>
                        </m:e>
                      </m:acc>
                      <m:r>
                        <a:rPr lang="es-ES" sz="1600" b="0" i="1">
                          <a:effectLst/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>
                              <a:effectLst/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s-ES" sz="1600" b="0" i="1">
                              <a:effectLst/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s-ES" sz="1600" b="0" i="1">
                          <a:effectLst/>
                          <a:latin typeface="Cambria Math"/>
                        </a:rPr>
                        <m:t>𝑠𝑒𝑛</m:t>
                      </m:r>
                      <m:sSup>
                        <m:sSupPr>
                          <m:ctrlP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s-ES" sz="1600" b="0" i="1" smtClean="0">
                          <a:effectLst/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s-ES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6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687" y="2375019"/>
                <a:ext cx="2429831" cy="338554"/>
              </a:xfrm>
              <a:prstGeom prst="rect">
                <a:avLst/>
              </a:prstGeom>
              <a:blipFill>
                <a:blip r:embed="rId5"/>
                <a:stretch>
                  <a:fillRect t="-181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74 CuadroTexto"/>
          <p:cNvSpPr txBox="1"/>
          <p:nvPr/>
        </p:nvSpPr>
        <p:spPr>
          <a:xfrm>
            <a:off x="647700" y="2911270"/>
            <a:ext cx="823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600" dirty="0" smtClean="0"/>
              <a:t>A partir de ese ángulo, denominado </a:t>
            </a:r>
            <a:r>
              <a:rPr lang="es-ES_tradnl" sz="1600" b="1" dirty="0" smtClean="0"/>
              <a:t>ángulo límite</a:t>
            </a:r>
            <a:r>
              <a:rPr lang="es-ES_tradnl" sz="1600" dirty="0" smtClean="0"/>
              <a:t>, se produce </a:t>
            </a:r>
            <a:r>
              <a:rPr lang="es-ES_tradnl" sz="1600" b="1" dirty="0" smtClean="0">
                <a:solidFill>
                  <a:srgbClr val="FF0000"/>
                </a:solidFill>
              </a:rPr>
              <a:t>reflexión total</a:t>
            </a:r>
            <a:r>
              <a:rPr lang="es-ES_tradnl" sz="1600" dirty="0" smtClean="0"/>
              <a:t>.</a:t>
            </a:r>
            <a:endParaRPr lang="es-E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9 CuadroTexto"/>
              <p:cNvSpPr txBox="1"/>
              <p:nvPr/>
            </p:nvSpPr>
            <p:spPr>
              <a:xfrm>
                <a:off x="3919742" y="3373681"/>
                <a:ext cx="1258293" cy="5578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1" i="1" smtClean="0">
                          <a:effectLst/>
                          <a:latin typeface="Cambria Math"/>
                        </a:rPr>
                        <m:t>𝒔𝒆𝒏</m:t>
                      </m:r>
                      <m:sSub>
                        <m:sSubPr>
                          <m:ctrlPr>
                            <a:rPr lang="es-E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s-E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1" i="1" smtClean="0">
                                  <a:effectLst/>
                                  <a:latin typeface="Cambria Math"/>
                                </a:rPr>
                                <m:t>𝒊</m:t>
                              </m:r>
                            </m:e>
                          </m:acc>
                        </m:e>
                        <m:sub>
                          <m:r>
                            <a:rPr lang="es-ES" sz="1600" b="1" i="1" smtClean="0">
                              <a:effectLst/>
                              <a:latin typeface="Cambria Math"/>
                            </a:rPr>
                            <m:t>𝑳</m:t>
                          </m:r>
                        </m:sub>
                      </m:sSub>
                      <m:r>
                        <a:rPr lang="es-ES" sz="1600" b="1" i="1" smtClean="0"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 smtClean="0">
                                  <a:effectLst/>
                                  <a:latin typeface="Cambria Math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s-ES" sz="1600" b="1" i="1" smtClean="0">
                                  <a:effectLst/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sz="16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>
                                  <a:effectLst/>
                                  <a:latin typeface="Cambria Math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s-ES" sz="1600" b="1" i="1" smtClean="0">
                                  <a:effectLst/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sz="1600" b="1" dirty="0">
                  <a:effectLst/>
                </a:endParaRPr>
              </a:p>
            </p:txBody>
          </p:sp>
        </mc:Choice>
        <mc:Fallback xmlns="">
          <p:sp>
            <p:nvSpPr>
              <p:cNvPr id="9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742" y="3373681"/>
                <a:ext cx="1258293" cy="5578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n 10">
            <a:hlinkClick r:id="rId7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9493" y="11650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4. Fenómenos ondulatorios de la </a:t>
            </a:r>
            <a:r>
              <a:rPr lang="es-ES" sz="1600" b="1" dirty="0" smtClean="0">
                <a:solidFill>
                  <a:schemeClr val="bg1"/>
                </a:solidFill>
              </a:rPr>
              <a:t>luz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1" name="11 CuadroTexto"/>
          <p:cNvSpPr txBox="1"/>
          <p:nvPr/>
        </p:nvSpPr>
        <p:spPr>
          <a:xfrm>
            <a:off x="511584" y="1077069"/>
            <a:ext cx="258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00B0F0"/>
                </a:solidFill>
                <a:sym typeface="Wingdings 3" panose="05040102010807070707" pitchFamily="18" charset="2"/>
              </a:rPr>
              <a:t> </a:t>
            </a:r>
            <a:r>
              <a:rPr lang="es-ES_tradnl" b="1" dirty="0" smtClean="0">
                <a:solidFill>
                  <a:srgbClr val="00B0F0"/>
                </a:solidFill>
              </a:rPr>
              <a:t>Fibra óptica</a:t>
            </a:r>
            <a:endParaRPr lang="es-ES" b="1" dirty="0">
              <a:solidFill>
                <a:srgbClr val="00B0F0"/>
              </a:solidFill>
            </a:endParaRPr>
          </a:p>
        </p:txBody>
      </p:sp>
      <p:pic>
        <p:nvPicPr>
          <p:cNvPr id="12" name="Picture 29" descr="http://www.lavidaamimanera.es/wp-content/uploads/2008/04/fibra_optica.jpg"/>
          <p:cNvPicPr>
            <a:picLocks noChangeAspect="1" noChangeArrowheads="1"/>
          </p:cNvPicPr>
          <p:nvPr/>
        </p:nvPicPr>
        <p:blipFill rotWithShape="1">
          <a:blip r:embed="rId2"/>
          <a:srcRect l="991" t="30698" r="-991" b="-10024"/>
          <a:stretch/>
        </p:blipFill>
        <p:spPr bwMode="auto">
          <a:xfrm>
            <a:off x="546547" y="1579619"/>
            <a:ext cx="3042814" cy="2916069"/>
          </a:xfrm>
          <a:prstGeom prst="rect">
            <a:avLst/>
          </a:prstGeom>
          <a:noFill/>
        </p:spPr>
      </p:pic>
      <p:pic>
        <p:nvPicPr>
          <p:cNvPr id="13" name="Picture 2" descr="http://upload.wikimedia.org/wikipedia/commons/thumb/7/79/Roadmirage.jpg/280px-Roadmirage.jpg">
            <a:hlinkClick r:id="rId3" tooltip="Espejismo en una carretera.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2824" y="1546945"/>
            <a:ext cx="3502025" cy="1675969"/>
          </a:xfrm>
          <a:prstGeom prst="rect">
            <a:avLst/>
          </a:prstGeom>
          <a:noFill/>
        </p:spPr>
      </p:pic>
      <p:pic>
        <p:nvPicPr>
          <p:cNvPr id="14" name="Picture 4" descr="http://upload.wikimedia.org/wikipedia/commons/thumb/e/e8/Fatamorganarp.png/280px-Fatamorganarp.png">
            <a:hlinkClick r:id="rId5" tooltip="Diagrama esquemático de la refracción de la luz sobre un pavimento caliente.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55116" y="3523528"/>
            <a:ext cx="3544408" cy="1721571"/>
          </a:xfrm>
          <a:prstGeom prst="rect">
            <a:avLst/>
          </a:prstGeom>
          <a:noFill/>
        </p:spPr>
      </p:pic>
      <p:sp>
        <p:nvSpPr>
          <p:cNvPr id="15" name="15 CuadroTexto"/>
          <p:cNvSpPr txBox="1"/>
          <p:nvPr/>
        </p:nvSpPr>
        <p:spPr>
          <a:xfrm>
            <a:off x="4488527" y="1127455"/>
            <a:ext cx="258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00B0F0"/>
                </a:solidFill>
                <a:sym typeface="Wingdings 3" panose="05040102010807070707" pitchFamily="18" charset="2"/>
              </a:rPr>
              <a:t> </a:t>
            </a:r>
            <a:r>
              <a:rPr lang="es-ES_tradnl" b="1" dirty="0" smtClean="0">
                <a:solidFill>
                  <a:srgbClr val="00B0F0"/>
                </a:solidFill>
              </a:rPr>
              <a:t>Espejismo</a:t>
            </a:r>
            <a:endParaRPr lang="es-ES" b="1" dirty="0">
              <a:solidFill>
                <a:srgbClr val="00B0F0"/>
              </a:solidFill>
            </a:endParaRPr>
          </a:p>
        </p:txBody>
      </p:sp>
      <p:pic>
        <p:nvPicPr>
          <p:cNvPr id="16" name="Picture 4" descr="http://2.bp.blogspot.com/_LMfwJdxe7uQ/TAO2Sd6vuzI/AAAAAAAAAB8/iB8cCUBuM2I/s1600/reflexi%C3%B3n+total+interna+con+probet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5" y="4281898"/>
            <a:ext cx="303847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33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4. Fenómenos ondulatorios de la </a:t>
            </a:r>
            <a:r>
              <a:rPr lang="es-ES" sz="1600" b="1" dirty="0" smtClean="0">
                <a:solidFill>
                  <a:schemeClr val="bg1"/>
                </a:solidFill>
              </a:rPr>
              <a:t>luz</a:t>
            </a:r>
            <a:endParaRPr lang="es-E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7144919"/>
                  </p:ext>
                </p:extLst>
              </p:nvPr>
            </p:nvGraphicFramePr>
            <p:xfrm>
              <a:off x="482600" y="1143000"/>
              <a:ext cx="8178801" cy="5262372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03378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74465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10.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Un rayo de luz amarilla de sodio se propaga a través de una fibra de cuarzo, cuyo índice de refracción es 1,544. i) Determina </a:t>
                          </a:r>
                          <a:r>
                            <a:rPr lang="es-ES" sz="1600" dirty="0"/>
                            <a:t>la velocidad a la que se propaga por el </a:t>
                          </a:r>
                          <a:r>
                            <a:rPr lang="es-ES" sz="1600" dirty="0" smtClean="0"/>
                            <a:t>cuarzo; ii) Halla </a:t>
                          </a:r>
                          <a:r>
                            <a:rPr lang="es-ES" sz="1600" dirty="0"/>
                            <a:t>el ángulo de incidencia mínimo para que el rayo experimente reflexión total en el interior de la fibra de cuarzo si el medio exterior es aire.</a:t>
                          </a:r>
                        </a:p>
                        <a:p>
                          <a:pPr marL="0" indent="0" algn="just"/>
                          <a:r>
                            <a:rPr lang="es-ES" sz="1600" dirty="0" smtClean="0"/>
                            <a:t>Datos: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=3·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;</a:t>
                          </a:r>
                          <a:r>
                            <a:rPr lang="es-ES" sz="160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𝑎𝑖𝑟𝑒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endParaRPr lang="es-ES" sz="1600" dirty="0" smtClean="0"/>
                        </a:p>
                        <a:p>
                          <a:pPr marL="354013" marR="0" lvl="0" indent="-354013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=1,94·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s-ES" sz="16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40,4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74465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11.</a:t>
                          </a:r>
                          <a:endParaRPr lang="es-E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El </a:t>
                          </a:r>
                          <a:r>
                            <a:rPr lang="es-ES" sz="1600" dirty="0"/>
                            <a:t>ángulo límite vidrio-agua es </a:t>
                          </a:r>
                          <a:r>
                            <a:rPr lang="es-ES" sz="1600" dirty="0" smtClean="0"/>
                            <a:t>de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60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. </a:t>
                          </a:r>
                          <a:r>
                            <a:rPr lang="es-ES" sz="1600" dirty="0"/>
                            <a:t>Un rayo de luz, que se propaga por el vidrio, incide sobre la superficie </a:t>
                          </a:r>
                          <a:r>
                            <a:rPr lang="es-ES" sz="1600" dirty="0" smtClean="0"/>
                            <a:t>de separación </a:t>
                          </a:r>
                          <a:r>
                            <a:rPr lang="es-ES" sz="1600" dirty="0"/>
                            <a:t>con un ángulo </a:t>
                          </a:r>
                          <a:r>
                            <a:rPr lang="es-ES" sz="1600" dirty="0" smtClean="0"/>
                            <a:t>de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 </a:t>
                          </a:r>
                          <a:r>
                            <a:rPr lang="es-ES" sz="1600" dirty="0"/>
                            <a:t>y se refracta dentro del agua. Determine el índice de refracción del vidrio. Calcule </a:t>
                          </a:r>
                          <a:r>
                            <a:rPr lang="es-ES" sz="1600" dirty="0" smtClean="0"/>
                            <a:t>el ángulo </a:t>
                          </a:r>
                          <a:r>
                            <a:rPr lang="es-ES" sz="1600" dirty="0"/>
                            <a:t>de refracción en el agua.	</a:t>
                          </a:r>
                          <a:endParaRPr lang="es-ES" sz="1600" dirty="0" smtClean="0"/>
                        </a:p>
                        <a:p>
                          <a:pPr marL="0" indent="0" algn="just"/>
                          <a:r>
                            <a:rPr lang="es-ES" sz="1600" dirty="0" smtClean="0"/>
                            <a:t>Dato: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𝑔𝑢𝑎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oMath>
                          </a14:m>
                          <a:endParaRPr lang="es-ES" sz="1600" dirty="0"/>
                        </a:p>
                        <a:p>
                          <a:pPr marL="354013" marR="0" lvl="0" indent="-354013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𝑣𝑖𝑑𝑟𝑖𝑜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,54</m:t>
                              </m:r>
                            </m:oMath>
                          </a14:m>
                          <a:r>
                            <a:rPr lang="es-ES" sz="1600" dirty="0" smtClean="0"/>
                            <a:t>;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54,96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295528"/>
                      </a:ext>
                    </a:extLst>
                  </a:tr>
                  <a:tr h="67111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12.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Un </a:t>
                          </a:r>
                          <a:r>
                            <a:rPr lang="es-ES" sz="1600" dirty="0"/>
                            <a:t>rayo de luz con una longitud de onda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300 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1600" dirty="0"/>
                            <a:t>se propaga en el interior de una fibra </a:t>
                          </a:r>
                          <a:r>
                            <a:rPr lang="es-ES" sz="1600" dirty="0" smtClean="0"/>
                            <a:t>de vidrio</a:t>
                          </a:r>
                          <a:r>
                            <a:rPr lang="es-ES" sz="1600" dirty="0"/>
                            <a:t>, de forma que sufre reflexión total en sus </a:t>
                          </a:r>
                          <a:r>
                            <a:rPr lang="es-ES" sz="1600" dirty="0" smtClean="0"/>
                            <a:t>caras. i) Determine </a:t>
                          </a:r>
                          <a:r>
                            <a:rPr lang="es-ES" sz="1600" dirty="0"/>
                            <a:t>para qué valores del ángulo que forma el rayo luminoso con la normal a </a:t>
                          </a:r>
                          <a:r>
                            <a:rPr lang="es-ES" sz="1600" dirty="0" smtClean="0"/>
                            <a:t>la superficie </a:t>
                          </a:r>
                          <a:r>
                            <a:rPr lang="es-ES" sz="1600" dirty="0"/>
                            <a:t>de la fibra se producirá reflexión total si en el exterior hay aire. Razone la </a:t>
                          </a:r>
                          <a:r>
                            <a:rPr lang="es-ES" sz="1600" dirty="0" smtClean="0"/>
                            <a:t>respuesta; ii) ¿Cuál </a:t>
                          </a:r>
                          <a:r>
                            <a:rPr lang="es-ES" sz="1600" dirty="0"/>
                            <a:t>será la longitud de onda del rayo de luz al emerger de la fibra óptica?</a:t>
                          </a:r>
                          <a:r>
                            <a:rPr lang="es-ES" sz="1600" dirty="0" smtClean="0"/>
                            <a:t>	</a:t>
                          </a:r>
                        </a:p>
                        <a:p>
                          <a:pPr marL="0" indent="0" algn="just"/>
                          <a:r>
                            <a:rPr lang="es-ES" sz="1600" dirty="0" smtClean="0"/>
                            <a:t>Datos</a:t>
                          </a:r>
                          <a:r>
                            <a:rPr lang="es-ES" sz="1600" dirty="0"/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=3·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/>
                            <a:t>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𝑎𝑖𝑟𝑒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s-ES" sz="1600" dirty="0" smtClean="0"/>
                            <a:t>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𝑣𝑖𝑑𝑟𝑖𝑜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38</m:t>
                              </m:r>
                            </m:oMath>
                          </a14:m>
                          <a:endParaRPr lang="es-ES" sz="1600" dirty="0" smtClean="0"/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i)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; ii)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𝑎𝑖𝑟𝑒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=414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7144919"/>
                  </p:ext>
                </p:extLst>
              </p:nvPr>
            </p:nvGraphicFramePr>
            <p:xfrm>
              <a:off x="482600" y="1143000"/>
              <a:ext cx="8178801" cy="5262372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10.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4" t="-21961" r="-156" b="-22274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1574292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11.</a:t>
                          </a:r>
                          <a:endParaRPr lang="es-E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4" t="-120077" r="-156" b="-11930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295528"/>
                      </a:ext>
                    </a:extLst>
                  </a:tr>
                  <a:tr h="179832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12.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4" t="-193220" r="-156" b="-474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575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1. La controvertida naturaleza de la luz</a:t>
            </a:r>
          </a:p>
        </p:txBody>
      </p:sp>
      <p:sp>
        <p:nvSpPr>
          <p:cNvPr id="11" name="6 CuadroTexto"/>
          <p:cNvSpPr txBox="1"/>
          <p:nvPr/>
        </p:nvSpPr>
        <p:spPr>
          <a:xfrm>
            <a:off x="490921" y="968545"/>
            <a:ext cx="4069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00B0F0"/>
                </a:solidFill>
                <a:sym typeface="Wingdings 3" panose="05040102010807070707" pitchFamily="18" charset="2"/>
              </a:rPr>
              <a:t> </a:t>
            </a:r>
            <a:r>
              <a:rPr lang="es-ES_tradnl" b="1" dirty="0" smtClean="0">
                <a:solidFill>
                  <a:srgbClr val="00B0F0"/>
                </a:solidFill>
              </a:rPr>
              <a:t>Antigua Grecia (Euclides s. III a.C.)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12" name="8 CuadroTexto"/>
          <p:cNvSpPr txBox="1"/>
          <p:nvPr/>
        </p:nvSpPr>
        <p:spPr>
          <a:xfrm>
            <a:off x="492295" y="1342605"/>
            <a:ext cx="65297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1600" dirty="0" smtClean="0"/>
              <a:t>La luz se propaga en línea recta (formación de sombras)</a:t>
            </a:r>
          </a:p>
          <a:p>
            <a:pPr marL="177800" indent="-177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1600" dirty="0"/>
              <a:t>Ley de la </a:t>
            </a:r>
            <a:r>
              <a:rPr lang="es-ES_tradnl" sz="1600" dirty="0" smtClean="0"/>
              <a:t>reflexión</a:t>
            </a:r>
            <a:endParaRPr lang="es-ES" sz="1600" dirty="0"/>
          </a:p>
        </p:txBody>
      </p:sp>
      <p:pic>
        <p:nvPicPr>
          <p:cNvPr id="13" name="Picture 4" descr="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4018" y="2318553"/>
            <a:ext cx="4121624" cy="4082796"/>
          </a:xfrm>
          <a:prstGeom prst="rect">
            <a:avLst/>
          </a:prstGeom>
          <a:noFill/>
        </p:spPr>
      </p:pic>
      <p:pic>
        <p:nvPicPr>
          <p:cNvPr id="6" name="Imagen 5">
            <a:hlinkClick r:id="rId3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9493" y="11650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7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4. Fenómenos ondulatorios de la </a:t>
            </a:r>
            <a:r>
              <a:rPr lang="es-ES" sz="1600" b="1" dirty="0" smtClean="0">
                <a:solidFill>
                  <a:schemeClr val="bg1"/>
                </a:solidFill>
              </a:rPr>
              <a:t>luz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4" name="6 Rectángulo"/>
          <p:cNvSpPr/>
          <p:nvPr/>
        </p:nvSpPr>
        <p:spPr>
          <a:xfrm>
            <a:off x="458746" y="1018031"/>
            <a:ext cx="8180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</a:rPr>
              <a:t>4.5. Interferencia de la luz</a:t>
            </a:r>
            <a:endParaRPr lang="es-ES" b="1" kern="0" dirty="0">
              <a:solidFill>
                <a:srgbClr val="002060"/>
              </a:solidFill>
            </a:endParaRPr>
          </a:p>
        </p:txBody>
      </p:sp>
      <p:sp>
        <p:nvSpPr>
          <p:cNvPr id="5" name="16 CuadroTexto"/>
          <p:cNvSpPr txBox="1"/>
          <p:nvPr/>
        </p:nvSpPr>
        <p:spPr>
          <a:xfrm>
            <a:off x="450376" y="1395759"/>
            <a:ext cx="8202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600" b="1" dirty="0" smtClean="0"/>
              <a:t>Thomas Young </a:t>
            </a:r>
            <a:r>
              <a:rPr lang="es-ES_tradnl" sz="1600" dirty="0" smtClean="0"/>
              <a:t>demostró en 1801 que para que exista interferencia de la luz debe cumplirse la llamada </a:t>
            </a:r>
            <a:r>
              <a:rPr lang="es-ES_tradnl" sz="1600" b="1" dirty="0" smtClean="0"/>
              <a:t>condición de coherencia</a:t>
            </a:r>
            <a:r>
              <a:rPr lang="es-ES_tradnl" sz="1600" dirty="0" smtClean="0"/>
              <a:t>:</a:t>
            </a:r>
            <a:endParaRPr lang="es-ES" sz="1600" dirty="0"/>
          </a:p>
        </p:txBody>
      </p:sp>
      <p:sp>
        <p:nvSpPr>
          <p:cNvPr id="6" name="17 CuadroTexto"/>
          <p:cNvSpPr txBox="1"/>
          <p:nvPr/>
        </p:nvSpPr>
        <p:spPr>
          <a:xfrm>
            <a:off x="552804" y="2213417"/>
            <a:ext cx="8099877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_tradnl" sz="1600" dirty="0" smtClean="0"/>
              <a:t>Para que se produzca interferencia observable entre las luces procedentes de focos distintos, estas deben ser </a:t>
            </a:r>
            <a:r>
              <a:rPr lang="es-ES_tradnl" sz="1600" b="1" dirty="0" smtClean="0"/>
              <a:t>coherentes</a:t>
            </a:r>
            <a:r>
              <a:rPr lang="es-ES_tradnl" sz="1600" dirty="0" smtClean="0"/>
              <a:t>, es decir, deben tener la misma longitud de onda y una diferencia de fase constante.</a:t>
            </a:r>
            <a:endParaRPr lang="es-ES" sz="1600" dirty="0"/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559558" y="3441718"/>
            <a:ext cx="8093123" cy="2795309"/>
            <a:chOff x="385" y="1933"/>
            <a:chExt cx="5217" cy="1724"/>
          </a:xfrm>
        </p:grpSpPr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385" y="1933"/>
              <a:ext cx="5217" cy="17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11" name="Picture 4" descr="laserSourc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1" y="2114"/>
              <a:ext cx="1776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5" descr="incoherentLightAnim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90" y="2840"/>
              <a:ext cx="1824" cy="264"/>
            </a:xfrm>
            <a:prstGeom prst="rect">
              <a:avLst/>
            </a:prstGeom>
            <a:noFill/>
          </p:spPr>
        </p:pic>
        <p:pic>
          <p:nvPicPr>
            <p:cNvPr id="13" name="Picture 6" descr="monoSourc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6" y="2477"/>
              <a:ext cx="1678" cy="952"/>
            </a:xfrm>
            <a:prstGeom prst="rect">
              <a:avLst/>
            </a:prstGeom>
            <a:noFill/>
          </p:spPr>
        </p:pic>
        <p:pic>
          <p:nvPicPr>
            <p:cNvPr id="14" name="Picture 7" descr="coherentLightAnim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35" y="2093"/>
              <a:ext cx="1824" cy="264"/>
            </a:xfrm>
            <a:prstGeom prst="rect">
              <a:avLst/>
            </a:prstGeom>
            <a:noFill/>
          </p:spPr>
        </p:pic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4263" y="2069"/>
              <a:ext cx="1270" cy="20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1" lang="es-ES_tradnl" sz="1600" dirty="0"/>
                <a:t>Luz coherente</a:t>
              </a:r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4263" y="2795"/>
              <a:ext cx="1270" cy="20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1" lang="es-ES_tradnl" sz="1600" dirty="0"/>
                <a:t>Luz no coherente</a:t>
              </a:r>
            </a:p>
          </p:txBody>
        </p:sp>
      </p:grpSp>
      <p:pic>
        <p:nvPicPr>
          <p:cNvPr id="17" name="Imagen 16">
            <a:hlinkClick r:id="rId6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9493" y="11650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9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4. Fenómenos ondulatorios de la </a:t>
            </a:r>
            <a:r>
              <a:rPr lang="es-ES" sz="1600" b="1" dirty="0" smtClean="0">
                <a:solidFill>
                  <a:schemeClr val="bg1"/>
                </a:solidFill>
              </a:rPr>
              <a:t>luz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7" name="26 CuadroTexto"/>
          <p:cNvSpPr txBox="1"/>
          <p:nvPr/>
        </p:nvSpPr>
        <p:spPr>
          <a:xfrm>
            <a:off x="431630" y="1028036"/>
            <a:ext cx="48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00B0F0"/>
                </a:solidFill>
                <a:sym typeface="Wingdings 3" panose="05040102010807070707" pitchFamily="18" charset="2"/>
              </a:rPr>
              <a:t> </a:t>
            </a:r>
            <a:r>
              <a:rPr lang="es-ES_tradnl" b="1" dirty="0" smtClean="0">
                <a:solidFill>
                  <a:srgbClr val="00B0F0"/>
                </a:solidFill>
              </a:rPr>
              <a:t>Experimento de Young de la doble rendija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18" name="28 CuadroTexto"/>
          <p:cNvSpPr txBox="1"/>
          <p:nvPr/>
        </p:nvSpPr>
        <p:spPr>
          <a:xfrm>
            <a:off x="417294" y="1479791"/>
            <a:ext cx="8446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600" b="1" dirty="0" smtClean="0"/>
              <a:t>Thomas Young </a:t>
            </a:r>
            <a:r>
              <a:rPr lang="es-ES_tradnl" sz="1600" dirty="0" smtClean="0"/>
              <a:t>hizo pasar luz de un único foco por dos rendijas estrechas separadas entre sí una distancia a. De este modo, consiguió dos focos coherentes. </a:t>
            </a:r>
            <a:endParaRPr lang="es-ES" sz="1600" dirty="0"/>
          </a:p>
        </p:txBody>
      </p:sp>
      <p:pic>
        <p:nvPicPr>
          <p:cNvPr id="19" name="Picture 2" descr="http://upload.wikimedia.org/wikipedia/commons/1/15/Young.gif">
            <a:hlinkClick r:id="rId2" tooltip="Young.gif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134" y="2514523"/>
            <a:ext cx="3632074" cy="2542454"/>
          </a:xfrm>
          <a:prstGeom prst="rect">
            <a:avLst/>
          </a:prstGeom>
          <a:noFill/>
        </p:spPr>
      </p:pic>
      <p:pic>
        <p:nvPicPr>
          <p:cNvPr id="20" name="Picture 4" descr="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6901" y="2315273"/>
            <a:ext cx="3706051" cy="2558472"/>
          </a:xfrm>
          <a:prstGeom prst="rect">
            <a:avLst/>
          </a:prstGeom>
          <a:noFill/>
        </p:spPr>
      </p:pic>
      <p:pic>
        <p:nvPicPr>
          <p:cNvPr id="7" name="Imagen 6">
            <a:hlinkClick r:id="rId5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9493" y="11650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8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4. Fenómenos ondulatorios de la </a:t>
            </a:r>
            <a:r>
              <a:rPr lang="es-ES" sz="1600" b="1" dirty="0" smtClean="0">
                <a:solidFill>
                  <a:schemeClr val="bg1"/>
                </a:solidFill>
              </a:rPr>
              <a:t>luz</a:t>
            </a:r>
            <a:endParaRPr lang="es-ES" sz="1600" b="1" dirty="0">
              <a:solidFill>
                <a:schemeClr val="bg1"/>
              </a:solidFill>
            </a:endParaRPr>
          </a:p>
        </p:txBody>
      </p:sp>
      <p:grpSp>
        <p:nvGrpSpPr>
          <p:cNvPr id="7" name="11 Grupo"/>
          <p:cNvGrpSpPr/>
          <p:nvPr/>
        </p:nvGrpSpPr>
        <p:grpSpPr>
          <a:xfrm>
            <a:off x="641513" y="1211168"/>
            <a:ext cx="5083858" cy="1628630"/>
            <a:chOff x="1090788" y="2453554"/>
            <a:chExt cx="5083858" cy="1628630"/>
          </a:xfrm>
        </p:grpSpPr>
        <p:grpSp>
          <p:nvGrpSpPr>
            <p:cNvPr id="9" name="109 Grupo"/>
            <p:cNvGrpSpPr/>
            <p:nvPr/>
          </p:nvGrpSpPr>
          <p:grpSpPr>
            <a:xfrm>
              <a:off x="1090788" y="3084893"/>
              <a:ext cx="425820" cy="411137"/>
              <a:chOff x="3944824" y="3435875"/>
              <a:chExt cx="425820" cy="411137"/>
            </a:xfrm>
          </p:grpSpPr>
          <p:pic>
            <p:nvPicPr>
              <p:cNvPr id="53" name="Picture 2" descr="C:\Mis documentos\Sin título-11.gif"/>
              <p:cNvPicPr>
                <a:picLocks noChangeAspect="1" noChangeArrowheads="1"/>
              </p:cNvPicPr>
              <p:nvPr/>
            </p:nvPicPr>
            <p:blipFill>
              <a:blip r:embed="rId2"/>
              <a:srcRect l="20907" t="25993" r="70786" b="63314"/>
              <a:stretch>
                <a:fillRect/>
              </a:stretch>
            </p:blipFill>
            <p:spPr bwMode="auto">
              <a:xfrm rot="18976887">
                <a:off x="3944824" y="3435875"/>
                <a:ext cx="425820" cy="411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4" name="58 Elipse"/>
              <p:cNvSpPr/>
              <p:nvPr/>
            </p:nvSpPr>
            <p:spPr bwMode="auto">
              <a:xfrm>
                <a:off x="4283394" y="3619501"/>
                <a:ext cx="45719" cy="8572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0" name="124 Grupo"/>
            <p:cNvGrpSpPr/>
            <p:nvPr/>
          </p:nvGrpSpPr>
          <p:grpSpPr>
            <a:xfrm>
              <a:off x="1879053" y="2734541"/>
              <a:ext cx="46441" cy="1151516"/>
              <a:chOff x="4668434" y="3067050"/>
              <a:chExt cx="46441" cy="1151516"/>
            </a:xfrm>
          </p:grpSpPr>
          <p:sp>
            <p:nvSpPr>
              <p:cNvPr id="51" name="55 Rectángulo"/>
              <p:cNvSpPr/>
              <p:nvPr/>
            </p:nvSpPr>
            <p:spPr bwMode="auto">
              <a:xfrm>
                <a:off x="4669156" y="3067050"/>
                <a:ext cx="45719" cy="547688"/>
              </a:xfrm>
              <a:prstGeom prst="rect">
                <a:avLst/>
              </a:prstGeom>
              <a:solidFill>
                <a:schemeClr val="accent3">
                  <a:lumMod val="2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56 Rectángulo"/>
              <p:cNvSpPr/>
              <p:nvPr/>
            </p:nvSpPr>
            <p:spPr bwMode="auto">
              <a:xfrm>
                <a:off x="4668434" y="3670878"/>
                <a:ext cx="45719" cy="547688"/>
              </a:xfrm>
              <a:prstGeom prst="rect">
                <a:avLst/>
              </a:prstGeom>
              <a:solidFill>
                <a:schemeClr val="accent3">
                  <a:lumMod val="2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1" name="125 Grupo"/>
            <p:cNvGrpSpPr/>
            <p:nvPr/>
          </p:nvGrpSpPr>
          <p:grpSpPr>
            <a:xfrm>
              <a:off x="2479706" y="2595419"/>
              <a:ext cx="49182" cy="1444770"/>
              <a:chOff x="5269087" y="2927928"/>
              <a:chExt cx="49182" cy="1444770"/>
            </a:xfrm>
          </p:grpSpPr>
          <p:sp>
            <p:nvSpPr>
              <p:cNvPr id="48" name="52 Rectángulo"/>
              <p:cNvSpPr/>
              <p:nvPr/>
            </p:nvSpPr>
            <p:spPr bwMode="auto">
              <a:xfrm>
                <a:off x="5269087" y="2927928"/>
                <a:ext cx="45719" cy="323993"/>
              </a:xfrm>
              <a:prstGeom prst="rect">
                <a:avLst/>
              </a:prstGeom>
              <a:solidFill>
                <a:schemeClr val="accent3">
                  <a:lumMod val="2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53 Rectángulo"/>
              <p:cNvSpPr/>
              <p:nvPr/>
            </p:nvSpPr>
            <p:spPr bwMode="auto">
              <a:xfrm>
                <a:off x="5269088" y="4037734"/>
                <a:ext cx="45719" cy="334964"/>
              </a:xfrm>
              <a:prstGeom prst="rect">
                <a:avLst/>
              </a:prstGeom>
              <a:solidFill>
                <a:schemeClr val="accent3">
                  <a:lumMod val="2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54 Rectángulo"/>
              <p:cNvSpPr/>
              <p:nvPr/>
            </p:nvSpPr>
            <p:spPr bwMode="auto">
              <a:xfrm>
                <a:off x="5269087" y="3275734"/>
                <a:ext cx="49182" cy="738187"/>
              </a:xfrm>
              <a:prstGeom prst="rect">
                <a:avLst/>
              </a:prstGeom>
              <a:solidFill>
                <a:schemeClr val="accent3">
                  <a:lumMod val="2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2" name="15 Conector recto"/>
            <p:cNvCxnSpPr/>
            <p:nvPr/>
          </p:nvCxnSpPr>
          <p:spPr bwMode="auto">
            <a:xfrm rot="10800000" flipH="1">
              <a:off x="1429358" y="3306618"/>
              <a:ext cx="4555806" cy="47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16 Rectángulo"/>
            <p:cNvSpPr/>
            <p:nvPr/>
          </p:nvSpPr>
          <p:spPr bwMode="auto">
            <a:xfrm>
              <a:off x="5402872" y="2531198"/>
              <a:ext cx="45719" cy="1550986"/>
            </a:xfrm>
            <a:prstGeom prst="rect">
              <a:avLst/>
            </a:prstGeom>
            <a:solidFill>
              <a:schemeClr val="accent3">
                <a:lumMod val="1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4" name="149 Grupo"/>
            <p:cNvGrpSpPr/>
            <p:nvPr/>
          </p:nvGrpSpPr>
          <p:grpSpPr>
            <a:xfrm>
              <a:off x="1450109" y="2946400"/>
              <a:ext cx="397165" cy="711200"/>
              <a:chOff x="4239490" y="3278909"/>
              <a:chExt cx="397165" cy="711200"/>
            </a:xfrm>
          </p:grpSpPr>
          <p:cxnSp>
            <p:nvCxnSpPr>
              <p:cNvPr id="44" name="48 Conector recto de flecha"/>
              <p:cNvCxnSpPr/>
              <p:nvPr/>
            </p:nvCxnSpPr>
            <p:spPr bwMode="auto">
              <a:xfrm rot="16200000" flipH="1">
                <a:off x="4234872" y="3652981"/>
                <a:ext cx="341746" cy="332509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5" name="49 Conector recto de flecha"/>
              <p:cNvCxnSpPr/>
              <p:nvPr/>
            </p:nvCxnSpPr>
            <p:spPr bwMode="auto">
              <a:xfrm rot="5400000" flipH="1" flipV="1">
                <a:off x="4230257" y="3311236"/>
                <a:ext cx="337128" cy="27247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6" name="50 Conector recto de flecha"/>
              <p:cNvCxnSpPr/>
              <p:nvPr/>
            </p:nvCxnSpPr>
            <p:spPr bwMode="auto">
              <a:xfrm>
                <a:off x="4267200" y="3657599"/>
                <a:ext cx="360218" cy="12007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7" name="51 Conector recto de flecha"/>
              <p:cNvCxnSpPr/>
              <p:nvPr/>
            </p:nvCxnSpPr>
            <p:spPr bwMode="auto">
              <a:xfrm flipV="1">
                <a:off x="4271818" y="3482109"/>
                <a:ext cx="364837" cy="161636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cxnSp>
          <p:nvCxnSpPr>
            <p:cNvPr id="15" name="18 Conector recto de flecha"/>
            <p:cNvCxnSpPr/>
            <p:nvPr/>
          </p:nvCxnSpPr>
          <p:spPr bwMode="auto">
            <a:xfrm>
              <a:off x="1462955" y="3306041"/>
              <a:ext cx="405389" cy="476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16" name="156 Grupo"/>
            <p:cNvGrpSpPr/>
            <p:nvPr/>
          </p:nvGrpSpPr>
          <p:grpSpPr>
            <a:xfrm>
              <a:off x="1897064" y="2877416"/>
              <a:ext cx="514205" cy="866775"/>
              <a:chOff x="4686445" y="3209925"/>
              <a:chExt cx="514205" cy="866775"/>
            </a:xfrm>
          </p:grpSpPr>
          <p:cxnSp>
            <p:nvCxnSpPr>
              <p:cNvPr id="40" name="44 Conector recto de flecha"/>
              <p:cNvCxnSpPr/>
              <p:nvPr/>
            </p:nvCxnSpPr>
            <p:spPr bwMode="auto">
              <a:xfrm flipV="1">
                <a:off x="4695969" y="3209925"/>
                <a:ext cx="442769" cy="430645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1" name="45 Conector recto de flecha"/>
              <p:cNvCxnSpPr/>
              <p:nvPr/>
            </p:nvCxnSpPr>
            <p:spPr bwMode="auto">
              <a:xfrm flipV="1">
                <a:off x="4695969" y="3405188"/>
                <a:ext cx="504681" cy="24014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2" name="46 Conector recto de flecha"/>
              <p:cNvCxnSpPr/>
              <p:nvPr/>
            </p:nvCxnSpPr>
            <p:spPr bwMode="auto">
              <a:xfrm>
                <a:off x="4695969" y="3650095"/>
                <a:ext cx="504681" cy="193243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3" name="47 Conector recto de flecha"/>
              <p:cNvCxnSpPr/>
              <p:nvPr/>
            </p:nvCxnSpPr>
            <p:spPr bwMode="auto">
              <a:xfrm>
                <a:off x="4686445" y="3640570"/>
                <a:ext cx="466580" cy="43613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cxnSp>
          <p:nvCxnSpPr>
            <p:cNvPr id="21" name="20 Conector recto de flecha"/>
            <p:cNvCxnSpPr/>
            <p:nvPr/>
          </p:nvCxnSpPr>
          <p:spPr bwMode="auto">
            <a:xfrm flipV="1">
              <a:off x="2516189" y="2657475"/>
              <a:ext cx="2889249" cy="26958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2" name="21 Conector recto de flecha"/>
            <p:cNvCxnSpPr/>
            <p:nvPr/>
          </p:nvCxnSpPr>
          <p:spPr bwMode="auto">
            <a:xfrm flipV="1">
              <a:off x="2520950" y="2657475"/>
              <a:ext cx="2884488" cy="103635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22 Conector recto de flecha"/>
            <p:cNvCxnSpPr/>
            <p:nvPr/>
          </p:nvCxnSpPr>
          <p:spPr bwMode="auto">
            <a:xfrm rot="5400000">
              <a:off x="2053794" y="3309650"/>
              <a:ext cx="770656" cy="144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1C47D2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24" name="23 CuadroTexto"/>
            <p:cNvSpPr txBox="1"/>
            <p:nvPr/>
          </p:nvSpPr>
          <p:spPr>
            <a:xfrm>
              <a:off x="2325545" y="3153641"/>
              <a:ext cx="100013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S_tradnl" sz="1600" dirty="0" smtClean="0">
                  <a:solidFill>
                    <a:srgbClr val="1C47D2"/>
                  </a:solidFill>
                </a:rPr>
                <a:t>a</a:t>
              </a:r>
              <a:endParaRPr lang="es-ES" sz="1600" dirty="0">
                <a:solidFill>
                  <a:srgbClr val="1C47D2"/>
                </a:solidFill>
              </a:endParaRPr>
            </a:p>
          </p:txBody>
        </p:sp>
        <p:cxnSp>
          <p:nvCxnSpPr>
            <p:cNvPr id="25" name="24 Conector recto de flecha"/>
            <p:cNvCxnSpPr/>
            <p:nvPr/>
          </p:nvCxnSpPr>
          <p:spPr bwMode="auto">
            <a:xfrm>
              <a:off x="2525426" y="3937795"/>
              <a:ext cx="2886218" cy="1594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66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26" name="25 CuadroTexto"/>
            <p:cNvSpPr txBox="1"/>
            <p:nvPr/>
          </p:nvSpPr>
          <p:spPr>
            <a:xfrm>
              <a:off x="3963843" y="3748953"/>
              <a:ext cx="100013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S_tradnl" sz="1600" dirty="0" smtClean="0">
                  <a:solidFill>
                    <a:srgbClr val="006600"/>
                  </a:solidFill>
                </a:rPr>
                <a:t>d</a:t>
              </a:r>
              <a:endParaRPr lang="es-ES" sz="1600" dirty="0">
                <a:solidFill>
                  <a:srgbClr val="006600"/>
                </a:solidFill>
              </a:endParaRPr>
            </a:p>
          </p:txBody>
        </p:sp>
        <p:cxnSp>
          <p:nvCxnSpPr>
            <p:cNvPr id="27" name="31 Conector recto de flecha"/>
            <p:cNvCxnSpPr/>
            <p:nvPr/>
          </p:nvCxnSpPr>
          <p:spPr bwMode="auto">
            <a:xfrm rot="16200000" flipV="1">
              <a:off x="5178282" y="2967903"/>
              <a:ext cx="671513" cy="476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8" name="32 CuadroTexto"/>
            <p:cNvSpPr txBox="1"/>
            <p:nvPr/>
          </p:nvSpPr>
          <p:spPr>
            <a:xfrm>
              <a:off x="5273532" y="2453554"/>
              <a:ext cx="100013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S_tradnl" sz="1600" dirty="0" smtClean="0">
                  <a:solidFill>
                    <a:srgbClr val="FF0000"/>
                  </a:solidFill>
                </a:rPr>
                <a:t>P</a:t>
              </a:r>
              <a:endParaRPr lang="es-ES" sz="1600" dirty="0">
                <a:solidFill>
                  <a:srgbClr val="FF0000"/>
                </a:solidFill>
              </a:endParaRPr>
            </a:p>
          </p:txBody>
        </p:sp>
        <p:sp>
          <p:nvSpPr>
            <p:cNvPr id="29" name="33 CuadroTexto"/>
            <p:cNvSpPr txBox="1"/>
            <p:nvPr/>
          </p:nvSpPr>
          <p:spPr>
            <a:xfrm>
              <a:off x="5530707" y="2910754"/>
              <a:ext cx="100013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S_tradnl" sz="1600" dirty="0" smtClean="0">
                  <a:solidFill>
                    <a:srgbClr val="7030A0"/>
                  </a:solidFill>
                </a:rPr>
                <a:t>y</a:t>
              </a:r>
              <a:endParaRPr lang="es-ES" sz="1600" dirty="0">
                <a:solidFill>
                  <a:srgbClr val="7030A0"/>
                </a:solidFill>
              </a:endParaRPr>
            </a:p>
          </p:txBody>
        </p:sp>
        <p:cxnSp>
          <p:nvCxnSpPr>
            <p:cNvPr id="30" name="34 Conector recto"/>
            <p:cNvCxnSpPr/>
            <p:nvPr/>
          </p:nvCxnSpPr>
          <p:spPr bwMode="auto">
            <a:xfrm flipV="1">
              <a:off x="2525425" y="2658341"/>
              <a:ext cx="2867169" cy="6580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35 Conector recto"/>
            <p:cNvCxnSpPr/>
            <p:nvPr/>
          </p:nvCxnSpPr>
          <p:spPr bwMode="auto">
            <a:xfrm rot="16200000" flipH="1">
              <a:off x="2292538" y="3149788"/>
              <a:ext cx="703554" cy="24540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36 CuadroTexto"/>
            <p:cNvSpPr txBox="1"/>
            <p:nvPr/>
          </p:nvSpPr>
          <p:spPr>
            <a:xfrm>
              <a:off x="3448628" y="2577450"/>
              <a:ext cx="4071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600" dirty="0" smtClean="0"/>
                <a:t>r</a:t>
              </a:r>
              <a:r>
                <a:rPr lang="es-ES_tradnl" sz="1600" baseline="-25000" dirty="0" smtClean="0"/>
                <a:t>1</a:t>
              </a:r>
              <a:endParaRPr lang="es-ES" sz="1600" baseline="-25000" dirty="0"/>
            </a:p>
          </p:txBody>
        </p:sp>
        <p:sp>
          <p:nvSpPr>
            <p:cNvPr id="33" name="37 CuadroTexto"/>
            <p:cNvSpPr txBox="1"/>
            <p:nvPr/>
          </p:nvSpPr>
          <p:spPr>
            <a:xfrm>
              <a:off x="3350925" y="3311309"/>
              <a:ext cx="4071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600" dirty="0" smtClean="0"/>
                <a:t>r</a:t>
              </a:r>
              <a:r>
                <a:rPr lang="es-ES_tradnl" sz="1600" baseline="-25000" dirty="0" smtClean="0"/>
                <a:t>2</a:t>
              </a:r>
              <a:endParaRPr lang="es-ES" sz="1600" baseline="-25000" dirty="0"/>
            </a:p>
          </p:txBody>
        </p:sp>
        <p:sp>
          <p:nvSpPr>
            <p:cNvPr id="34" name="38 CuadroTexto"/>
            <p:cNvSpPr txBox="1"/>
            <p:nvPr/>
          </p:nvSpPr>
          <p:spPr>
            <a:xfrm>
              <a:off x="2503920" y="3593019"/>
              <a:ext cx="4071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600" dirty="0" smtClean="0">
                  <a:sym typeface="Symbol"/>
                </a:rPr>
                <a:t></a:t>
              </a:r>
              <a:r>
                <a:rPr lang="es-ES_tradnl" sz="1600" dirty="0" smtClean="0"/>
                <a:t>r</a:t>
              </a:r>
              <a:endParaRPr lang="es-ES" sz="1600" baseline="-25000" dirty="0"/>
            </a:p>
          </p:txBody>
        </p:sp>
        <p:sp>
          <p:nvSpPr>
            <p:cNvPr id="35" name="39 Arco"/>
            <p:cNvSpPr/>
            <p:nvPr/>
          </p:nvSpPr>
          <p:spPr bwMode="auto">
            <a:xfrm rot="2472486">
              <a:off x="3176948" y="3007591"/>
              <a:ext cx="406400" cy="554182"/>
            </a:xfrm>
            <a:prstGeom prst="arc">
              <a:avLst>
                <a:gd name="adj1" fmla="val 16200000"/>
                <a:gd name="adj2" fmla="val 19647706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40 CuadroTexto"/>
            <p:cNvSpPr txBox="1"/>
            <p:nvPr/>
          </p:nvSpPr>
          <p:spPr>
            <a:xfrm>
              <a:off x="3595111" y="3031622"/>
              <a:ext cx="1949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600" dirty="0" smtClean="0">
                  <a:sym typeface="Symbol"/>
                </a:rPr>
                <a:t></a:t>
              </a:r>
              <a:endParaRPr lang="es-ES" sz="1600" baseline="-25000" dirty="0"/>
            </a:p>
          </p:txBody>
        </p:sp>
        <p:sp>
          <p:nvSpPr>
            <p:cNvPr id="37" name="41 CuadroTexto"/>
            <p:cNvSpPr txBox="1"/>
            <p:nvPr/>
          </p:nvSpPr>
          <p:spPr>
            <a:xfrm>
              <a:off x="2461638" y="3114966"/>
              <a:ext cx="1949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600" dirty="0" smtClean="0">
                  <a:sym typeface="Symbol"/>
                </a:rPr>
                <a:t></a:t>
              </a:r>
              <a:endParaRPr lang="es-ES" sz="1600" baseline="-25000" dirty="0"/>
            </a:p>
          </p:txBody>
        </p:sp>
        <p:sp>
          <p:nvSpPr>
            <p:cNvPr id="38" name="42 Arco"/>
            <p:cNvSpPr/>
            <p:nvPr/>
          </p:nvSpPr>
          <p:spPr bwMode="auto">
            <a:xfrm rot="7369293">
              <a:off x="2449648" y="3017520"/>
              <a:ext cx="158891" cy="189652"/>
            </a:xfrm>
            <a:prstGeom prst="arc">
              <a:avLst>
                <a:gd name="adj1" fmla="val 16200000"/>
                <a:gd name="adj2" fmla="val 19647706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9" name="Picture 4" descr="t"/>
            <p:cNvPicPr>
              <a:picLocks noChangeAspect="1" noChangeArrowheads="1"/>
            </p:cNvPicPr>
            <p:nvPr/>
          </p:nvPicPr>
          <p:blipFill>
            <a:blip r:embed="rId3"/>
            <a:srcRect b="79967"/>
            <a:stretch>
              <a:fillRect/>
            </a:stretch>
          </p:blipFill>
          <p:spPr bwMode="auto">
            <a:xfrm rot="16200000">
              <a:off x="5199718" y="3079835"/>
              <a:ext cx="1477820" cy="472037"/>
            </a:xfrm>
            <a:prstGeom prst="rect">
              <a:avLst/>
            </a:prstGeom>
            <a:noFill/>
          </p:spPr>
        </p:pic>
      </p:grpSp>
      <p:sp>
        <p:nvSpPr>
          <p:cNvPr id="55" name="59 CuadroTexto"/>
          <p:cNvSpPr txBox="1"/>
          <p:nvPr/>
        </p:nvSpPr>
        <p:spPr>
          <a:xfrm>
            <a:off x="6347310" y="1657419"/>
            <a:ext cx="1992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Wingdings"/>
              <a:buChar char="F"/>
            </a:pPr>
            <a:r>
              <a:rPr lang="es-ES_tradnl" sz="1600" dirty="0" smtClean="0"/>
              <a:t>d &gt;&gt; a</a:t>
            </a:r>
          </a:p>
          <a:p>
            <a:pPr marL="266700" indent="-266700">
              <a:buFont typeface="Wingdings"/>
              <a:buChar char="F"/>
            </a:pPr>
            <a:endParaRPr lang="es-ES_tradnl" sz="1600" dirty="0"/>
          </a:p>
          <a:p>
            <a:pPr marL="266700" indent="-266700">
              <a:buFont typeface="Wingdings"/>
              <a:buChar char="F"/>
            </a:pPr>
            <a:r>
              <a:rPr lang="es-ES_tradnl" sz="1600" dirty="0">
                <a:sym typeface="Symbol"/>
              </a:rPr>
              <a:t> es </a:t>
            </a:r>
            <a:r>
              <a:rPr lang="es-ES_tradnl" sz="1600" dirty="0" smtClean="0">
                <a:sym typeface="Symbol"/>
              </a:rPr>
              <a:t>pequeño</a:t>
            </a:r>
            <a:endParaRPr lang="es-ES" sz="1600" dirty="0"/>
          </a:p>
        </p:txBody>
      </p:sp>
      <p:sp>
        <p:nvSpPr>
          <p:cNvPr id="56" name="60 CuadroTexto"/>
          <p:cNvSpPr txBox="1"/>
          <p:nvPr/>
        </p:nvSpPr>
        <p:spPr>
          <a:xfrm>
            <a:off x="6334836" y="1242815"/>
            <a:ext cx="1541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ym typeface="Wingdings"/>
              </a:rPr>
              <a:t>Hipótesis:</a:t>
            </a:r>
            <a:endParaRPr lang="es-ES" sz="1600" dirty="0"/>
          </a:p>
        </p:txBody>
      </p:sp>
      <p:sp>
        <p:nvSpPr>
          <p:cNvPr id="57" name="62 CuadroTexto"/>
          <p:cNvSpPr txBox="1"/>
          <p:nvPr/>
        </p:nvSpPr>
        <p:spPr>
          <a:xfrm>
            <a:off x="458369" y="3093880"/>
            <a:ext cx="820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ym typeface="Wingdings"/>
              </a:rPr>
              <a:t>La </a:t>
            </a:r>
            <a:r>
              <a:rPr lang="es-ES" sz="1600" b="1" dirty="0" smtClean="0">
                <a:sym typeface="Wingdings"/>
              </a:rPr>
              <a:t>interferencia es constructiva </a:t>
            </a:r>
            <a:r>
              <a:rPr lang="es-ES" sz="1600" dirty="0" smtClean="0">
                <a:sym typeface="Wingdings"/>
              </a:rPr>
              <a:t>si la diferencia de fase es 0, 2</a:t>
            </a:r>
            <a:r>
              <a:rPr lang="es-ES" sz="1600" dirty="0" smtClean="0">
                <a:sym typeface="Symbol"/>
              </a:rPr>
              <a:t>, 4, … o bien si la diferencia de caminos</a:t>
            </a:r>
            <a:r>
              <a:rPr lang="es-ES" sz="1600" dirty="0" smtClean="0">
                <a:sym typeface="Wingdings"/>
              </a:rPr>
              <a:t>: </a:t>
            </a:r>
            <a:endParaRPr lang="es-E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3 CuadroTexto"/>
              <p:cNvSpPr txBox="1"/>
              <p:nvPr/>
            </p:nvSpPr>
            <p:spPr>
              <a:xfrm>
                <a:off x="3756226" y="3724716"/>
                <a:ext cx="18047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𝜆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58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226" y="3724716"/>
                <a:ext cx="1804725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63 CuadroTexto"/>
          <p:cNvSpPr txBox="1"/>
          <p:nvPr/>
        </p:nvSpPr>
        <p:spPr>
          <a:xfrm>
            <a:off x="766623" y="4143933"/>
            <a:ext cx="1547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En la figura:</a:t>
            </a:r>
            <a:endParaRPr lang="es-E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5 Rectángulo"/>
              <p:cNvSpPr/>
              <p:nvPr/>
            </p:nvSpPr>
            <p:spPr>
              <a:xfrm>
                <a:off x="2193694" y="4158294"/>
                <a:ext cx="178215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s-ES" sz="160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𝑎𝑠𝑒𝑛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60" name="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694" y="4158294"/>
                <a:ext cx="1782155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8 CuadroTexto"/>
              <p:cNvSpPr txBox="1"/>
              <p:nvPr/>
            </p:nvSpPr>
            <p:spPr>
              <a:xfrm>
                <a:off x="1163152" y="4734651"/>
                <a:ext cx="1458320" cy="51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/>
                        </a:rPr>
                        <m:t>𝑡𝑔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61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152" y="4734651"/>
                <a:ext cx="1458320" cy="513987"/>
              </a:xfrm>
              <a:prstGeom prst="rect">
                <a:avLst/>
              </a:prstGeom>
              <a:blipFill>
                <a:blip r:embed="rId6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64 CuadroTexto"/>
              <p:cNvSpPr txBox="1"/>
              <p:nvPr/>
            </p:nvSpPr>
            <p:spPr>
              <a:xfrm>
                <a:off x="3089761" y="4723278"/>
                <a:ext cx="1009956" cy="513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𝑎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den>
                      </m:f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sz="1600" i="1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s-ES" sz="1600" i="1">
                          <a:latin typeface="Cambria Math"/>
                          <a:ea typeface="Cambria Math"/>
                        </a:rPr>
                        <m:t>𝜆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62" name="6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761" y="4723278"/>
                <a:ext cx="1009956" cy="513987"/>
              </a:xfrm>
              <a:prstGeom prst="rect">
                <a:avLst/>
              </a:prstGeom>
              <a:blipFill>
                <a:blip r:embed="rId7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65 CuadroTexto"/>
              <p:cNvSpPr txBox="1"/>
              <p:nvPr/>
            </p:nvSpPr>
            <p:spPr>
              <a:xfrm>
                <a:off x="4825300" y="4616372"/>
                <a:ext cx="1047787" cy="559833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sz="1600" i="1">
                          <a:latin typeface="Cambria Math"/>
                          <a:ea typeface="Cambria Math"/>
                        </a:rPr>
                        <m:t>𝑛</m:t>
                      </m:r>
                      <m:f>
                        <m:fPr>
                          <m:ctrlPr>
                            <a:rPr lang="es-E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  <m:r>
                        <a:rPr lang="es-ES" sz="1600" i="1">
                          <a:latin typeface="Cambria Math"/>
                          <a:ea typeface="Cambria Math"/>
                        </a:rPr>
                        <m:t>𝜆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63" name="6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300" y="4616372"/>
                <a:ext cx="1047787" cy="5598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66 CuadroTexto"/>
          <p:cNvSpPr txBox="1"/>
          <p:nvPr/>
        </p:nvSpPr>
        <p:spPr>
          <a:xfrm>
            <a:off x="4442481" y="5335290"/>
            <a:ext cx="19867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 smtClean="0"/>
              <a:t>Distancia de los máximos de intensidad al centro</a:t>
            </a:r>
            <a:endParaRPr lang="es-E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67 CuadroTexto"/>
              <p:cNvSpPr txBox="1"/>
              <p:nvPr/>
            </p:nvSpPr>
            <p:spPr>
              <a:xfrm>
                <a:off x="7093104" y="4577702"/>
                <a:ext cx="893065" cy="559833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  <m:r>
                        <a:rPr lang="es-ES" sz="1600" i="1">
                          <a:latin typeface="Cambria Math"/>
                          <a:ea typeface="Cambria Math"/>
                        </a:rPr>
                        <m:t>𝜆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65" name="6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104" y="4577702"/>
                <a:ext cx="893065" cy="5598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68 CuadroTexto"/>
          <p:cNvSpPr txBox="1"/>
          <p:nvPr/>
        </p:nvSpPr>
        <p:spPr>
          <a:xfrm>
            <a:off x="6778523" y="5296622"/>
            <a:ext cx="1986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 smtClean="0"/>
              <a:t>Distancia entre dos máximos consecutivos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11136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4. Fenómenos ondulatorios de la </a:t>
            </a:r>
            <a:r>
              <a:rPr lang="es-ES" sz="1600" b="1" dirty="0" smtClean="0">
                <a:solidFill>
                  <a:schemeClr val="bg1"/>
                </a:solidFill>
              </a:rPr>
              <a:t>luz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67" name="6 Rectángulo"/>
          <p:cNvSpPr/>
          <p:nvPr/>
        </p:nvSpPr>
        <p:spPr>
          <a:xfrm>
            <a:off x="472193" y="1124884"/>
            <a:ext cx="8180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</a:rPr>
              <a:t>4.6. Difracción de la luz</a:t>
            </a:r>
            <a:endParaRPr lang="es-ES" b="1" kern="0" dirty="0">
              <a:solidFill>
                <a:srgbClr val="002060"/>
              </a:solidFill>
            </a:endParaRPr>
          </a:p>
        </p:txBody>
      </p:sp>
      <p:sp>
        <p:nvSpPr>
          <p:cNvPr id="68" name="9 CuadroTexto"/>
          <p:cNvSpPr txBox="1"/>
          <p:nvPr/>
        </p:nvSpPr>
        <p:spPr>
          <a:xfrm>
            <a:off x="473474" y="1558712"/>
            <a:ext cx="3866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00B0F0"/>
                </a:solidFill>
                <a:sym typeface="Wingdings 3" panose="05040102010807070707" pitchFamily="18" charset="2"/>
              </a:rPr>
              <a:t> </a:t>
            </a:r>
            <a:r>
              <a:rPr lang="es-ES_tradnl" b="1" dirty="0" smtClean="0">
                <a:solidFill>
                  <a:srgbClr val="00B0F0"/>
                </a:solidFill>
              </a:rPr>
              <a:t>Difracción en una ranura simple</a:t>
            </a:r>
            <a:endParaRPr lang="es-ES" b="1" dirty="0">
              <a:solidFill>
                <a:srgbClr val="00B0F0"/>
              </a:solidFill>
            </a:endParaRPr>
          </a:p>
        </p:txBody>
      </p:sp>
      <p:pic>
        <p:nvPicPr>
          <p:cNvPr id="69" name="Picture 4" descr="t"/>
          <p:cNvPicPr>
            <a:picLocks noChangeAspect="1" noChangeArrowheads="1"/>
          </p:cNvPicPr>
          <p:nvPr/>
        </p:nvPicPr>
        <p:blipFill>
          <a:blip r:embed="rId2"/>
          <a:srcRect b="51177"/>
          <a:stretch>
            <a:fillRect/>
          </a:stretch>
        </p:blipFill>
        <p:spPr bwMode="auto">
          <a:xfrm>
            <a:off x="839959" y="2213703"/>
            <a:ext cx="3566690" cy="1709103"/>
          </a:xfrm>
          <a:prstGeom prst="rect">
            <a:avLst/>
          </a:prstGeom>
          <a:noFill/>
        </p:spPr>
      </p:pic>
      <p:pic>
        <p:nvPicPr>
          <p:cNvPr id="70" name="Picture 4" descr="t"/>
          <p:cNvPicPr>
            <a:picLocks noChangeAspect="1" noChangeArrowheads="1"/>
          </p:cNvPicPr>
          <p:nvPr/>
        </p:nvPicPr>
        <p:blipFill>
          <a:blip r:embed="rId2"/>
          <a:srcRect t="49407"/>
          <a:stretch>
            <a:fillRect/>
          </a:stretch>
        </p:blipFill>
        <p:spPr bwMode="auto">
          <a:xfrm>
            <a:off x="4731017" y="2132006"/>
            <a:ext cx="3543599" cy="1759610"/>
          </a:xfrm>
          <a:prstGeom prst="rect">
            <a:avLst/>
          </a:prstGeom>
          <a:noFill/>
        </p:spPr>
      </p:pic>
      <p:grpSp>
        <p:nvGrpSpPr>
          <p:cNvPr id="71" name="12 Grupo"/>
          <p:cNvGrpSpPr/>
          <p:nvPr/>
        </p:nvGrpSpPr>
        <p:grpSpPr>
          <a:xfrm>
            <a:off x="736978" y="4200752"/>
            <a:ext cx="3248167" cy="1847704"/>
            <a:chOff x="1351127" y="4692072"/>
            <a:chExt cx="3248167" cy="1847704"/>
          </a:xfrm>
        </p:grpSpPr>
        <p:pic>
          <p:nvPicPr>
            <p:cNvPr id="72" name="Picture 2" descr="Archivo:Diffraction disc calculated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13686" y="5096278"/>
              <a:ext cx="1474674" cy="1443498"/>
            </a:xfrm>
            <a:prstGeom prst="rect">
              <a:avLst/>
            </a:prstGeom>
            <a:noFill/>
          </p:spPr>
        </p:pic>
        <p:sp>
          <p:nvSpPr>
            <p:cNvPr id="73" name="14 CuadroTexto"/>
            <p:cNvSpPr txBox="1"/>
            <p:nvPr/>
          </p:nvSpPr>
          <p:spPr>
            <a:xfrm>
              <a:off x="1351127" y="4692072"/>
              <a:ext cx="32481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600" dirty="0" smtClean="0"/>
                <a:t>Difracción a través de un orificio</a:t>
              </a:r>
              <a:endParaRPr lang="es-ES" sz="1600" dirty="0"/>
            </a:p>
          </p:txBody>
        </p:sp>
      </p:grpSp>
      <p:grpSp>
        <p:nvGrpSpPr>
          <p:cNvPr id="74" name="15 Grupo"/>
          <p:cNvGrpSpPr/>
          <p:nvPr/>
        </p:nvGrpSpPr>
        <p:grpSpPr>
          <a:xfrm>
            <a:off x="3894062" y="4176433"/>
            <a:ext cx="4247861" cy="1871593"/>
            <a:chOff x="4508211" y="4667753"/>
            <a:chExt cx="4247861" cy="1871593"/>
          </a:xfrm>
        </p:grpSpPr>
        <p:pic>
          <p:nvPicPr>
            <p:cNvPr id="75" name="Picture 4" descr="http://www.fisica-facil.com/Temario/Ondas/Teorico/Difraccion/centro3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08211" y="5103945"/>
              <a:ext cx="4247861" cy="1435401"/>
            </a:xfrm>
            <a:prstGeom prst="rect">
              <a:avLst/>
            </a:prstGeom>
            <a:noFill/>
          </p:spPr>
        </p:pic>
        <p:sp>
          <p:nvSpPr>
            <p:cNvPr id="76" name="17 CuadroTexto"/>
            <p:cNvSpPr txBox="1"/>
            <p:nvPr/>
          </p:nvSpPr>
          <p:spPr>
            <a:xfrm>
              <a:off x="5020798" y="4667753"/>
              <a:ext cx="35211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600" dirty="0" smtClean="0"/>
                <a:t>Difracción a través de una rendija</a:t>
              </a:r>
              <a:endParaRPr lang="es-ES" sz="1600" dirty="0"/>
            </a:p>
          </p:txBody>
        </p:sp>
      </p:grpSp>
      <p:pic>
        <p:nvPicPr>
          <p:cNvPr id="14" name="Imagen 13">
            <a:hlinkClick r:id="rId6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9493" y="11650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0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4. Fenómenos ondulatorios de la </a:t>
            </a:r>
            <a:r>
              <a:rPr lang="es-ES" sz="1600" b="1" dirty="0" smtClean="0">
                <a:solidFill>
                  <a:schemeClr val="bg1"/>
                </a:solidFill>
              </a:rPr>
              <a:t>luz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3" name="18 CuadroTexto"/>
          <p:cNvSpPr txBox="1"/>
          <p:nvPr/>
        </p:nvSpPr>
        <p:spPr>
          <a:xfrm>
            <a:off x="324346" y="960280"/>
            <a:ext cx="8311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ES_tradnl" sz="1600" dirty="0" smtClean="0"/>
              <a:t>Consideramos cinco puntos de la ranura como focos secundarios. Las cinco ondas están en fase, luego las interferencias tienen que ver con la diferencia de caminos.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ES_tradnl" sz="1600" dirty="0">
                <a:sym typeface="Wingdings"/>
              </a:rPr>
              <a:t>El tamaño de la rendija, </a:t>
            </a:r>
            <a:r>
              <a:rPr lang="es-ES_tradnl" sz="1600" b="1" dirty="0">
                <a:sym typeface="Wingdings"/>
              </a:rPr>
              <a:t>a</a:t>
            </a:r>
            <a:r>
              <a:rPr lang="es-ES_tradnl" sz="1600" dirty="0">
                <a:sym typeface="Wingdings"/>
              </a:rPr>
              <a:t>, es del orden de la longitud de onda, </a:t>
            </a:r>
            <a:r>
              <a:rPr lang="es-ES_tradnl" sz="1600" dirty="0">
                <a:sym typeface="Symbol"/>
              </a:rPr>
              <a:t></a:t>
            </a:r>
            <a:r>
              <a:rPr lang="es-ES_tradnl" sz="1600" dirty="0" smtClean="0">
                <a:sym typeface="Symbol"/>
              </a:rPr>
              <a:t>.</a:t>
            </a:r>
            <a:endParaRPr lang="es-ES" sz="1600" dirty="0"/>
          </a:p>
        </p:txBody>
      </p:sp>
      <p:sp>
        <p:nvSpPr>
          <p:cNvPr id="47" name="3 Rectángulo"/>
          <p:cNvSpPr/>
          <p:nvPr/>
        </p:nvSpPr>
        <p:spPr>
          <a:xfrm>
            <a:off x="489921" y="4503598"/>
            <a:ext cx="28200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600" dirty="0" smtClean="0">
                <a:sym typeface="Wingdings"/>
              </a:rPr>
              <a:t>En </a:t>
            </a:r>
            <a:r>
              <a:rPr lang="es-ES_tradnl" sz="1600" dirty="0">
                <a:sym typeface="Wingdings"/>
              </a:rPr>
              <a:t>la figura observamos que:</a:t>
            </a:r>
            <a:endParaRPr lang="es-ES" sz="1600" dirty="0"/>
          </a:p>
        </p:txBody>
      </p:sp>
      <p:sp>
        <p:nvSpPr>
          <p:cNvPr id="49" name="54 CuadroTexto"/>
          <p:cNvSpPr txBox="1"/>
          <p:nvPr/>
        </p:nvSpPr>
        <p:spPr>
          <a:xfrm>
            <a:off x="489921" y="4969532"/>
            <a:ext cx="8336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600" dirty="0" smtClean="0">
                <a:sym typeface="Wingdings"/>
              </a:rPr>
              <a:t>Para que la interferencia se </a:t>
            </a:r>
            <a:r>
              <a:rPr lang="es-ES_tradnl" sz="1600" b="1" dirty="0" smtClean="0">
                <a:sym typeface="Wingdings"/>
              </a:rPr>
              <a:t>destructiva</a:t>
            </a:r>
            <a:r>
              <a:rPr lang="es-ES_tradnl" sz="1600" dirty="0" smtClean="0">
                <a:sym typeface="Wingdings"/>
              </a:rPr>
              <a:t> se tiene que cumplir que:</a:t>
            </a:r>
            <a:endParaRPr lang="es-ES" sz="1600" dirty="0"/>
          </a:p>
        </p:txBody>
      </p:sp>
      <p:sp>
        <p:nvSpPr>
          <p:cNvPr id="51" name="56 CuadroTexto"/>
          <p:cNvSpPr txBox="1"/>
          <p:nvPr/>
        </p:nvSpPr>
        <p:spPr>
          <a:xfrm>
            <a:off x="300893" y="-72916"/>
            <a:ext cx="8058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Por lo que los ángulos para los que se producen mínimos de intensidad son:</a:t>
            </a:r>
            <a:endParaRPr lang="es-E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8 CuadroTexto"/>
              <p:cNvSpPr txBox="1"/>
              <p:nvPr/>
            </p:nvSpPr>
            <p:spPr>
              <a:xfrm>
                <a:off x="2274704" y="5454270"/>
                <a:ext cx="2070439" cy="513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𝑠𝑒𝑛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s-ES" sz="1600" i="1">
                          <a:latin typeface="Cambria Math"/>
                        </a:rPr>
                        <m:t>𝑡𝑔</m:t>
                      </m:r>
                      <m:r>
                        <a:rPr lang="es-ES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s-ES" sz="16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   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53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704" y="5454270"/>
                <a:ext cx="2070439" cy="513987"/>
              </a:xfrm>
              <a:prstGeom prst="rect">
                <a:avLst/>
              </a:prstGeom>
              <a:blipFill>
                <a:blip r:embed="rId2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57 Rectángulo"/>
              <p:cNvSpPr/>
              <p:nvPr/>
            </p:nvSpPr>
            <p:spPr>
              <a:xfrm>
                <a:off x="4262876" y="5407285"/>
                <a:ext cx="1080359" cy="560090"/>
              </a:xfrm>
              <a:prstGeom prst="rect">
                <a:avLst/>
              </a:prstGeom>
              <a:noFill/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1" i="1" smtClean="0">
                          <a:effectLst/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s-ES" sz="1600" b="1" i="1" smtClean="0"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sz="1600" b="1" i="1" smtClean="0">
                          <a:effectLst/>
                          <a:latin typeface="Cambria Math" panose="02040503050406030204" pitchFamily="18" charset="0"/>
                          <a:ea typeface="Cambria Math"/>
                        </a:rPr>
                        <m:t>𝒏</m:t>
                      </m:r>
                      <m:f>
                        <m:fPr>
                          <m:ctrlPr>
                            <a:rPr lang="es-ES" sz="1600" b="1" i="1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1600" b="1" i="1" smtClean="0">
                              <a:effectLst/>
                              <a:latin typeface="Cambria Math"/>
                              <a:ea typeface="Cambria Math"/>
                            </a:rPr>
                            <m:t>𝒅</m:t>
                          </m:r>
                        </m:num>
                        <m:den>
                          <m:r>
                            <a:rPr lang="es-ES" sz="1600" b="1" i="1" smtClean="0">
                              <a:effectLst/>
                              <a:latin typeface="Cambria Math"/>
                              <a:ea typeface="Cambria Math"/>
                            </a:rPr>
                            <m:t>𝒂</m:t>
                          </m:r>
                        </m:den>
                      </m:f>
                      <m:r>
                        <a:rPr lang="es-ES" sz="1600" b="1" i="1" smtClean="0">
                          <a:effectLst/>
                          <a:latin typeface="Cambria Math"/>
                          <a:ea typeface="Cambria Math"/>
                        </a:rPr>
                        <m:t>𝝀</m:t>
                      </m:r>
                    </m:oMath>
                  </m:oMathPara>
                </a14:m>
                <a:endParaRPr lang="es-ES" sz="1600" b="1" dirty="0">
                  <a:effectLst/>
                </a:endParaRPr>
              </a:p>
            </p:txBody>
          </p:sp>
        </mc:Choice>
        <mc:Fallback xmlns="">
          <p:sp>
            <p:nvSpPr>
              <p:cNvPr id="54" name="5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876" y="5407285"/>
                <a:ext cx="1080359" cy="5600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58 CuadroTexto"/>
          <p:cNvSpPr txBox="1"/>
          <p:nvPr/>
        </p:nvSpPr>
        <p:spPr>
          <a:xfrm>
            <a:off x="5651401" y="5407285"/>
            <a:ext cx="3043866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_tradnl" sz="1600" dirty="0" smtClean="0"/>
              <a:t>Para que sea observable, el tamaño de la rendija debe ser comparable a la longitud de onda.</a:t>
            </a:r>
            <a:endParaRPr lang="es-ES" sz="1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2467" b="39671"/>
          <a:stretch/>
        </p:blipFill>
        <p:spPr>
          <a:xfrm>
            <a:off x="5110310" y="1736131"/>
            <a:ext cx="2326169" cy="24479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466576" y="5409017"/>
                <a:ext cx="1988172" cy="558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s-E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s-E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1600" i="1"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s-ES" sz="16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s-ES" sz="1600" i="1">
                          <a:latin typeface="Cambria Math"/>
                          <a:ea typeface="Cambria Math"/>
                        </a:rPr>
                        <m:t>𝑠𝑒𝑛</m:t>
                      </m:r>
                      <m:r>
                        <a:rPr lang="es-ES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𝑛</m:t>
                      </m:r>
                      <m:f>
                        <m:fPr>
                          <m:ctrlPr>
                            <a:rPr lang="es-E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16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num>
                        <m:den>
                          <m:r>
                            <a:rPr lang="es-ES" sz="16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; 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76" y="5409017"/>
                <a:ext cx="1988172" cy="5583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2679469" y="4393709"/>
                <a:ext cx="5656064" cy="5124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b>
                          <m:r>
                            <a:rPr lang="es-ES" sz="16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s-ES" sz="1600" i="1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s-ES" sz="16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1600" i="1"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s-ES" sz="16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s-ES" sz="1600" i="1">
                          <a:latin typeface="Cambria Math"/>
                          <a:ea typeface="Cambria Math"/>
                        </a:rPr>
                        <m:t>𝑠𝑒𝑛</m:t>
                      </m:r>
                      <m:r>
                        <a:rPr lang="es-ES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s-ES" sz="1600" i="1">
                          <a:latin typeface="Cambria Math" panose="02040503050406030204" pitchFamily="18" charset="0"/>
                          <a:ea typeface="Cambria Math"/>
                        </a:rPr>
                        <m:t>;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s-ES" sz="1600" i="1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/>
                            </a:rPr>
                            <m:t>4</m:t>
                          </m:r>
                        </m:sub>
                      </m:sSub>
                      <m:r>
                        <a:rPr lang="es-ES" sz="16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1600" i="1"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s-ES" sz="16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s-ES" sz="1600" i="1">
                          <a:latin typeface="Cambria Math"/>
                          <a:ea typeface="Cambria Math"/>
                        </a:rPr>
                        <m:t>𝑠𝑒𝑛</m:t>
                      </m:r>
                      <m:r>
                        <a:rPr lang="es-ES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s-ES" sz="1600" i="1">
                          <a:latin typeface="Cambria Math" panose="02040503050406030204" pitchFamily="18" charset="0"/>
                          <a:ea typeface="Cambria Math"/>
                        </a:rPr>
                        <m:t>;…</m:t>
                      </m:r>
                      <m:r>
                        <a:rPr lang="es-ES" sz="1600">
                          <a:latin typeface="Cambria Math" panose="02040503050406030204" pitchFamily="18" charset="0"/>
                          <a:ea typeface="Cambria Math"/>
                        </a:rPr>
                        <m:t>; </m:t>
                      </m:r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1600" i="1"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s-ES" sz="16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s-ES" sz="1600" i="1">
                          <a:latin typeface="Cambria Math"/>
                          <a:ea typeface="Cambria Math"/>
                        </a:rPr>
                        <m:t>𝑠𝑒𝑛</m:t>
                      </m:r>
                      <m:r>
                        <a:rPr lang="es-ES" sz="16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469" y="4393709"/>
                <a:ext cx="5656064" cy="512448"/>
              </a:xfrm>
              <a:prstGeom prst="rect">
                <a:avLst/>
              </a:prstGeom>
              <a:blipFill>
                <a:blip r:embed="rId6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upo 67"/>
          <p:cNvGrpSpPr/>
          <p:nvPr/>
        </p:nvGrpSpPr>
        <p:grpSpPr>
          <a:xfrm>
            <a:off x="608887" y="1736131"/>
            <a:ext cx="2701037" cy="2362314"/>
            <a:chOff x="608887" y="1736131"/>
            <a:chExt cx="2701037" cy="2362314"/>
          </a:xfrm>
        </p:grpSpPr>
        <p:grpSp>
          <p:nvGrpSpPr>
            <p:cNvPr id="6" name="Grupo 5"/>
            <p:cNvGrpSpPr/>
            <p:nvPr/>
          </p:nvGrpSpPr>
          <p:grpSpPr>
            <a:xfrm>
              <a:off x="608887" y="1736131"/>
              <a:ext cx="2701037" cy="2362314"/>
              <a:chOff x="355430" y="1701687"/>
              <a:chExt cx="2701037" cy="2362314"/>
            </a:xfrm>
          </p:grpSpPr>
          <p:pic>
            <p:nvPicPr>
              <p:cNvPr id="2" name="Imagen 1"/>
              <p:cNvPicPr>
                <a:picLocks noChangeAspect="1"/>
              </p:cNvPicPr>
              <p:nvPr/>
            </p:nvPicPr>
            <p:blipFill rotWithShape="1">
              <a:blip r:embed="rId7"/>
              <a:srcRect r="5605" b="12493"/>
              <a:stretch/>
            </p:blipFill>
            <p:spPr>
              <a:xfrm>
                <a:off x="624685" y="1701687"/>
                <a:ext cx="2431782" cy="2362314"/>
              </a:xfrm>
              <a:prstGeom prst="rect">
                <a:avLst/>
              </a:prstGeom>
            </p:spPr>
          </p:pic>
          <p:sp>
            <p:nvSpPr>
              <p:cNvPr id="4" name="CuadroTexto 3"/>
              <p:cNvSpPr txBox="1"/>
              <p:nvPr/>
            </p:nvSpPr>
            <p:spPr>
              <a:xfrm>
                <a:off x="355430" y="3644974"/>
                <a:ext cx="795411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s-ES" sz="900" dirty="0"/>
                  <a:t>l</a:t>
                </a:r>
                <a:r>
                  <a:rPr lang="es-ES" sz="900" dirty="0" smtClean="0"/>
                  <a:t>uz entrante</a:t>
                </a:r>
                <a:endParaRPr lang="es-ES" sz="900" dirty="0"/>
              </a:p>
            </p:txBody>
          </p:sp>
          <p:sp>
            <p:nvSpPr>
              <p:cNvPr id="57" name="CuadroTexto 56"/>
              <p:cNvSpPr txBox="1"/>
              <p:nvPr/>
            </p:nvSpPr>
            <p:spPr>
              <a:xfrm>
                <a:off x="1150841" y="3350767"/>
                <a:ext cx="617477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s-ES" sz="900" dirty="0" smtClean="0"/>
                  <a:t>abertura</a:t>
                </a:r>
                <a:endParaRPr lang="es-ES" sz="900" dirty="0"/>
              </a:p>
            </p:txBody>
          </p:sp>
          <p:sp>
            <p:nvSpPr>
              <p:cNvPr id="5" name="Rectángulo 4"/>
              <p:cNvSpPr/>
              <p:nvPr/>
            </p:nvSpPr>
            <p:spPr>
              <a:xfrm>
                <a:off x="2585767" y="3821271"/>
                <a:ext cx="331312" cy="2308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cxnSp>
          <p:nvCxnSpPr>
            <p:cNvPr id="12" name="Conector recto 11"/>
            <p:cNvCxnSpPr/>
            <p:nvPr/>
          </p:nvCxnSpPr>
          <p:spPr>
            <a:xfrm>
              <a:off x="2454748" y="2718647"/>
              <a:ext cx="1191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/>
            <p:cNvCxnSpPr/>
            <p:nvPr/>
          </p:nvCxnSpPr>
          <p:spPr>
            <a:xfrm>
              <a:off x="2454748" y="3023447"/>
              <a:ext cx="1191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cto de flecha 60"/>
            <p:cNvCxnSpPr/>
            <p:nvPr/>
          </p:nvCxnSpPr>
          <p:spPr>
            <a:xfrm flipH="1" flipV="1">
              <a:off x="2529840" y="2718647"/>
              <a:ext cx="381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62"/>
            <p:cNvCxnSpPr/>
            <p:nvPr/>
          </p:nvCxnSpPr>
          <p:spPr>
            <a:xfrm>
              <a:off x="1360170" y="3679418"/>
              <a:ext cx="0" cy="40712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de flecha 64"/>
            <p:cNvCxnSpPr/>
            <p:nvPr/>
          </p:nvCxnSpPr>
          <p:spPr>
            <a:xfrm>
              <a:off x="1360170" y="3971131"/>
              <a:ext cx="109457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CuadroTexto 65"/>
            <p:cNvSpPr txBox="1"/>
            <p:nvPr/>
          </p:nvSpPr>
          <p:spPr>
            <a:xfrm>
              <a:off x="2514307" y="2778116"/>
              <a:ext cx="16516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dirty="0" smtClean="0"/>
                <a:t>y</a:t>
              </a:r>
              <a:endParaRPr lang="es-ES" sz="900" dirty="0"/>
            </a:p>
          </p:txBody>
        </p:sp>
        <p:sp>
          <p:nvSpPr>
            <p:cNvPr id="67" name="CuadroTexto 66"/>
            <p:cNvSpPr txBox="1"/>
            <p:nvPr/>
          </p:nvSpPr>
          <p:spPr>
            <a:xfrm>
              <a:off x="1744647" y="3752638"/>
              <a:ext cx="16516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dirty="0" smtClean="0"/>
                <a:t>d</a:t>
              </a:r>
              <a:endParaRPr lang="es-E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0788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4. Fenómenos ondulatorios de la </a:t>
            </a:r>
            <a:r>
              <a:rPr lang="es-ES" sz="1600" b="1" dirty="0" smtClean="0">
                <a:solidFill>
                  <a:schemeClr val="bg1"/>
                </a:solidFill>
              </a:rPr>
              <a:t>luz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57" name="6 Rectángulo"/>
          <p:cNvSpPr/>
          <p:nvPr/>
        </p:nvSpPr>
        <p:spPr>
          <a:xfrm>
            <a:off x="466913" y="987372"/>
            <a:ext cx="8180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</a:rPr>
              <a:t>4.7. Polarización de la luz</a:t>
            </a:r>
            <a:endParaRPr lang="es-ES" b="1" kern="0" dirty="0">
              <a:solidFill>
                <a:srgbClr val="002060"/>
              </a:solidFill>
            </a:endParaRPr>
          </a:p>
        </p:txBody>
      </p: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484149" y="1470736"/>
            <a:ext cx="8163051" cy="134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marR="0" lvl="0" indent="-177800" algn="just" defTabSz="914400" rtl="0" eaLnBrk="0" fontAlgn="base" latinLnBrk="0" hangingPunct="0">
              <a:lnSpc>
                <a:spcPct val="100000"/>
              </a:lnSpc>
              <a:spcAft>
                <a:spcPts val="1200"/>
              </a:spcAft>
              <a:buClr>
                <a:schemeClr val="folHlink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Propiedad de las ondas transversales: La vibración es perpendicular a la dirección de propagación</a:t>
            </a:r>
          </a:p>
          <a:p>
            <a:pPr marL="177800" indent="-177800" algn="just" eaLnBrk="0" fontAlgn="base" hangingPunct="0">
              <a:spcAft>
                <a:spcPts val="1200"/>
              </a:spcAft>
              <a:buClr>
                <a:schemeClr val="folHlink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s-ES_tradnl" sz="1600" kern="0" dirty="0"/>
              <a:t>Se define la dirección de polarización como la dirección de vibración del campo eléctrico </a:t>
            </a:r>
            <a:r>
              <a:rPr lang="es-ES_tradnl" sz="1600" b="1" kern="0" dirty="0" smtClean="0"/>
              <a:t>E</a:t>
            </a:r>
            <a:r>
              <a:rPr lang="es-ES_tradnl" sz="1600" kern="0" dirty="0"/>
              <a:t>.</a:t>
            </a:r>
          </a:p>
        </p:txBody>
      </p:sp>
      <p:pic>
        <p:nvPicPr>
          <p:cNvPr id="59" name="Picture 6" descr="emwa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07230" y="2745066"/>
            <a:ext cx="4271384" cy="2303463"/>
          </a:xfrm>
          <a:prstGeom prst="rect">
            <a:avLst/>
          </a:prstGeom>
          <a:noFill/>
          <a:ln/>
        </p:spPr>
      </p:pic>
      <p:sp>
        <p:nvSpPr>
          <p:cNvPr id="60" name="Text Box 9"/>
          <p:cNvSpPr txBox="1">
            <a:spLocks noChangeArrowheads="1"/>
          </p:cNvSpPr>
          <p:nvPr/>
        </p:nvSpPr>
        <p:spPr bwMode="auto">
          <a:xfrm>
            <a:off x="484149" y="5042934"/>
            <a:ext cx="8072997" cy="123110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177800" lvl="1" indent="-1778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1600" dirty="0" smtClean="0"/>
              <a:t>Cuando la fuente es puntual se obtienen ondas que están </a:t>
            </a:r>
            <a:r>
              <a:rPr lang="es-ES_tradnl" sz="1600" b="1" dirty="0" smtClean="0"/>
              <a:t>linealmente polarizadas </a:t>
            </a:r>
            <a:r>
              <a:rPr lang="es-ES_tradnl" sz="1600" dirty="0" smtClean="0"/>
              <a:t>(el vector E siempre vibra en el mismo plano).</a:t>
            </a:r>
          </a:p>
          <a:p>
            <a:pPr marL="177800" lvl="1" indent="-1778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1600" dirty="0"/>
              <a:t>Cuando son muchas las fuentes, la luz emitida por cada átomo vibra en planos distintos, por lo que la luz no está polarizada.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10 CuadroTexto"/>
              <p:cNvSpPr txBox="1"/>
              <p:nvPr/>
            </p:nvSpPr>
            <p:spPr>
              <a:xfrm>
                <a:off x="5734049" y="2988176"/>
                <a:ext cx="2115003" cy="36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s-ES" sz="1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s-ES" sz="1600" b="0" i="1" smtClean="0">
                          <a:latin typeface="Cambria Math"/>
                        </a:rPr>
                        <m:t>𝑠𝑒𝑛</m:t>
                      </m:r>
                      <m:r>
                        <a:rPr lang="es-ES" sz="1600" b="0" i="1" smtClean="0">
                          <a:latin typeface="Cambria Math"/>
                        </a:rPr>
                        <m:t>(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𝑘𝑧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)</m:t>
                      </m:r>
                      <m:acc>
                        <m:accPr>
                          <m:chr m:val="̂"/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61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049" y="2988176"/>
                <a:ext cx="2115003" cy="368499"/>
              </a:xfrm>
              <a:prstGeom prst="rect">
                <a:avLst/>
              </a:prstGeom>
              <a:blipFill>
                <a:blip r:embed="rId3"/>
                <a:stretch>
                  <a:fillRect r="-9222" b="-655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66 CuadroTexto"/>
              <p:cNvSpPr txBox="1"/>
              <p:nvPr/>
            </p:nvSpPr>
            <p:spPr>
              <a:xfrm>
                <a:off x="5749971" y="3481770"/>
                <a:ext cx="2118336" cy="36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lang="es-ES" sz="1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s-ES" sz="1600" b="0" i="1" smtClean="0">
                          <a:latin typeface="Cambria Math"/>
                        </a:rPr>
                        <m:t>𝑠𝑒𝑛</m:t>
                      </m:r>
                      <m:r>
                        <a:rPr lang="es-ES" sz="1600" b="0" i="1" smtClean="0">
                          <a:latin typeface="Cambria Math"/>
                        </a:rPr>
                        <m:t>(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𝑘𝑧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)</m:t>
                      </m:r>
                      <m:acc>
                        <m:accPr>
                          <m:chr m:val="̂"/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62" name="6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971" y="3481770"/>
                <a:ext cx="2118336" cy="368499"/>
              </a:xfrm>
              <a:prstGeom prst="rect">
                <a:avLst/>
              </a:prstGeom>
              <a:blipFill>
                <a:blip r:embed="rId4"/>
                <a:stretch>
                  <a:fillRect r="-9195" b="-655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92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4. Fenómenos ondulatorios de la </a:t>
            </a:r>
            <a:r>
              <a:rPr lang="es-ES" sz="1600" b="1" dirty="0" smtClean="0">
                <a:solidFill>
                  <a:schemeClr val="bg1"/>
                </a:solidFill>
              </a:rPr>
              <a:t>luz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9" name="3 CuadroTexto"/>
          <p:cNvSpPr txBox="1"/>
          <p:nvPr/>
        </p:nvSpPr>
        <p:spPr>
          <a:xfrm>
            <a:off x="448176" y="972072"/>
            <a:ext cx="4203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  <a:sym typeface="Wingdings 3" panose="05040102010807070707" pitchFamily="18" charset="2"/>
              </a:rPr>
              <a:t> </a:t>
            </a:r>
            <a:r>
              <a:rPr lang="es-ES" b="1" dirty="0" smtClean="0">
                <a:solidFill>
                  <a:srgbClr val="00B0F0"/>
                </a:solidFill>
              </a:rPr>
              <a:t>Polarización por absorción</a:t>
            </a:r>
            <a:endParaRPr lang="es-ES" b="1" dirty="0">
              <a:solidFill>
                <a:srgbClr val="00B0F0"/>
              </a:solidFill>
            </a:endParaRPr>
          </a:p>
        </p:txBody>
      </p:sp>
      <p:pic>
        <p:nvPicPr>
          <p:cNvPr id="10" name="Picture 2" descr="http://www.fisicanet.com.ar/fisica/ondas/ap2/luz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7" y="1590710"/>
            <a:ext cx="4289141" cy="292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polarizaci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3409" y="1707431"/>
            <a:ext cx="3751215" cy="280470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5 CuadroTexto"/>
              <p:cNvSpPr txBox="1"/>
              <p:nvPr/>
            </p:nvSpPr>
            <p:spPr>
              <a:xfrm>
                <a:off x="2060399" y="4676991"/>
                <a:ext cx="12766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/>
                        </a:rPr>
                        <m:t>𝐼</m:t>
                      </m:r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2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399" y="4676991"/>
                <a:ext cx="1276632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21 CuadroTexto"/>
          <p:cNvSpPr txBox="1"/>
          <p:nvPr/>
        </p:nvSpPr>
        <p:spPr>
          <a:xfrm>
            <a:off x="651667" y="4669482"/>
            <a:ext cx="1832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/>
              <a:t>Ley de </a:t>
            </a:r>
            <a:r>
              <a:rPr lang="es-ES_tradnl" sz="1600" b="1" dirty="0" err="1" smtClean="0"/>
              <a:t>Malus</a:t>
            </a:r>
            <a:r>
              <a:rPr lang="es-ES_tradnl" sz="1600" b="1" dirty="0" smtClean="0"/>
              <a:t>:</a:t>
            </a:r>
            <a:endParaRPr lang="es-ES" sz="1600" b="1" dirty="0"/>
          </a:p>
        </p:txBody>
      </p:sp>
      <p:pic>
        <p:nvPicPr>
          <p:cNvPr id="14" name="Imagen 13">
            <a:hlinkClick r:id="rId5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9493" y="11650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2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4. Fenómenos ondulatorios de la </a:t>
            </a:r>
            <a:r>
              <a:rPr lang="es-ES" sz="1600" b="1" dirty="0" smtClean="0">
                <a:solidFill>
                  <a:schemeClr val="bg1"/>
                </a:solidFill>
              </a:rPr>
              <a:t>luz</a:t>
            </a:r>
            <a:endParaRPr lang="es-E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a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6054666"/>
                  </p:ext>
                </p:extLst>
              </p:nvPr>
            </p:nvGraphicFramePr>
            <p:xfrm>
              <a:off x="482600" y="1143000"/>
              <a:ext cx="8178801" cy="402336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03378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74465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13.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En </a:t>
                          </a:r>
                          <a:r>
                            <a:rPr lang="es-ES" sz="1600" dirty="0"/>
                            <a:t>un experimento como el de Young se hace incidir sobre dos rendijas luz amarilla de sodio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589 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</m:oMath>
                          </a14:m>
                          <a:r>
                            <a:rPr lang="es-ES" sz="1600" dirty="0"/>
                            <a:t>. En una pantalla que está situada a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3 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s-ES" sz="1600" dirty="0"/>
                            <a:t> de las rendijas se cuentan 30 franjas brillantes por centímetro. ¿Cuál es la separación entre las rendijas</a:t>
                          </a:r>
                          <a:r>
                            <a:rPr lang="es-ES" sz="1600" dirty="0" smtClean="0"/>
                            <a:t>?</a:t>
                          </a:r>
                        </a:p>
                        <a:p>
                          <a:pPr marL="354013" marR="0" lvl="0" indent="-354013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,3·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74465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14.</a:t>
                          </a:r>
                          <a:endParaRPr lang="es-E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Se </a:t>
                          </a:r>
                          <a:r>
                            <a:rPr lang="es-ES" sz="1600" dirty="0"/>
                            <a:t>efectúa el experimento de Young iluminando con luz amarilla de sodio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589 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</m:oMath>
                          </a14:m>
                          <a:r>
                            <a:rPr lang="es-ES" sz="1600" dirty="0"/>
                            <a:t> dos rendijas separadas una de la otra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es-ES" sz="1600" i="1" dirty="0" err="1"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</m:oMath>
                          </a14:m>
                          <a:r>
                            <a:rPr lang="es-ES" sz="1600" dirty="0" err="1"/>
                            <a:t>.</a:t>
                          </a:r>
                          <a:r>
                            <a:rPr lang="es-ES" sz="1600" dirty="0"/>
                            <a:t> Si la pantalla en la que se observa el patrón de interferencias está a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5 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s-ES" sz="1600" dirty="0" smtClean="0"/>
                            <a:t>, </a:t>
                          </a:r>
                          <a:r>
                            <a:rPr lang="es-ES" sz="1600" dirty="0"/>
                            <a:t>¿cuál es la separación que se observará entre las franjas</a:t>
                          </a:r>
                          <a:r>
                            <a:rPr lang="es-ES" sz="1600" dirty="0" smtClean="0"/>
                            <a:t>?</a:t>
                          </a:r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47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endParaRPr lang="es-ES" sz="1600" dirty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295528"/>
                      </a:ext>
                    </a:extLst>
                  </a:tr>
                  <a:tr h="67111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15.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Sobre </a:t>
                          </a:r>
                          <a:r>
                            <a:rPr lang="es-ES" sz="1600" dirty="0"/>
                            <a:t>una pantalla que se encuentra situada a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3,5 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s-ES" sz="1600" dirty="0"/>
                            <a:t> de una rendija se observa el patrón de difracción de un haz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650 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</m:oMath>
                          </a14:m>
                          <a:r>
                            <a:rPr lang="es-ES" sz="1600" dirty="0"/>
                            <a:t>. Calcula la anchura del máximo central si la de la rendija </a:t>
                          </a:r>
                          <a:r>
                            <a:rPr lang="es-ES" sz="1600" dirty="0" smtClean="0"/>
                            <a:t>es: i)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0,1 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</m:oMath>
                          </a14:m>
                          <a:r>
                            <a:rPr lang="es-ES" sz="1600" dirty="0" smtClean="0"/>
                            <a:t>; ii)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0,01 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</m:oMath>
                          </a14:m>
                          <a:r>
                            <a:rPr lang="es-ES" sz="1600" dirty="0" smtClean="0"/>
                            <a:t>; iii)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0,001 </m:t>
                              </m:r>
                              <m:r>
                                <a:rPr lang="es-ES" sz="1600" i="1" dirty="0"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</m:oMath>
                          </a14:m>
                          <a:r>
                            <a:rPr lang="es-ES" sz="1600" dirty="0" smtClean="0"/>
                            <a:t>.</a:t>
                          </a:r>
                        </a:p>
                        <a:p>
                          <a:pPr marL="354013" indent="-354013" algn="just"/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i)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0,046 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s-ES" sz="1600" dirty="0" smtClean="0"/>
                            <a:t>; ii)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0,46 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s-ES" sz="1600" dirty="0" smtClean="0"/>
                            <a:t>; iii)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4,6 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endParaRPr lang="es-ES" sz="1600" dirty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a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6054666"/>
                  </p:ext>
                </p:extLst>
              </p:nvPr>
            </p:nvGraphicFramePr>
            <p:xfrm>
              <a:off x="482600" y="1143000"/>
              <a:ext cx="8178801" cy="402336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131064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13.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4" t="-26047" r="-156" b="-18790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131064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14.</a:t>
                          </a:r>
                          <a:endParaRPr lang="es-E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4" t="-125463" r="-156" b="-8703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295528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15.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4" t="-278286" r="-156" b="-742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7619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5. Interacción luz-materia</a:t>
            </a:r>
          </a:p>
        </p:txBody>
      </p:sp>
      <p:sp>
        <p:nvSpPr>
          <p:cNvPr id="4" name="6 Rectángulo"/>
          <p:cNvSpPr/>
          <p:nvPr/>
        </p:nvSpPr>
        <p:spPr>
          <a:xfrm>
            <a:off x="458746" y="1021800"/>
            <a:ext cx="8180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</a:rPr>
              <a:t>5.1. Dispersión de la luz. Prismas</a:t>
            </a:r>
            <a:endParaRPr lang="es-ES" b="1" kern="0" dirty="0">
              <a:solidFill>
                <a:srgbClr val="002060"/>
              </a:solidFill>
            </a:endParaRPr>
          </a:p>
        </p:txBody>
      </p:sp>
      <p:sp>
        <p:nvSpPr>
          <p:cNvPr id="5" name="11 CuadroTexto"/>
          <p:cNvSpPr txBox="1"/>
          <p:nvPr/>
        </p:nvSpPr>
        <p:spPr>
          <a:xfrm>
            <a:off x="458746" y="1521513"/>
            <a:ext cx="82558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1600" dirty="0" smtClean="0"/>
              <a:t>Un haz de luz es una mezcla de ondas de frecuencias (colores) muy variables.</a:t>
            </a:r>
          </a:p>
          <a:p>
            <a:pPr marL="177800" indent="-1778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1600" dirty="0"/>
              <a:t>En el vacío, la velocidad de propagación es la misma, independientemente de la frecuencia</a:t>
            </a:r>
            <a:r>
              <a:rPr lang="es-ES_tradnl" sz="1600" dirty="0" smtClean="0"/>
              <a:t>.</a:t>
            </a:r>
          </a:p>
          <a:p>
            <a:pPr marL="177800" indent="-1778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1600" dirty="0"/>
              <a:t>Existen medios en los que la velocidad de propagación de la luz es función de la frecuencia (medios </a:t>
            </a:r>
            <a:r>
              <a:rPr lang="es-ES_tradnl" sz="1600" b="1" dirty="0"/>
              <a:t>dispersivos</a:t>
            </a:r>
            <a:r>
              <a:rPr lang="es-ES_tradnl" sz="1600" dirty="0" smtClean="0"/>
              <a:t>):</a:t>
            </a:r>
            <a:endParaRPr lang="es-ES" sz="1600" dirty="0"/>
          </a:p>
        </p:txBody>
      </p:sp>
      <p:sp>
        <p:nvSpPr>
          <p:cNvPr id="6" name="14 CuadroTexto"/>
          <p:cNvSpPr txBox="1"/>
          <p:nvPr/>
        </p:nvSpPr>
        <p:spPr>
          <a:xfrm>
            <a:off x="528399" y="3413491"/>
            <a:ext cx="8096985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6213" indent="-176213" algn="ctr"/>
            <a:r>
              <a:rPr lang="es-ES_tradnl" sz="1600" dirty="0" smtClean="0">
                <a:sym typeface="Wingdings"/>
              </a:rPr>
              <a:t>El índice de refracción aumenta ligeramente con la frecuencia</a:t>
            </a:r>
            <a:endParaRPr lang="es-ES" sz="1600" dirty="0"/>
          </a:p>
        </p:txBody>
      </p:sp>
      <p:pic>
        <p:nvPicPr>
          <p:cNvPr id="7" name="Picture 3" descr="F:\applets\fisica\optica\13 dispersion en gota de agua\prismajpeg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092666" y="3944700"/>
            <a:ext cx="5141250" cy="2526373"/>
          </a:xfrm>
          <a:prstGeom prst="rect">
            <a:avLst/>
          </a:prstGeom>
          <a:noFill/>
        </p:spPr>
      </p:pic>
      <p:pic>
        <p:nvPicPr>
          <p:cNvPr id="9" name="Imagen 8">
            <a:hlinkClick r:id="rId4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7693" y="109428"/>
            <a:ext cx="360000" cy="360000"/>
          </a:xfrm>
          <a:prstGeom prst="rect">
            <a:avLst/>
          </a:prstGeom>
        </p:spPr>
      </p:pic>
      <p:pic>
        <p:nvPicPr>
          <p:cNvPr id="10" name="Imagen 9">
            <a:hlinkClick r:id="rId6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5384" y="10675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5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5. Interacción luz-materia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3738465"/>
                  </p:ext>
                </p:extLst>
              </p:nvPr>
            </p:nvGraphicFramePr>
            <p:xfrm>
              <a:off x="482600" y="1143000"/>
              <a:ext cx="8178801" cy="4487736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03378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74465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16.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Un </a:t>
                          </a:r>
                          <a:r>
                            <a:rPr lang="es-ES" sz="1600" dirty="0"/>
                            <a:t>rayo de luz incide desde el aire en una lámina de vidrio con un ángulo de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. </a:t>
                          </a:r>
                          <a:r>
                            <a:rPr lang="es-ES" sz="1600" dirty="0"/>
                            <a:t>Las longitudes de onda en el aire de las componentes azul y roja de la luz son, respectivamente,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𝑎𝑧𝑢𝑙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=486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</m:oMath>
                          </a14:m>
                          <a:r>
                            <a:rPr lang="es-ES" sz="1600" dirty="0" smtClean="0"/>
                            <a:t> </a:t>
                          </a:r>
                          <a:r>
                            <a:rPr lang="es-ES" sz="1600" dirty="0"/>
                            <a:t>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𝑟𝑜𝑗𝑜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65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6 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</m:oMath>
                          </a14:m>
                          <a:r>
                            <a:rPr lang="es-ES" sz="1600" dirty="0" smtClean="0"/>
                            <a:t>. i) Explique </a:t>
                          </a:r>
                          <a:r>
                            <a:rPr lang="es-ES" sz="1600" dirty="0"/>
                            <a:t>con ayuda de un esquema cómo se propaga la luz en el vidrio y calcule el ángulo que forman los rayos azul y rojo. ¿Se propagan con la misma velocidad? Justifique la </a:t>
                          </a:r>
                          <a:r>
                            <a:rPr lang="es-ES" sz="1600" dirty="0" smtClean="0"/>
                            <a:t>respuesta; ii) Determine </a:t>
                          </a:r>
                          <a:r>
                            <a:rPr lang="es-ES" sz="1600" dirty="0"/>
                            <a:t>la frecuencia y la longitud de onda en el vidrio de la componente roja</a:t>
                          </a:r>
                          <a:r>
                            <a:rPr lang="es-ES" sz="1600" dirty="0" smtClean="0"/>
                            <a:t>.</a:t>
                          </a:r>
                        </a:p>
                        <a:p>
                          <a:pPr marL="0" indent="0" algn="just"/>
                          <a:r>
                            <a:rPr lang="es-ES" sz="1600" dirty="0" smtClean="0"/>
                            <a:t>Datos: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=3·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; </m:t>
                              </m:r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𝑎𝑧𝑢𝑙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=1,7; </m:t>
                              </m:r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𝑟𝑜𝑗𝑜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s-ES" sz="1600" dirty="0"/>
                        </a:p>
                        <a:p>
                          <a:pPr marL="354013" indent="-354013" algn="just"/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</a:t>
                          </a:r>
                          <a:r>
                            <a:rPr lang="es-ES" sz="1600" b="0" dirty="0" smtClean="0"/>
                            <a:t>i)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1,1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b="0" dirty="0" smtClean="0"/>
                            <a:t>; ii)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𝑟𝑜𝑗𝑜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=4,57·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𝐻𝑧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; </m:t>
                              </m:r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𝑟𝑜𝑗𝑜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=410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</m:oMath>
                          </a14:m>
                          <a:endParaRPr lang="es-ES" sz="1600" b="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67111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17.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Un prisma de vidrio tiene un ángulo de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 e índices de refracción de 1,4 para la luz roja y 1,6 para la luz violeta. Un haz de luz blanca incide desde el aire sobre una cara lateral de dicho prisma formando un ángulo de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 con la normal a la cara. Calcula: i) El ángulo de emergencia de la luz roja</a:t>
                          </a:r>
                          <a:r>
                            <a:rPr lang="es-ES" sz="1600" dirty="0"/>
                            <a:t>; ii) El ángulo de emergencia de la luz </a:t>
                          </a:r>
                          <a:r>
                            <a:rPr lang="es-ES" sz="1600" dirty="0" smtClean="0"/>
                            <a:t>violeta; iii) El ángulo de desviación total de la luz roja al atravesar el prisma; iv) </a:t>
                          </a:r>
                          <a:r>
                            <a:rPr lang="es-ES" sz="1600" dirty="0"/>
                            <a:t>El ángulo de desviación total de la luz </a:t>
                          </a:r>
                          <a:r>
                            <a:rPr lang="es-ES" sz="1600" dirty="0" smtClean="0"/>
                            <a:t>violeta </a:t>
                          </a:r>
                          <a:r>
                            <a:rPr lang="es-ES" sz="1600" dirty="0"/>
                            <a:t>al atravesar el </a:t>
                          </a:r>
                          <a:r>
                            <a:rPr lang="es-ES" sz="1600" dirty="0" smtClean="0"/>
                            <a:t>prisma; v) El ángulo que forman entre sí los rayos emergentes de luz roja y de luz violeta.</a:t>
                          </a:r>
                        </a:p>
                        <a:p>
                          <a:pPr marL="354013" indent="-354013" algn="just"/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i)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; ii)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47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; iii)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; iv)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47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; v)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endParaRPr lang="es-ES" sz="1600" dirty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3738465"/>
                  </p:ext>
                </p:extLst>
              </p:nvPr>
            </p:nvGraphicFramePr>
            <p:xfrm>
              <a:off x="482600" y="1143000"/>
              <a:ext cx="8178801" cy="4487736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211029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16.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4" t="-16138" r="-156" b="-10057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204216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17.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4" t="-120299" r="-156" b="-417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0845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1. La controvertida naturaleza de la luz</a:t>
            </a:r>
          </a:p>
        </p:txBody>
      </p:sp>
      <p:sp>
        <p:nvSpPr>
          <p:cNvPr id="6" name="11 CuadroTexto"/>
          <p:cNvSpPr txBox="1"/>
          <p:nvPr/>
        </p:nvSpPr>
        <p:spPr>
          <a:xfrm>
            <a:off x="436020" y="1279994"/>
            <a:ext cx="4069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00B0F0"/>
                </a:solidFill>
                <a:sym typeface="Wingdings 3" panose="05040102010807070707" pitchFamily="18" charset="2"/>
              </a:rPr>
              <a:t> </a:t>
            </a:r>
            <a:r>
              <a:rPr lang="es-ES_tradnl" b="1" dirty="0" smtClean="0">
                <a:solidFill>
                  <a:srgbClr val="00B0F0"/>
                </a:solidFill>
              </a:rPr>
              <a:t>Siglo XVII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7" name="12 CuadroTexto"/>
          <p:cNvSpPr txBox="1"/>
          <p:nvPr/>
        </p:nvSpPr>
        <p:spPr>
          <a:xfrm>
            <a:off x="451043" y="1687953"/>
            <a:ext cx="83702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1600" dirty="0" smtClean="0"/>
              <a:t>Telescopio refractor basado en la ley de la refracción.</a:t>
            </a:r>
          </a:p>
          <a:p>
            <a:pPr marL="177800" indent="-1778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1600" dirty="0"/>
              <a:t>Descartes en 1637 considera la naturaleza de la luz similar al </a:t>
            </a:r>
            <a:r>
              <a:rPr lang="es-ES_tradnl" sz="1600" dirty="0" smtClean="0"/>
              <a:t>sonido.</a:t>
            </a:r>
          </a:p>
          <a:p>
            <a:pPr marL="177800" indent="-1778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1600" dirty="0"/>
              <a:t>Aparecen dos concepciones contrapuestas sobre la naturaleza de la luz: </a:t>
            </a:r>
            <a:r>
              <a:rPr lang="es-ES_tradnl" sz="1600" b="1" dirty="0"/>
              <a:t>corpuscular</a:t>
            </a:r>
            <a:r>
              <a:rPr lang="es-ES_tradnl" sz="1600" dirty="0"/>
              <a:t> (defendida por Newton) y </a:t>
            </a:r>
            <a:r>
              <a:rPr lang="es-ES_tradnl" sz="1600" b="1" dirty="0"/>
              <a:t>ondulatoria </a:t>
            </a:r>
            <a:r>
              <a:rPr lang="es-ES_tradnl" sz="1600" dirty="0"/>
              <a:t>(defendida por Huygens</a:t>
            </a:r>
            <a:r>
              <a:rPr lang="es-ES_tradnl" sz="1600" dirty="0" smtClean="0"/>
              <a:t>).</a:t>
            </a:r>
            <a:endParaRPr lang="es-ES" sz="1600" dirty="0"/>
          </a:p>
        </p:txBody>
      </p:sp>
      <p:sp>
        <p:nvSpPr>
          <p:cNvPr id="9" name="15 Rectángulo"/>
          <p:cNvSpPr/>
          <p:nvPr/>
        </p:nvSpPr>
        <p:spPr>
          <a:xfrm>
            <a:off x="399276" y="933632"/>
            <a:ext cx="5607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</a:rPr>
              <a:t>1.1. ¿Naturaleza ondulatoria o corpuscular?</a:t>
            </a:r>
            <a:endParaRPr lang="es-ES" b="1" kern="0" dirty="0">
              <a:solidFill>
                <a:srgbClr val="002060"/>
              </a:solidFill>
            </a:endParaRPr>
          </a:p>
        </p:txBody>
      </p:sp>
      <p:sp>
        <p:nvSpPr>
          <p:cNvPr id="10" name="16 CuadroTexto"/>
          <p:cNvSpPr txBox="1"/>
          <p:nvPr/>
        </p:nvSpPr>
        <p:spPr>
          <a:xfrm>
            <a:off x="632592" y="3200036"/>
            <a:ext cx="3977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FF0000"/>
                </a:solidFill>
                <a:sym typeface="Wingdings"/>
              </a:rPr>
              <a:t></a:t>
            </a:r>
            <a:r>
              <a:rPr lang="es-ES" sz="1600" dirty="0" smtClean="0">
                <a:sym typeface="Wingdings"/>
              </a:rPr>
              <a:t> </a:t>
            </a:r>
            <a:r>
              <a:rPr lang="es-ES" sz="1600" dirty="0" smtClean="0">
                <a:solidFill>
                  <a:srgbClr val="FF0000"/>
                </a:solidFill>
                <a:sym typeface="Wingdings"/>
              </a:rPr>
              <a:t>La </a:t>
            </a:r>
            <a:r>
              <a:rPr lang="es-ES" sz="1600" b="1" dirty="0" smtClean="0">
                <a:solidFill>
                  <a:srgbClr val="FF0000"/>
                </a:solidFill>
                <a:sym typeface="Wingdings"/>
              </a:rPr>
              <a:t>teoría corpuscular </a:t>
            </a:r>
            <a:r>
              <a:rPr lang="es-ES" sz="1600" dirty="0" smtClean="0">
                <a:solidFill>
                  <a:srgbClr val="FF0000"/>
                </a:solidFill>
                <a:sym typeface="Wingdings"/>
              </a:rPr>
              <a:t>explicaba: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14" name="17 CuadroTexto"/>
          <p:cNvSpPr txBox="1"/>
          <p:nvPr/>
        </p:nvSpPr>
        <p:spPr>
          <a:xfrm>
            <a:off x="853649" y="3518484"/>
            <a:ext cx="3367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Courier New" panose="02070309020205020404" pitchFamily="49" charset="0"/>
              <a:buChar char="o"/>
            </a:pPr>
            <a:r>
              <a:rPr lang="es-ES" sz="1600" dirty="0" smtClean="0">
                <a:sym typeface="Wingdings"/>
              </a:rPr>
              <a:t>La propagación rectilínea</a:t>
            </a:r>
          </a:p>
          <a:p>
            <a:pPr marL="177800" indent="-177800">
              <a:buFont typeface="Courier New" panose="02070309020205020404" pitchFamily="49" charset="0"/>
              <a:buChar char="o"/>
            </a:pPr>
            <a:r>
              <a:rPr lang="es-ES" sz="1600" dirty="0">
                <a:sym typeface="Wingdings"/>
              </a:rPr>
              <a:t>La </a:t>
            </a:r>
            <a:r>
              <a:rPr lang="es-ES" sz="1600" dirty="0" smtClean="0">
                <a:sym typeface="Wingdings"/>
              </a:rPr>
              <a:t>reflexión</a:t>
            </a:r>
          </a:p>
          <a:p>
            <a:pPr marL="177800" indent="-177800">
              <a:buFont typeface="Courier New" panose="02070309020205020404" pitchFamily="49" charset="0"/>
              <a:buChar char="o"/>
            </a:pPr>
            <a:r>
              <a:rPr lang="es-ES" sz="1600" dirty="0">
                <a:sym typeface="Wingdings"/>
              </a:rPr>
              <a:t>La </a:t>
            </a:r>
            <a:r>
              <a:rPr lang="es-ES" sz="1600" dirty="0" smtClean="0">
                <a:sym typeface="Wingdings"/>
              </a:rPr>
              <a:t>refracción</a:t>
            </a:r>
          </a:p>
          <a:p>
            <a:pPr marL="177800" indent="-177800">
              <a:buFont typeface="Courier New" panose="02070309020205020404" pitchFamily="49" charset="0"/>
              <a:buChar char="o"/>
            </a:pPr>
            <a:r>
              <a:rPr lang="es-ES" sz="1600" dirty="0">
                <a:sym typeface="Wingdings"/>
              </a:rPr>
              <a:t>No explicaba la </a:t>
            </a:r>
            <a:r>
              <a:rPr lang="es-ES" sz="1600" dirty="0" smtClean="0">
                <a:sym typeface="Wingdings"/>
              </a:rPr>
              <a:t>difracción</a:t>
            </a:r>
            <a:endParaRPr lang="es-ES" sz="1600" dirty="0"/>
          </a:p>
        </p:txBody>
      </p:sp>
      <p:sp>
        <p:nvSpPr>
          <p:cNvPr id="15" name="21 CuadroTexto"/>
          <p:cNvSpPr txBox="1"/>
          <p:nvPr/>
        </p:nvSpPr>
        <p:spPr>
          <a:xfrm>
            <a:off x="4603768" y="3195349"/>
            <a:ext cx="4162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FF0000"/>
                </a:solidFill>
                <a:sym typeface="Wingdings"/>
              </a:rPr>
              <a:t></a:t>
            </a:r>
            <a:r>
              <a:rPr lang="es-ES" sz="1600" dirty="0" smtClean="0">
                <a:sym typeface="Wingdings"/>
              </a:rPr>
              <a:t> </a:t>
            </a:r>
            <a:r>
              <a:rPr lang="es-ES" sz="1600" dirty="0" smtClean="0">
                <a:solidFill>
                  <a:srgbClr val="FF0000"/>
                </a:solidFill>
                <a:sym typeface="Wingdings"/>
              </a:rPr>
              <a:t>La </a:t>
            </a:r>
            <a:r>
              <a:rPr lang="es-ES" sz="1600" b="1" dirty="0" smtClean="0">
                <a:solidFill>
                  <a:srgbClr val="FF0000"/>
                </a:solidFill>
                <a:sym typeface="Wingdings"/>
              </a:rPr>
              <a:t>teoría ondulatoria </a:t>
            </a:r>
            <a:r>
              <a:rPr lang="es-ES" sz="1600" dirty="0" smtClean="0">
                <a:solidFill>
                  <a:srgbClr val="FF0000"/>
                </a:solidFill>
                <a:sym typeface="Wingdings"/>
              </a:rPr>
              <a:t>explicaba: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16" name="22 CuadroTexto"/>
          <p:cNvSpPr txBox="1"/>
          <p:nvPr/>
        </p:nvSpPr>
        <p:spPr>
          <a:xfrm>
            <a:off x="4848380" y="3484301"/>
            <a:ext cx="3825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Courier New" panose="02070309020205020404" pitchFamily="49" charset="0"/>
              <a:buChar char="o"/>
            </a:pPr>
            <a:r>
              <a:rPr lang="es-ES" sz="1600" dirty="0" smtClean="0">
                <a:sym typeface="Wingdings"/>
              </a:rPr>
              <a:t>La propagación unidimensional</a:t>
            </a:r>
          </a:p>
          <a:p>
            <a:pPr marL="177800" indent="-177800">
              <a:buFont typeface="Courier New" panose="02070309020205020404" pitchFamily="49" charset="0"/>
              <a:buChar char="o"/>
            </a:pPr>
            <a:r>
              <a:rPr lang="es-ES" sz="1600" dirty="0">
                <a:sym typeface="Wingdings"/>
              </a:rPr>
              <a:t>La reflexión</a:t>
            </a:r>
            <a:endParaRPr lang="es-ES" sz="1600" dirty="0"/>
          </a:p>
          <a:p>
            <a:pPr marL="177800" indent="-177800">
              <a:buFont typeface="Courier New" panose="02070309020205020404" pitchFamily="49" charset="0"/>
              <a:buChar char="o"/>
            </a:pPr>
            <a:r>
              <a:rPr lang="es-ES" sz="1600" dirty="0">
                <a:sym typeface="Wingdings"/>
              </a:rPr>
              <a:t>La refracción</a:t>
            </a:r>
            <a:endParaRPr lang="es-ES" sz="1600" dirty="0"/>
          </a:p>
          <a:p>
            <a:pPr marL="177800" indent="-177800">
              <a:buFont typeface="Courier New" panose="02070309020205020404" pitchFamily="49" charset="0"/>
              <a:buChar char="o"/>
            </a:pPr>
            <a:r>
              <a:rPr lang="es-ES" sz="1600" dirty="0">
                <a:sym typeface="Wingdings"/>
              </a:rPr>
              <a:t>La difracción y las </a:t>
            </a:r>
            <a:r>
              <a:rPr lang="es-ES" sz="1600" dirty="0" smtClean="0">
                <a:sym typeface="Wingdings"/>
              </a:rPr>
              <a:t>interferencias</a:t>
            </a:r>
            <a:endParaRPr lang="es-ES" sz="1600" dirty="0"/>
          </a:p>
        </p:txBody>
      </p:sp>
      <p:sp>
        <p:nvSpPr>
          <p:cNvPr id="17" name="26 CuadroTexto"/>
          <p:cNvSpPr txBox="1"/>
          <p:nvPr/>
        </p:nvSpPr>
        <p:spPr>
          <a:xfrm>
            <a:off x="724727" y="4739908"/>
            <a:ext cx="6951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rgbClr val="1C47D2"/>
                </a:solidFill>
                <a:sym typeface="Wingdings"/>
              </a:rPr>
              <a:t>Argumentos en contra de la teoría ondulatoria:</a:t>
            </a:r>
            <a:endParaRPr lang="es-ES" sz="1600" dirty="0">
              <a:solidFill>
                <a:srgbClr val="1C47D2"/>
              </a:solidFill>
            </a:endParaRPr>
          </a:p>
        </p:txBody>
      </p:sp>
      <p:sp>
        <p:nvSpPr>
          <p:cNvPr id="18" name="28 CuadroTexto"/>
          <p:cNvSpPr txBox="1"/>
          <p:nvPr/>
        </p:nvSpPr>
        <p:spPr>
          <a:xfrm>
            <a:off x="1040973" y="5104783"/>
            <a:ext cx="7660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Wingdings" panose="05000000000000000000" pitchFamily="2" charset="2"/>
              <a:buChar char="§"/>
            </a:pPr>
            <a:r>
              <a:rPr lang="es-ES" sz="1600" dirty="0" smtClean="0">
                <a:sym typeface="Wingdings"/>
              </a:rPr>
              <a:t>No se habían demostrado la existencia de fenómenos de difracción e interferencias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s-ES" sz="1600" dirty="0">
                <a:sym typeface="Wingdings"/>
              </a:rPr>
              <a:t>Los demás fenómenos se podían explicar con la teoría </a:t>
            </a:r>
            <a:r>
              <a:rPr lang="es-ES" sz="1600" dirty="0" smtClean="0">
                <a:sym typeface="Wingdings"/>
              </a:rPr>
              <a:t>corpuscular</a:t>
            </a:r>
            <a:endParaRPr lang="es-ES" sz="1600" dirty="0"/>
          </a:p>
        </p:txBody>
      </p:sp>
      <p:sp>
        <p:nvSpPr>
          <p:cNvPr id="19" name="30 CuadroTexto"/>
          <p:cNvSpPr txBox="1"/>
          <p:nvPr/>
        </p:nvSpPr>
        <p:spPr>
          <a:xfrm>
            <a:off x="747324" y="6008493"/>
            <a:ext cx="8396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rgbClr val="1C47D2"/>
                </a:solidFill>
                <a:sym typeface="Wingdings"/>
              </a:rPr>
              <a:t>La teoría corpuscular se impuso durante un tiempo por el “peso” de Newton</a:t>
            </a:r>
            <a:endParaRPr lang="es-ES" sz="1600" dirty="0">
              <a:solidFill>
                <a:srgbClr val="1C47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10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5. Interacción luz-materia</a:t>
            </a:r>
          </a:p>
        </p:txBody>
      </p:sp>
      <p:sp>
        <p:nvSpPr>
          <p:cNvPr id="5" name="6 Rectángulo"/>
          <p:cNvSpPr/>
          <p:nvPr/>
        </p:nvSpPr>
        <p:spPr>
          <a:xfrm>
            <a:off x="404958" y="1044201"/>
            <a:ext cx="5754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</a:rPr>
              <a:t>5.2. Absorción selectiva del color</a:t>
            </a:r>
            <a:endParaRPr lang="es-ES" b="1" kern="0" dirty="0">
              <a:solidFill>
                <a:srgbClr val="002060"/>
              </a:solidFill>
            </a:endParaRPr>
          </a:p>
        </p:txBody>
      </p:sp>
      <p:sp>
        <p:nvSpPr>
          <p:cNvPr id="6" name="8 CuadroTexto"/>
          <p:cNvSpPr txBox="1"/>
          <p:nvPr/>
        </p:nvSpPr>
        <p:spPr>
          <a:xfrm>
            <a:off x="404958" y="1446632"/>
            <a:ext cx="459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00B0F0"/>
                </a:solidFill>
                <a:sym typeface="Wingdings 3" panose="05040102010807070707" pitchFamily="18" charset="2"/>
              </a:rPr>
              <a:t> </a:t>
            </a:r>
            <a:r>
              <a:rPr lang="es-ES_tradnl" b="1" dirty="0" smtClean="0">
                <a:solidFill>
                  <a:srgbClr val="00B0F0"/>
                </a:solidFill>
              </a:rPr>
              <a:t>Materiales transparentes y opacos</a:t>
            </a:r>
            <a:endParaRPr lang="es-ES" b="1" dirty="0">
              <a:solidFill>
                <a:srgbClr val="00B0F0"/>
              </a:solidFill>
            </a:endParaRPr>
          </a:p>
        </p:txBody>
      </p:sp>
      <p:pic>
        <p:nvPicPr>
          <p:cNvPr id="7" name="Picture 2" descr="http://edafologia.ugr.es/OptMine/ppl/media/cotran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753" y="2218396"/>
            <a:ext cx="7784653" cy="3233391"/>
          </a:xfrm>
          <a:prstGeom prst="rect">
            <a:avLst/>
          </a:prstGeom>
          <a:noFill/>
        </p:spPr>
      </p:pic>
      <p:sp>
        <p:nvSpPr>
          <p:cNvPr id="9" name="10 CuadroTexto"/>
          <p:cNvSpPr txBox="1"/>
          <p:nvPr/>
        </p:nvSpPr>
        <p:spPr>
          <a:xfrm>
            <a:off x="438617" y="5750209"/>
            <a:ext cx="8255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/>
              <a:t>Ejemplo: el vidrio es transparente a la luz visible y opaco a la radiación ultravioleta</a:t>
            </a:r>
            <a:endParaRPr lang="es-ES" sz="1600" b="1" dirty="0"/>
          </a:p>
        </p:txBody>
      </p:sp>
      <p:pic>
        <p:nvPicPr>
          <p:cNvPr id="10" name="Imagen 9">
            <a:hlinkClick r:id="rId3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9406" y="11979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5. Interacción luz-materia</a:t>
            </a:r>
          </a:p>
        </p:txBody>
      </p:sp>
      <p:sp>
        <p:nvSpPr>
          <p:cNvPr id="10" name="11 CuadroTexto"/>
          <p:cNvSpPr txBox="1"/>
          <p:nvPr/>
        </p:nvSpPr>
        <p:spPr>
          <a:xfrm>
            <a:off x="492834" y="1510317"/>
            <a:ext cx="801718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1600" dirty="0" smtClean="0"/>
              <a:t>Mecanismos de observación del color: </a:t>
            </a:r>
            <a:r>
              <a:rPr lang="es-ES_tradnl" sz="1600" b="1" dirty="0" smtClean="0"/>
              <a:t>reflexión</a:t>
            </a:r>
            <a:r>
              <a:rPr lang="es-ES_tradnl" sz="1600" dirty="0" smtClean="0"/>
              <a:t> y </a:t>
            </a:r>
            <a:r>
              <a:rPr lang="es-ES_tradnl" sz="1600" b="1" dirty="0" smtClean="0"/>
              <a:t>transmisión.</a:t>
            </a:r>
          </a:p>
          <a:p>
            <a:pPr marL="177800" indent="-1778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1600" dirty="0">
                <a:sym typeface="Wingdings"/>
              </a:rPr>
              <a:t>El color de un objeto se debe a la </a:t>
            </a:r>
            <a:r>
              <a:rPr lang="es-ES_tradnl" sz="1600" b="1" dirty="0">
                <a:sym typeface="Wingdings"/>
              </a:rPr>
              <a:t>absorción selectiva</a:t>
            </a:r>
            <a:r>
              <a:rPr lang="es-ES_tradnl" sz="1600" dirty="0">
                <a:sym typeface="Wingdings"/>
              </a:rPr>
              <a:t>: si es iluminado con luz blanca, absorbe todas las radiaciones menos la correspondiente al color del objeto que es reflejada</a:t>
            </a:r>
            <a:r>
              <a:rPr lang="es-ES_tradnl" sz="1600" dirty="0" smtClean="0">
                <a:sym typeface="Wingdings"/>
              </a:rPr>
              <a:t>.</a:t>
            </a:r>
          </a:p>
          <a:p>
            <a:pPr marL="177800" indent="-1778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1600" dirty="0">
                <a:sym typeface="Wingdings"/>
              </a:rPr>
              <a:t>Un objeto se verá negro si absorbe todas las radiaciones y se verá blanco si las refleja</a:t>
            </a:r>
            <a:r>
              <a:rPr lang="es-ES_tradnl" sz="1600" dirty="0" smtClean="0">
                <a:sym typeface="Wingdings"/>
              </a:rPr>
              <a:t>.</a:t>
            </a:r>
            <a:endParaRPr lang="es-ES" sz="1600" b="1" dirty="0"/>
          </a:p>
        </p:txBody>
      </p:sp>
      <p:pic>
        <p:nvPicPr>
          <p:cNvPr id="11" name="Picture 2" descr="http://personal.us.es/jcordero/LUZ/images/ilustrac/luzcolor2.jpg"/>
          <p:cNvPicPr>
            <a:picLocks noChangeAspect="1" noChangeArrowheads="1"/>
          </p:cNvPicPr>
          <p:nvPr/>
        </p:nvPicPr>
        <p:blipFill>
          <a:blip r:embed="rId2"/>
          <a:srcRect l="50377"/>
          <a:stretch>
            <a:fillRect/>
          </a:stretch>
        </p:blipFill>
        <p:spPr bwMode="auto">
          <a:xfrm>
            <a:off x="1835404" y="3644907"/>
            <a:ext cx="2348576" cy="2689396"/>
          </a:xfrm>
          <a:prstGeom prst="rect">
            <a:avLst/>
          </a:prstGeom>
          <a:noFill/>
        </p:spPr>
      </p:pic>
      <p:pic>
        <p:nvPicPr>
          <p:cNvPr id="12" name="Picture 2" descr="http://personal.us.es/jcordero/LUZ/images/ilustrac/luzcolor2.jpg"/>
          <p:cNvPicPr>
            <a:picLocks noChangeAspect="1" noChangeArrowheads="1"/>
          </p:cNvPicPr>
          <p:nvPr/>
        </p:nvPicPr>
        <p:blipFill>
          <a:blip r:embed="rId2"/>
          <a:srcRect r="49908"/>
          <a:stretch>
            <a:fillRect/>
          </a:stretch>
        </p:blipFill>
        <p:spPr bwMode="auto">
          <a:xfrm>
            <a:off x="5232596" y="3600173"/>
            <a:ext cx="2415653" cy="2740311"/>
          </a:xfrm>
          <a:prstGeom prst="rect">
            <a:avLst/>
          </a:prstGeom>
          <a:noFill/>
        </p:spPr>
      </p:pic>
      <p:sp>
        <p:nvSpPr>
          <p:cNvPr id="13" name="16 CuadroTexto"/>
          <p:cNvSpPr txBox="1"/>
          <p:nvPr/>
        </p:nvSpPr>
        <p:spPr>
          <a:xfrm>
            <a:off x="492834" y="992612"/>
            <a:ext cx="343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00B0F0"/>
                </a:solidFill>
                <a:sym typeface="Wingdings 3" panose="05040102010807070707" pitchFamily="18" charset="2"/>
              </a:rPr>
              <a:t> </a:t>
            </a:r>
            <a:r>
              <a:rPr lang="es-ES_tradnl" b="1" dirty="0" smtClean="0">
                <a:solidFill>
                  <a:srgbClr val="00B0F0"/>
                </a:solidFill>
              </a:rPr>
              <a:t>Los colores de las cosas</a:t>
            </a:r>
            <a:endParaRPr lang="es-ES" b="1" dirty="0">
              <a:solidFill>
                <a:srgbClr val="00B0F0"/>
              </a:solidFill>
            </a:endParaRPr>
          </a:p>
        </p:txBody>
      </p:sp>
      <p:pic>
        <p:nvPicPr>
          <p:cNvPr id="7" name="Imagen 6">
            <a:hlinkClick r:id="rId3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8249" y="105102"/>
            <a:ext cx="360000" cy="360000"/>
          </a:xfrm>
          <a:prstGeom prst="rect">
            <a:avLst/>
          </a:prstGeom>
        </p:spPr>
      </p:pic>
      <p:pic>
        <p:nvPicPr>
          <p:cNvPr id="9" name="Imagen 8">
            <a:hlinkClick r:id="rId5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5293" y="105102"/>
            <a:ext cx="360000" cy="360000"/>
          </a:xfrm>
          <a:prstGeom prst="rect">
            <a:avLst/>
          </a:prstGeom>
        </p:spPr>
      </p:pic>
      <p:pic>
        <p:nvPicPr>
          <p:cNvPr id="14" name="Imagen 13">
            <a:hlinkClick r:id="rId6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56930" y="10510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3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5. Interacción luz-materia</a:t>
            </a:r>
          </a:p>
        </p:txBody>
      </p:sp>
      <p:sp>
        <p:nvSpPr>
          <p:cNvPr id="5" name="6 Rectángulo"/>
          <p:cNvSpPr/>
          <p:nvPr/>
        </p:nvSpPr>
        <p:spPr>
          <a:xfrm>
            <a:off x="445300" y="1003861"/>
            <a:ext cx="5162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</a:rPr>
              <a:t>5.3. Esparcimiento de la luz. Color del cielo</a:t>
            </a:r>
            <a:endParaRPr lang="es-ES" b="1" kern="0" dirty="0">
              <a:solidFill>
                <a:srgbClr val="002060"/>
              </a:solidFill>
            </a:endParaRPr>
          </a:p>
        </p:txBody>
      </p:sp>
      <p:sp>
        <p:nvSpPr>
          <p:cNvPr id="6" name="18 CuadroTexto"/>
          <p:cNvSpPr txBox="1"/>
          <p:nvPr/>
        </p:nvSpPr>
        <p:spPr>
          <a:xfrm>
            <a:off x="480267" y="1412657"/>
            <a:ext cx="826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ym typeface="Wingdings"/>
              </a:rPr>
              <a:t>Cuando el tamaño de las moléculas del aire es inferior a la longitud de onda de la luz incidente y la separación de las moléculas es grande en comparación con dicha longitud de onda, se produce el fenómeno denominado </a:t>
            </a:r>
            <a:r>
              <a:rPr lang="es-ES" sz="1600" b="1" dirty="0" smtClean="0">
                <a:sym typeface="Wingdings"/>
              </a:rPr>
              <a:t>esparcimiento de Rayleigh.</a:t>
            </a:r>
            <a:endParaRPr lang="es-ES" sz="16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167" y="2476500"/>
            <a:ext cx="6863645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5. Interacción luz-materia</a:t>
            </a:r>
          </a:p>
        </p:txBody>
      </p:sp>
      <p:sp>
        <p:nvSpPr>
          <p:cNvPr id="5" name="6 Rectángulo"/>
          <p:cNvSpPr/>
          <p:nvPr/>
        </p:nvSpPr>
        <p:spPr>
          <a:xfrm>
            <a:off x="445300" y="1003861"/>
            <a:ext cx="5162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</a:rPr>
              <a:t>5.3. Esparcimiento de la luz. Color del cielo</a:t>
            </a:r>
            <a:endParaRPr lang="es-ES" b="1" kern="0" dirty="0">
              <a:solidFill>
                <a:srgbClr val="002060"/>
              </a:solidFill>
            </a:endParaRPr>
          </a:p>
        </p:txBody>
      </p:sp>
      <p:sp>
        <p:nvSpPr>
          <p:cNvPr id="6" name="18 CuadroTexto"/>
          <p:cNvSpPr txBox="1"/>
          <p:nvPr/>
        </p:nvSpPr>
        <p:spPr>
          <a:xfrm>
            <a:off x="480267" y="1412657"/>
            <a:ext cx="826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ym typeface="Wingdings"/>
              </a:rPr>
              <a:t>Cuando el tamaño de las moléculas del aire es inferior a la longitud de onda de la luz incidente y la separación de las moléculas es grande en comparación con dicha longitud de onda, se produce el fenómeno denominado </a:t>
            </a:r>
            <a:r>
              <a:rPr lang="es-ES" sz="1600" b="1" dirty="0" smtClean="0">
                <a:sym typeface="Wingdings"/>
              </a:rPr>
              <a:t>esparcimiento de Rayleigh.</a:t>
            </a:r>
            <a:endParaRPr lang="es-ES" sz="1600" b="1" dirty="0"/>
          </a:p>
        </p:txBody>
      </p:sp>
      <p:sp>
        <p:nvSpPr>
          <p:cNvPr id="7" name="19 CuadroTexto"/>
          <p:cNvSpPr txBox="1"/>
          <p:nvPr/>
        </p:nvSpPr>
        <p:spPr>
          <a:xfrm>
            <a:off x="543207" y="2571336"/>
            <a:ext cx="813697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 smtClean="0"/>
              <a:t>La intensidad de la luz esparcida es proporcional a la frecuencia elevada a la cuarta potencia</a:t>
            </a:r>
            <a:endParaRPr lang="es-ES" sz="1600" dirty="0"/>
          </a:p>
        </p:txBody>
      </p:sp>
      <p:sp>
        <p:nvSpPr>
          <p:cNvPr id="9" name="21 CuadroTexto"/>
          <p:cNvSpPr txBox="1"/>
          <p:nvPr/>
        </p:nvSpPr>
        <p:spPr>
          <a:xfrm>
            <a:off x="5193069" y="3474905"/>
            <a:ext cx="343386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ym typeface="Wingdings"/>
              </a:rPr>
              <a:t>Las nubes se ven blancas debido al crecimiento del tamaño de las partículas, semejante a la longitud de onda. En este caso todos los colores se esparcen por igual.</a:t>
            </a:r>
          </a:p>
          <a:p>
            <a:pPr marL="177800" indent="-1778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ym typeface="Wingdings"/>
              </a:rPr>
              <a:t>El cielo no se </a:t>
            </a:r>
            <a:r>
              <a:rPr lang="es-ES" sz="1600" b="1" dirty="0">
                <a:solidFill>
                  <a:srgbClr val="6600FF"/>
                </a:solidFill>
                <a:sym typeface="Wingdings"/>
              </a:rPr>
              <a:t>violeta</a:t>
            </a:r>
            <a:r>
              <a:rPr lang="es-ES" sz="1600" dirty="0">
                <a:sym typeface="Wingdings"/>
              </a:rPr>
              <a:t> y si se ve </a:t>
            </a:r>
            <a:r>
              <a:rPr lang="es-ES" sz="1600" b="1" dirty="0">
                <a:solidFill>
                  <a:srgbClr val="1C47D2"/>
                </a:solidFill>
                <a:sym typeface="Wingdings"/>
              </a:rPr>
              <a:t>azul</a:t>
            </a:r>
            <a:r>
              <a:rPr lang="es-ES" sz="1600" dirty="0">
                <a:sym typeface="Wingdings"/>
              </a:rPr>
              <a:t> por la sensibilidad del ojo</a:t>
            </a:r>
            <a:r>
              <a:rPr lang="es-ES" sz="1600" dirty="0" smtClean="0">
                <a:sym typeface="Wingdings"/>
              </a:rPr>
              <a:t>.</a:t>
            </a:r>
            <a:endParaRPr lang="es-ES" sz="1600" dirty="0"/>
          </a:p>
        </p:txBody>
      </p:sp>
      <p:grpSp>
        <p:nvGrpSpPr>
          <p:cNvPr id="10" name="Grupo 9"/>
          <p:cNvGrpSpPr/>
          <p:nvPr/>
        </p:nvGrpSpPr>
        <p:grpSpPr>
          <a:xfrm>
            <a:off x="589934" y="3344428"/>
            <a:ext cx="4365523" cy="3165272"/>
            <a:chOff x="589934" y="3344428"/>
            <a:chExt cx="4365523" cy="3165272"/>
          </a:xfrm>
        </p:grpSpPr>
        <p:graphicFrame>
          <p:nvGraphicFramePr>
            <p:cNvPr id="11" name="24 Gráfico"/>
            <p:cNvGraphicFramePr/>
            <p:nvPr>
              <p:extLst>
                <p:ext uri="{D42A27DB-BD31-4B8C-83A1-F6EECF244321}">
                  <p14:modId xmlns:p14="http://schemas.microsoft.com/office/powerpoint/2010/main" val="177077058"/>
                </p:ext>
              </p:extLst>
            </p:nvPr>
          </p:nvGraphicFramePr>
          <p:xfrm>
            <a:off x="589934" y="3344428"/>
            <a:ext cx="4365523" cy="31652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25 CuadroTexto"/>
            <p:cNvSpPr txBox="1"/>
            <p:nvPr/>
          </p:nvSpPr>
          <p:spPr>
            <a:xfrm>
              <a:off x="1007853" y="4041432"/>
              <a:ext cx="5642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600" dirty="0" smtClean="0">
                  <a:solidFill>
                    <a:srgbClr val="000066"/>
                  </a:solidFill>
                </a:rPr>
                <a:t>UV</a:t>
              </a:r>
              <a:endParaRPr lang="es-ES" sz="1600" dirty="0">
                <a:solidFill>
                  <a:srgbClr val="000066"/>
                </a:solidFill>
              </a:endParaRPr>
            </a:p>
          </p:txBody>
        </p:sp>
        <p:sp>
          <p:nvSpPr>
            <p:cNvPr id="13" name="26 CuadroTexto"/>
            <p:cNvSpPr txBox="1"/>
            <p:nvPr/>
          </p:nvSpPr>
          <p:spPr>
            <a:xfrm>
              <a:off x="1382103" y="4839776"/>
              <a:ext cx="5642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600" dirty="0" smtClean="0">
                  <a:solidFill>
                    <a:srgbClr val="6600FF"/>
                  </a:solidFill>
                </a:rPr>
                <a:t>V</a:t>
              </a:r>
              <a:endParaRPr lang="es-ES" sz="1600" dirty="0">
                <a:solidFill>
                  <a:srgbClr val="6600FF"/>
                </a:solidFill>
              </a:endParaRPr>
            </a:p>
          </p:txBody>
        </p:sp>
        <p:sp>
          <p:nvSpPr>
            <p:cNvPr id="14" name="28 CuadroTexto"/>
            <p:cNvSpPr txBox="1"/>
            <p:nvPr/>
          </p:nvSpPr>
          <p:spPr>
            <a:xfrm>
              <a:off x="1705002" y="5275779"/>
              <a:ext cx="5642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600" dirty="0" err="1" smtClean="0">
                  <a:solidFill>
                    <a:srgbClr val="1C47D2"/>
                  </a:solidFill>
                </a:rPr>
                <a:t>Az</a:t>
              </a:r>
              <a:endParaRPr lang="es-ES" sz="1600" dirty="0">
                <a:solidFill>
                  <a:srgbClr val="1C47D2"/>
                </a:solidFill>
              </a:endParaRPr>
            </a:p>
          </p:txBody>
        </p:sp>
        <p:sp>
          <p:nvSpPr>
            <p:cNvPr id="15" name="29 CuadroTexto"/>
            <p:cNvSpPr txBox="1"/>
            <p:nvPr/>
          </p:nvSpPr>
          <p:spPr>
            <a:xfrm>
              <a:off x="2209921" y="5646543"/>
              <a:ext cx="5642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600" dirty="0" smtClean="0">
                  <a:solidFill>
                    <a:srgbClr val="006600"/>
                  </a:solidFill>
                </a:rPr>
                <a:t>Ve</a:t>
              </a:r>
              <a:endParaRPr lang="es-ES" sz="1600" dirty="0">
                <a:solidFill>
                  <a:srgbClr val="006600"/>
                </a:solidFill>
              </a:endParaRPr>
            </a:p>
          </p:txBody>
        </p:sp>
        <p:sp>
          <p:nvSpPr>
            <p:cNvPr id="16" name="30 CuadroTexto"/>
            <p:cNvSpPr txBox="1"/>
            <p:nvPr/>
          </p:nvSpPr>
          <p:spPr>
            <a:xfrm>
              <a:off x="2898359" y="5806929"/>
              <a:ext cx="5642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600" dirty="0" smtClean="0">
                  <a:solidFill>
                    <a:srgbClr val="FFCC00"/>
                  </a:solidFill>
                </a:rPr>
                <a:t>Am</a:t>
              </a:r>
              <a:endParaRPr lang="es-ES" sz="1600" dirty="0">
                <a:solidFill>
                  <a:srgbClr val="FFCC00"/>
                </a:solidFill>
              </a:endParaRPr>
            </a:p>
          </p:txBody>
        </p:sp>
        <p:sp>
          <p:nvSpPr>
            <p:cNvPr id="17" name="31 CuadroTexto"/>
            <p:cNvSpPr txBox="1"/>
            <p:nvPr/>
          </p:nvSpPr>
          <p:spPr>
            <a:xfrm>
              <a:off x="3630256" y="5935419"/>
              <a:ext cx="5642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600" dirty="0" smtClean="0">
                  <a:solidFill>
                    <a:srgbClr val="FF0000"/>
                  </a:solidFill>
                </a:rPr>
                <a:t>R</a:t>
              </a:r>
              <a:endParaRPr lang="es-ES" sz="1600" dirty="0">
                <a:solidFill>
                  <a:srgbClr val="FF0000"/>
                </a:solidFill>
              </a:endParaRPr>
            </a:p>
          </p:txBody>
        </p:sp>
        <p:sp>
          <p:nvSpPr>
            <p:cNvPr id="18" name="32 CuadroTexto"/>
            <p:cNvSpPr txBox="1"/>
            <p:nvPr/>
          </p:nvSpPr>
          <p:spPr>
            <a:xfrm>
              <a:off x="4333940" y="5936097"/>
              <a:ext cx="5642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600" dirty="0" smtClean="0">
                  <a:solidFill>
                    <a:srgbClr val="800000"/>
                  </a:solidFill>
                </a:rPr>
                <a:t>IR</a:t>
              </a:r>
              <a:endParaRPr lang="es-ES" sz="1600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580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5. Interacción luz-materia</a:t>
            </a:r>
          </a:p>
        </p:txBody>
      </p:sp>
      <p:pic>
        <p:nvPicPr>
          <p:cNvPr id="19" name="Picture 2" descr="Pulsa aquí para ver la imagen a tamaño comple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7866" y="4257381"/>
            <a:ext cx="3006545" cy="2254909"/>
          </a:xfrm>
          <a:prstGeom prst="rect">
            <a:avLst/>
          </a:prstGeom>
          <a:noFill/>
        </p:spPr>
      </p:pic>
      <p:pic>
        <p:nvPicPr>
          <p:cNvPr id="20" name="Picture 4" descr="http://img530.imageshack.us/img530/8972/fotoatardecerdq6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5477" y="4254500"/>
            <a:ext cx="3012806" cy="2257790"/>
          </a:xfrm>
          <a:prstGeom prst="rect">
            <a:avLst/>
          </a:prstGeom>
          <a:noFill/>
        </p:spPr>
      </p:pic>
      <p:sp>
        <p:nvSpPr>
          <p:cNvPr id="21" name="34 CuadroTexto"/>
          <p:cNvSpPr txBox="1"/>
          <p:nvPr/>
        </p:nvSpPr>
        <p:spPr>
          <a:xfrm>
            <a:off x="357035" y="1032435"/>
            <a:ext cx="8268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ES_tradnl" sz="1600" dirty="0" smtClean="0"/>
              <a:t>El color rojizo de los amaneceres y atardeceres se debe a que la luz solar que atraviesa la atmósfera, ha experimentado el mayor esparcimiento de la luz azul, mientras que la luz roja no y recorre, por tanto, mas distancia atmosférica.</a:t>
            </a:r>
            <a:endParaRPr lang="es-ES" sz="1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65" y="1982642"/>
            <a:ext cx="3838249" cy="214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2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003800" y="2514600"/>
            <a:ext cx="370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s-ES" dirty="0" smtClean="0">
                <a:latin typeface="Nunito Sans" panose="00000500000000000000" pitchFamily="2" charset="0"/>
                <a:ea typeface="Segoe UI Emoji" panose="020B0502040204020203" pitchFamily="34" charset="0"/>
                <a:cs typeface="Segoe UI" panose="020B0502040204020203" pitchFamily="34" charset="0"/>
              </a:rPr>
              <a:t>	Rafael Artacho Cañadas</a:t>
            </a:r>
          </a:p>
          <a:p>
            <a:pPr marL="355600" indent="-355600"/>
            <a:r>
              <a:rPr lang="es-ES" dirty="0" smtClean="0">
                <a:latin typeface="Nunito Sans" panose="00000500000000000000" pitchFamily="2" charset="0"/>
                <a:ea typeface="Segoe UI Emoji" panose="020B0502040204020203" pitchFamily="34" charset="0"/>
                <a:cs typeface="Segoe UI" panose="020B0502040204020203" pitchFamily="34" charset="0"/>
              </a:rPr>
              <a:t>	</a:t>
            </a:r>
            <a:endParaRPr lang="es-ES" dirty="0">
              <a:latin typeface="FontAwesome" pitchFamily="2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marL="355600" indent="-355600"/>
            <a:r>
              <a:rPr lang="es-ES" dirty="0" smtClean="0">
                <a:solidFill>
                  <a:srgbClr val="0070C0"/>
                </a:solidFill>
                <a:latin typeface="FontAwesome" pitchFamily="2" charset="0"/>
                <a:ea typeface="Segoe UI Emoji" panose="020B0502040204020203" pitchFamily="34" charset="0"/>
                <a:cs typeface="Segoe UI" panose="020B0502040204020203" pitchFamily="34" charset="0"/>
              </a:rPr>
              <a:t></a:t>
            </a:r>
            <a:r>
              <a:rPr lang="es-ES" dirty="0" smtClean="0">
                <a:latin typeface="Nunito Sans" panose="00000500000000000000" pitchFamily="2" charset="0"/>
                <a:ea typeface="Segoe UI Emoji" panose="020B0502040204020203" pitchFamily="34" charset="0"/>
                <a:cs typeface="Segoe UI" panose="020B0502040204020203" pitchFamily="34" charset="0"/>
              </a:rPr>
              <a:t> 	Granada</a:t>
            </a:r>
          </a:p>
          <a:p>
            <a:pPr marL="355600" indent="-355600"/>
            <a:endParaRPr lang="es-ES" dirty="0">
              <a:latin typeface="Nunito Sans" panose="00000500000000000000" pitchFamily="2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marL="355600" indent="-355600"/>
            <a:r>
              <a:rPr lang="es-ES" dirty="0" smtClean="0">
                <a:solidFill>
                  <a:srgbClr val="0070C0"/>
                </a:solidFill>
                <a:latin typeface="FontAwesome" pitchFamily="2" charset="0"/>
                <a:ea typeface="Segoe UI Emoji" panose="020B0502040204020203" pitchFamily="34" charset="0"/>
                <a:cs typeface="Segoe UI" panose="020B0502040204020203" pitchFamily="34" charset="0"/>
              </a:rPr>
              <a:t></a:t>
            </a:r>
            <a:r>
              <a:rPr lang="es-ES" dirty="0" smtClean="0">
                <a:latin typeface="FontAwesome" pitchFamily="2" charset="0"/>
                <a:ea typeface="Segoe UI Emoj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s-ES" dirty="0" smtClean="0">
                <a:latin typeface="Nunito Sans" panose="00000500000000000000" pitchFamily="2" charset="0"/>
                <a:ea typeface="Segoe UI Emoji" panose="020B0502040204020203" pitchFamily="34" charset="0"/>
                <a:cs typeface="Segoe UI" panose="020B0502040204020203" pitchFamily="34" charset="0"/>
              </a:rPr>
              <a:t>artacho1955@gmail.com</a:t>
            </a:r>
            <a:endParaRPr lang="es-ES" dirty="0">
              <a:latin typeface="FontAwesome" pitchFamily="2" charset="0"/>
              <a:ea typeface="Segoe UI Emoj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09600" y="26924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70C0"/>
                </a:solidFill>
              </a:rPr>
              <a:t>Información de Contacto</a:t>
            </a:r>
            <a:endParaRPr lang="es-ES" sz="3600" b="1" dirty="0">
              <a:solidFill>
                <a:srgbClr val="0070C0"/>
              </a:solidFill>
            </a:endParaRPr>
          </a:p>
        </p:txBody>
      </p:sp>
      <p:pic>
        <p:nvPicPr>
          <p:cNvPr id="4" name="Imagen 3" descr="File:Simpleicons Interface user-black-close-up-shape.svg ...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616200"/>
            <a:ext cx="2032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1. La controvertida naturaleza de la luz</a:t>
            </a:r>
          </a:p>
        </p:txBody>
      </p:sp>
      <p:sp>
        <p:nvSpPr>
          <p:cNvPr id="13" name="15 Rectángulo"/>
          <p:cNvSpPr/>
          <p:nvPr/>
        </p:nvSpPr>
        <p:spPr>
          <a:xfrm>
            <a:off x="438309" y="958780"/>
            <a:ext cx="796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</a:rPr>
              <a:t>1.2. La reflexión y la refracción desde el punto de vista corpuscular</a:t>
            </a:r>
            <a:endParaRPr lang="es-ES" b="1" kern="0" dirty="0">
              <a:solidFill>
                <a:srgbClr val="002060"/>
              </a:solidFill>
            </a:endParaRPr>
          </a:p>
        </p:txBody>
      </p:sp>
      <p:cxnSp>
        <p:nvCxnSpPr>
          <p:cNvPr id="20" name="18 Conector recto"/>
          <p:cNvCxnSpPr/>
          <p:nvPr/>
        </p:nvCxnSpPr>
        <p:spPr bwMode="auto">
          <a:xfrm rot="16200000" flipH="1">
            <a:off x="823817" y="4225739"/>
            <a:ext cx="1368428" cy="13423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19 CuadroTexto"/>
          <p:cNvSpPr txBox="1"/>
          <p:nvPr/>
        </p:nvSpPr>
        <p:spPr>
          <a:xfrm>
            <a:off x="465129" y="1371661"/>
            <a:ext cx="253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00B0F0"/>
                </a:solidFill>
                <a:sym typeface="Wingdings 3" panose="05040102010807070707" pitchFamily="18" charset="2"/>
              </a:rPr>
              <a:t> </a:t>
            </a:r>
            <a:r>
              <a:rPr lang="es-ES_tradnl" b="1" dirty="0" smtClean="0">
                <a:solidFill>
                  <a:srgbClr val="00B0F0"/>
                </a:solidFill>
              </a:rPr>
              <a:t>Modelo de Newton: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22" name="20 CuadroTexto"/>
          <p:cNvSpPr txBox="1"/>
          <p:nvPr/>
        </p:nvSpPr>
        <p:spPr>
          <a:xfrm>
            <a:off x="646958" y="1797044"/>
            <a:ext cx="81430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1600" dirty="0" smtClean="0"/>
              <a:t>Los corpúsculos luminosos son muy pequeños en comparación con la materia ordinaria.</a:t>
            </a:r>
          </a:p>
          <a:p>
            <a:pPr marL="177800" indent="-1778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1600" dirty="0"/>
              <a:t>No hay rozamiento en la propagación de dichos corpúsculos por el </a:t>
            </a:r>
            <a:r>
              <a:rPr lang="es-ES_tradnl" sz="1600" dirty="0" smtClean="0"/>
              <a:t>medio.</a:t>
            </a:r>
            <a:endParaRPr lang="es-ES" sz="1600" dirty="0"/>
          </a:p>
        </p:txBody>
      </p:sp>
      <p:grpSp>
        <p:nvGrpSpPr>
          <p:cNvPr id="23" name="24 Grupo"/>
          <p:cNvGrpSpPr/>
          <p:nvPr/>
        </p:nvGrpSpPr>
        <p:grpSpPr>
          <a:xfrm>
            <a:off x="867135" y="3893621"/>
            <a:ext cx="2643206" cy="1914393"/>
            <a:chOff x="5207124" y="3090863"/>
            <a:chExt cx="2643206" cy="1914393"/>
          </a:xfrm>
        </p:grpSpPr>
        <p:sp>
          <p:nvSpPr>
            <p:cNvPr id="24" name="25 Rectángulo"/>
            <p:cNvSpPr/>
            <p:nvPr/>
          </p:nvSpPr>
          <p:spPr bwMode="auto">
            <a:xfrm>
              <a:off x="5207124" y="4897441"/>
              <a:ext cx="2643206" cy="10781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5" name="29 Conector recto"/>
            <p:cNvCxnSpPr>
              <a:stCxn id="24" idx="0"/>
            </p:cNvCxnSpPr>
            <p:nvPr/>
          </p:nvCxnSpPr>
          <p:spPr bwMode="auto">
            <a:xfrm rot="16200000" flipV="1">
              <a:off x="5623387" y="3992101"/>
              <a:ext cx="1806578" cy="410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6" name="31 Conector recto"/>
          <p:cNvCxnSpPr/>
          <p:nvPr/>
        </p:nvCxnSpPr>
        <p:spPr bwMode="auto">
          <a:xfrm rot="5400000" flipH="1" flipV="1">
            <a:off x="2171604" y="4220976"/>
            <a:ext cx="1368428" cy="13423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7" name="32 Grupo"/>
          <p:cNvGrpSpPr/>
          <p:nvPr/>
        </p:nvGrpSpPr>
        <p:grpSpPr>
          <a:xfrm>
            <a:off x="1054047" y="4311565"/>
            <a:ext cx="741219" cy="902278"/>
            <a:chOff x="5394036" y="3542145"/>
            <a:chExt cx="741219" cy="902278"/>
          </a:xfrm>
        </p:grpSpPr>
        <p:sp>
          <p:nvSpPr>
            <p:cNvPr id="28" name="33 Rectángulo"/>
            <p:cNvSpPr/>
            <p:nvPr/>
          </p:nvSpPr>
          <p:spPr bwMode="auto">
            <a:xfrm>
              <a:off x="5572125" y="3819525"/>
              <a:ext cx="433388" cy="47148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34 Elipse"/>
            <p:cNvSpPr/>
            <p:nvPr/>
          </p:nvSpPr>
          <p:spPr bwMode="auto">
            <a:xfrm>
              <a:off x="5469062" y="3719371"/>
              <a:ext cx="214314" cy="214314"/>
            </a:xfrm>
            <a:prstGeom prst="ellipse">
              <a:avLst/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0" name="35 Conector recto de flecha"/>
            <p:cNvCxnSpPr/>
            <p:nvPr/>
          </p:nvCxnSpPr>
          <p:spPr bwMode="auto">
            <a:xfrm rot="16200000" flipH="1">
              <a:off x="5629277" y="3914777"/>
              <a:ext cx="395285" cy="37623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1C47D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36 Conector recto de flecha"/>
            <p:cNvCxnSpPr/>
            <p:nvPr/>
          </p:nvCxnSpPr>
          <p:spPr bwMode="auto">
            <a:xfrm>
              <a:off x="5681663" y="3814762"/>
              <a:ext cx="333374" cy="476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1C47D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37 Conector recto de flecha"/>
            <p:cNvCxnSpPr/>
            <p:nvPr/>
          </p:nvCxnSpPr>
          <p:spPr bwMode="auto">
            <a:xfrm rot="16200000" flipH="1">
              <a:off x="5400272" y="4114395"/>
              <a:ext cx="352565" cy="66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1C47D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pic>
          <p:nvPicPr>
            <p:cNvPr id="33" name="Picture 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59055" y="4197927"/>
              <a:ext cx="76200" cy="190500"/>
            </a:xfrm>
            <a:prstGeom prst="rect">
              <a:avLst/>
            </a:prstGeom>
            <a:noFill/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83564" y="3542145"/>
              <a:ext cx="142875" cy="190500"/>
            </a:xfrm>
            <a:prstGeom prst="rect">
              <a:avLst/>
            </a:prstGeom>
            <a:noFill/>
          </p:spPr>
        </p:pic>
        <p:pic>
          <p:nvPicPr>
            <p:cNvPr id="35" name="Picture 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94036" y="4234873"/>
              <a:ext cx="142875" cy="209550"/>
            </a:xfrm>
            <a:prstGeom prst="rect">
              <a:avLst/>
            </a:prstGeom>
            <a:noFill/>
          </p:spPr>
        </p:pic>
      </p:grpSp>
      <p:grpSp>
        <p:nvGrpSpPr>
          <p:cNvPr id="36" name="41 Grupo"/>
          <p:cNvGrpSpPr/>
          <p:nvPr/>
        </p:nvGrpSpPr>
        <p:grpSpPr>
          <a:xfrm>
            <a:off x="1968159" y="5061443"/>
            <a:ext cx="844839" cy="637306"/>
            <a:chOff x="4184073" y="5149273"/>
            <a:chExt cx="844839" cy="637306"/>
          </a:xfrm>
        </p:grpSpPr>
        <p:sp>
          <p:nvSpPr>
            <p:cNvPr id="37" name="42 Rectángulo"/>
            <p:cNvSpPr/>
            <p:nvPr/>
          </p:nvSpPr>
          <p:spPr bwMode="auto">
            <a:xfrm flipV="1">
              <a:off x="4403725" y="5214937"/>
              <a:ext cx="433388" cy="47148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43 Elipse"/>
            <p:cNvSpPr/>
            <p:nvPr/>
          </p:nvSpPr>
          <p:spPr bwMode="auto">
            <a:xfrm flipV="1">
              <a:off x="4300662" y="5572265"/>
              <a:ext cx="214314" cy="214314"/>
            </a:xfrm>
            <a:prstGeom prst="ellipse">
              <a:avLst/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9" name="44 Conector recto de flecha"/>
            <p:cNvCxnSpPr/>
            <p:nvPr/>
          </p:nvCxnSpPr>
          <p:spPr bwMode="auto">
            <a:xfrm rot="5400000" flipH="1" flipV="1">
              <a:off x="4460877" y="5214938"/>
              <a:ext cx="395285" cy="37623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1C47D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0" name="45 Conector recto de flecha"/>
            <p:cNvCxnSpPr/>
            <p:nvPr/>
          </p:nvCxnSpPr>
          <p:spPr bwMode="auto">
            <a:xfrm flipV="1">
              <a:off x="4513263" y="5686424"/>
              <a:ext cx="333374" cy="476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1C47D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1" name="46 Conector recto de flecha"/>
            <p:cNvCxnSpPr/>
            <p:nvPr/>
          </p:nvCxnSpPr>
          <p:spPr bwMode="auto">
            <a:xfrm rot="5400000" flipH="1" flipV="1">
              <a:off x="4231872" y="5390888"/>
              <a:ext cx="352565" cy="66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1C47D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pic>
          <p:nvPicPr>
            <p:cNvPr id="42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84073" y="5250872"/>
              <a:ext cx="142875" cy="209550"/>
            </a:xfrm>
            <a:prstGeom prst="rect">
              <a:avLst/>
            </a:prstGeom>
            <a:noFill/>
          </p:spPr>
        </p:pic>
        <p:pic>
          <p:nvPicPr>
            <p:cNvPr id="43" name="Picture 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86037" y="5491018"/>
              <a:ext cx="142875" cy="190500"/>
            </a:xfrm>
            <a:prstGeom prst="rect">
              <a:avLst/>
            </a:prstGeom>
            <a:noFill/>
          </p:spPr>
        </p:pic>
        <p:pic>
          <p:nvPicPr>
            <p:cNvPr id="44" name="Picture 1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04509" y="5149273"/>
              <a:ext cx="76200" cy="190500"/>
            </a:xfrm>
            <a:prstGeom prst="rect">
              <a:avLst/>
            </a:prstGeom>
            <a:noFill/>
          </p:spPr>
        </p:pic>
      </p:grpSp>
      <p:grpSp>
        <p:nvGrpSpPr>
          <p:cNvPr id="45" name="50 Grupo"/>
          <p:cNvGrpSpPr/>
          <p:nvPr/>
        </p:nvGrpSpPr>
        <p:grpSpPr>
          <a:xfrm>
            <a:off x="1058809" y="4311565"/>
            <a:ext cx="741219" cy="902278"/>
            <a:chOff x="5394036" y="3542145"/>
            <a:chExt cx="741219" cy="902278"/>
          </a:xfrm>
        </p:grpSpPr>
        <p:sp>
          <p:nvSpPr>
            <p:cNvPr id="46" name="51 Rectángulo"/>
            <p:cNvSpPr/>
            <p:nvPr/>
          </p:nvSpPr>
          <p:spPr bwMode="auto">
            <a:xfrm>
              <a:off x="5572125" y="3819525"/>
              <a:ext cx="433388" cy="47148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52 Elipse"/>
            <p:cNvSpPr/>
            <p:nvPr/>
          </p:nvSpPr>
          <p:spPr bwMode="auto">
            <a:xfrm>
              <a:off x="5469062" y="3719371"/>
              <a:ext cx="214314" cy="214314"/>
            </a:xfrm>
            <a:prstGeom prst="ellipse">
              <a:avLst/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8" name="53 Conector recto de flecha"/>
            <p:cNvCxnSpPr/>
            <p:nvPr/>
          </p:nvCxnSpPr>
          <p:spPr bwMode="auto">
            <a:xfrm rot="16200000" flipH="1">
              <a:off x="5629277" y="3914777"/>
              <a:ext cx="395285" cy="37623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1C47D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9" name="54 Conector recto de flecha"/>
            <p:cNvCxnSpPr/>
            <p:nvPr/>
          </p:nvCxnSpPr>
          <p:spPr bwMode="auto">
            <a:xfrm>
              <a:off x="5681663" y="3814762"/>
              <a:ext cx="333374" cy="476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1C47D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0" name="55 Conector recto de flecha"/>
            <p:cNvCxnSpPr/>
            <p:nvPr/>
          </p:nvCxnSpPr>
          <p:spPr bwMode="auto">
            <a:xfrm rot="16200000" flipH="1">
              <a:off x="5400272" y="4114395"/>
              <a:ext cx="352565" cy="66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1C47D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pic>
          <p:nvPicPr>
            <p:cNvPr id="51" name="Picture 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59055" y="4197927"/>
              <a:ext cx="76200" cy="190500"/>
            </a:xfrm>
            <a:prstGeom prst="rect">
              <a:avLst/>
            </a:prstGeom>
            <a:noFill/>
          </p:spPr>
        </p:pic>
        <p:pic>
          <p:nvPicPr>
            <p:cNvPr id="52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83564" y="3542145"/>
              <a:ext cx="142875" cy="190500"/>
            </a:xfrm>
            <a:prstGeom prst="rect">
              <a:avLst/>
            </a:prstGeom>
            <a:noFill/>
          </p:spPr>
        </p:pic>
        <p:pic>
          <p:nvPicPr>
            <p:cNvPr id="53" name="Picture 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94036" y="4234873"/>
              <a:ext cx="142875" cy="209550"/>
            </a:xfrm>
            <a:prstGeom prst="rect">
              <a:avLst/>
            </a:prstGeom>
            <a:noFill/>
          </p:spPr>
        </p:pic>
      </p:grpSp>
      <p:grpSp>
        <p:nvGrpSpPr>
          <p:cNvPr id="54" name="59 Grupo"/>
          <p:cNvGrpSpPr/>
          <p:nvPr/>
        </p:nvGrpSpPr>
        <p:grpSpPr>
          <a:xfrm>
            <a:off x="1812230" y="4882777"/>
            <a:ext cx="478885" cy="724471"/>
            <a:chOff x="6152219" y="4113357"/>
            <a:chExt cx="478885" cy="724471"/>
          </a:xfrm>
        </p:grpSpPr>
        <p:sp>
          <p:nvSpPr>
            <p:cNvPr id="55" name="60 Arco"/>
            <p:cNvSpPr/>
            <p:nvPr/>
          </p:nvSpPr>
          <p:spPr bwMode="auto">
            <a:xfrm rot="17847037">
              <a:off x="6117529" y="4324253"/>
              <a:ext cx="548265" cy="478885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56" name="Picture 1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05983" y="4113357"/>
              <a:ext cx="47625" cy="190500"/>
            </a:xfrm>
            <a:prstGeom prst="rect">
              <a:avLst/>
            </a:prstGeom>
            <a:noFill/>
          </p:spPr>
        </p:pic>
      </p:grpSp>
      <p:grpSp>
        <p:nvGrpSpPr>
          <p:cNvPr id="57" name="62 Grupo"/>
          <p:cNvGrpSpPr/>
          <p:nvPr/>
        </p:nvGrpSpPr>
        <p:grpSpPr>
          <a:xfrm>
            <a:off x="1948990" y="5106470"/>
            <a:ext cx="548265" cy="599438"/>
            <a:chOff x="6288979" y="4337050"/>
            <a:chExt cx="548265" cy="599438"/>
          </a:xfrm>
        </p:grpSpPr>
        <p:sp>
          <p:nvSpPr>
            <p:cNvPr id="58" name="63 Arco"/>
            <p:cNvSpPr/>
            <p:nvPr/>
          </p:nvSpPr>
          <p:spPr bwMode="auto">
            <a:xfrm rot="21402733">
              <a:off x="6288979" y="4457603"/>
              <a:ext cx="548265" cy="478885"/>
            </a:xfrm>
            <a:prstGeom prst="arc">
              <a:avLst>
                <a:gd name="adj1" fmla="val 16200000"/>
                <a:gd name="adj2" fmla="val 19743128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59" name="Picture 1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14548" y="4337050"/>
              <a:ext cx="66675" cy="190500"/>
            </a:xfrm>
            <a:prstGeom prst="rect">
              <a:avLst/>
            </a:prstGeom>
            <a:noFill/>
          </p:spPr>
        </p:pic>
      </p:grpSp>
      <p:sp>
        <p:nvSpPr>
          <p:cNvPr id="60" name="65 CuadroTexto"/>
          <p:cNvSpPr txBox="1"/>
          <p:nvPr/>
        </p:nvSpPr>
        <p:spPr>
          <a:xfrm>
            <a:off x="492570" y="3020705"/>
            <a:ext cx="2900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00B0F0"/>
                </a:solidFill>
                <a:sym typeface="Wingdings 3" panose="05040102010807070707" pitchFamily="18" charset="2"/>
              </a:rPr>
              <a:t> </a:t>
            </a:r>
            <a:r>
              <a:rPr lang="es-ES_tradnl" b="1" dirty="0" smtClean="0">
                <a:solidFill>
                  <a:srgbClr val="00B0F0"/>
                </a:solidFill>
              </a:rPr>
              <a:t>Estudio de la reflexión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61" name="66 CuadroTexto"/>
          <p:cNvSpPr txBox="1"/>
          <p:nvPr/>
        </p:nvSpPr>
        <p:spPr>
          <a:xfrm>
            <a:off x="4481703" y="3577765"/>
            <a:ext cx="43083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ym typeface="Wingdings"/>
              </a:rPr>
              <a:t>Como no hay rozamiento la componente </a:t>
            </a:r>
            <a:r>
              <a:rPr lang="es-ES" sz="1600" b="1" dirty="0" err="1" smtClean="0">
                <a:sym typeface="Wingdings"/>
              </a:rPr>
              <a:t>p</a:t>
            </a:r>
            <a:r>
              <a:rPr lang="es-ES" sz="1600" b="1" baseline="-25000" dirty="0" err="1" smtClean="0">
                <a:sym typeface="Wingdings"/>
              </a:rPr>
              <a:t>x</a:t>
            </a:r>
            <a:r>
              <a:rPr lang="es-ES" sz="1600" dirty="0" smtClean="0">
                <a:sym typeface="Wingdings"/>
              </a:rPr>
              <a:t> no cambia.</a:t>
            </a:r>
          </a:p>
          <a:p>
            <a:pPr marL="177800" indent="-1778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ym typeface="Wingdings"/>
              </a:rPr>
              <a:t>La componente </a:t>
            </a:r>
            <a:r>
              <a:rPr lang="es-ES" sz="1600" b="1" dirty="0" err="1">
                <a:sym typeface="Wingdings"/>
              </a:rPr>
              <a:t>p</a:t>
            </a:r>
            <a:r>
              <a:rPr lang="es-ES" sz="1600" b="1" baseline="-25000" dirty="0" err="1">
                <a:sym typeface="Wingdings"/>
              </a:rPr>
              <a:t>y</a:t>
            </a:r>
            <a:r>
              <a:rPr lang="es-ES" sz="1600" dirty="0">
                <a:sym typeface="Wingdings"/>
              </a:rPr>
              <a:t> invierte su sentido</a:t>
            </a:r>
            <a:r>
              <a:rPr lang="es-ES" sz="1600" dirty="0" smtClean="0">
                <a:sym typeface="Wingdings"/>
              </a:rPr>
              <a:t>.</a:t>
            </a:r>
          </a:p>
          <a:p>
            <a:pPr marL="177800" indent="-1778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ym typeface="Wingdings"/>
              </a:rPr>
              <a:t>Se cumple la ley de la reflexión</a:t>
            </a:r>
            <a:r>
              <a:rPr lang="es-ES" sz="1600" dirty="0" smtClean="0">
                <a:sym typeface="Wingdings"/>
              </a:rPr>
              <a:t>:</a:t>
            </a:r>
            <a:endParaRPr lang="es-E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3 CuadroTexto"/>
              <p:cNvSpPr txBox="1"/>
              <p:nvPr/>
            </p:nvSpPr>
            <p:spPr>
              <a:xfrm>
                <a:off x="6073484" y="5258328"/>
                <a:ext cx="696216" cy="338554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E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1" i="1" smtClean="0">
                              <a:effectLst/>
                              <a:latin typeface="Cambria Math"/>
                            </a:rPr>
                            <m:t>𝒊</m:t>
                          </m:r>
                        </m:e>
                      </m:acc>
                      <m:r>
                        <a:rPr lang="es-ES" sz="1600" b="1" i="1" smtClean="0">
                          <a:effectLst/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s-E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1" i="1" smtClean="0">
                              <a:effectLst/>
                              <a:latin typeface="Cambria Math"/>
                            </a:rPr>
                            <m:t>𝒓</m:t>
                          </m:r>
                        </m:e>
                      </m:acc>
                    </m:oMath>
                  </m:oMathPara>
                </a14:m>
                <a:endParaRPr lang="es-ES" sz="1600" b="1" dirty="0">
                  <a:effectLst/>
                </a:endParaRPr>
              </a:p>
            </p:txBody>
          </p:sp>
        </mc:Choice>
        <mc:Fallback xmlns="">
          <p:sp>
            <p:nvSpPr>
              <p:cNvPr id="62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484" y="5258328"/>
                <a:ext cx="696216" cy="338554"/>
              </a:xfrm>
              <a:prstGeom prst="rect">
                <a:avLst/>
              </a:prstGeom>
              <a:blipFill>
                <a:blip r:embed="rId7"/>
                <a:stretch>
                  <a:fillRect t="-1818" r="-28696"/>
                </a:stretch>
              </a:blipFill>
              <a:effectLst/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687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10434 0.14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6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27481E-6 L 0.09636 -0.129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-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1. La controvertida naturaleza de la luz</a:t>
            </a:r>
          </a:p>
        </p:txBody>
      </p:sp>
      <p:cxnSp>
        <p:nvCxnSpPr>
          <p:cNvPr id="63" name="67 Conector recto"/>
          <p:cNvCxnSpPr>
            <a:endCxn id="66" idx="0"/>
          </p:cNvCxnSpPr>
          <p:nvPr/>
        </p:nvCxnSpPr>
        <p:spPr bwMode="auto">
          <a:xfrm>
            <a:off x="768063" y="2718968"/>
            <a:ext cx="1499670" cy="14874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68 CuadroTexto"/>
          <p:cNvSpPr txBox="1"/>
          <p:nvPr/>
        </p:nvSpPr>
        <p:spPr>
          <a:xfrm>
            <a:off x="464024" y="1459059"/>
            <a:ext cx="820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ES_tradnl" sz="1600" dirty="0" smtClean="0"/>
              <a:t>Al pasar del aire al agua, los corpúsculos son acelerados instantáneamente al atravesar la superficie de separación.</a:t>
            </a:r>
            <a:endParaRPr lang="es-ES" sz="1600" dirty="0"/>
          </a:p>
        </p:txBody>
      </p:sp>
      <p:grpSp>
        <p:nvGrpSpPr>
          <p:cNvPr id="65" name="87 Grupo"/>
          <p:cNvGrpSpPr/>
          <p:nvPr/>
        </p:nvGrpSpPr>
        <p:grpSpPr>
          <a:xfrm>
            <a:off x="946130" y="2199858"/>
            <a:ext cx="2643206" cy="3689061"/>
            <a:chOff x="5207124" y="2890838"/>
            <a:chExt cx="2643206" cy="3689061"/>
          </a:xfrm>
        </p:grpSpPr>
        <p:sp>
          <p:nvSpPr>
            <p:cNvPr id="66" name="70 Rectángulo"/>
            <p:cNvSpPr/>
            <p:nvPr/>
          </p:nvSpPr>
          <p:spPr bwMode="auto">
            <a:xfrm>
              <a:off x="5207124" y="4897441"/>
              <a:ext cx="2643206" cy="1682458"/>
            </a:xfrm>
            <a:prstGeom prst="rect">
              <a:avLst/>
            </a:prstGeom>
            <a:solidFill>
              <a:srgbClr val="66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7" name="71 Conector recto"/>
            <p:cNvCxnSpPr>
              <a:stCxn id="66" idx="2"/>
            </p:cNvCxnSpPr>
            <p:nvPr/>
          </p:nvCxnSpPr>
          <p:spPr bwMode="auto">
            <a:xfrm rot="5400000" flipH="1">
              <a:off x="4682145" y="4733318"/>
              <a:ext cx="3689061" cy="410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68" name="72 Conector recto"/>
          <p:cNvCxnSpPr/>
          <p:nvPr/>
        </p:nvCxnSpPr>
        <p:spPr bwMode="auto">
          <a:xfrm rot="16200000" flipH="1">
            <a:off x="1858242" y="4622095"/>
            <a:ext cx="1658218" cy="828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69" name="70 Grupo"/>
          <p:cNvGrpSpPr/>
          <p:nvPr/>
        </p:nvGrpSpPr>
        <p:grpSpPr>
          <a:xfrm>
            <a:off x="1009072" y="2813065"/>
            <a:ext cx="741219" cy="902278"/>
            <a:chOff x="5394036" y="3542145"/>
            <a:chExt cx="741219" cy="902278"/>
          </a:xfrm>
        </p:grpSpPr>
        <p:sp>
          <p:nvSpPr>
            <p:cNvPr id="70" name="74 Rectángulo"/>
            <p:cNvSpPr/>
            <p:nvPr/>
          </p:nvSpPr>
          <p:spPr bwMode="auto">
            <a:xfrm>
              <a:off x="5572125" y="3819525"/>
              <a:ext cx="433388" cy="47148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75 Elipse"/>
            <p:cNvSpPr/>
            <p:nvPr/>
          </p:nvSpPr>
          <p:spPr bwMode="auto">
            <a:xfrm>
              <a:off x="5469062" y="3719371"/>
              <a:ext cx="214314" cy="214314"/>
            </a:xfrm>
            <a:prstGeom prst="ellipse">
              <a:avLst/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2" name="76 Conector recto de flecha"/>
            <p:cNvCxnSpPr/>
            <p:nvPr/>
          </p:nvCxnSpPr>
          <p:spPr bwMode="auto">
            <a:xfrm rot="16200000" flipH="1">
              <a:off x="5629277" y="3914777"/>
              <a:ext cx="395285" cy="37623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1C47D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3" name="77 Conector recto de flecha"/>
            <p:cNvCxnSpPr/>
            <p:nvPr/>
          </p:nvCxnSpPr>
          <p:spPr bwMode="auto">
            <a:xfrm>
              <a:off x="5681663" y="3814762"/>
              <a:ext cx="333374" cy="476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1C47D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4" name="78 Conector recto de flecha"/>
            <p:cNvCxnSpPr/>
            <p:nvPr/>
          </p:nvCxnSpPr>
          <p:spPr bwMode="auto">
            <a:xfrm rot="16200000" flipH="1">
              <a:off x="5400272" y="4114395"/>
              <a:ext cx="352565" cy="66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1C47D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pic>
          <p:nvPicPr>
            <p:cNvPr id="75" name="Picture 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59055" y="4197927"/>
              <a:ext cx="76200" cy="190500"/>
            </a:xfrm>
            <a:prstGeom prst="rect">
              <a:avLst/>
            </a:prstGeom>
            <a:noFill/>
          </p:spPr>
        </p:pic>
        <p:pic>
          <p:nvPicPr>
            <p:cNvPr id="76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83564" y="3542145"/>
              <a:ext cx="142875" cy="190500"/>
            </a:xfrm>
            <a:prstGeom prst="rect">
              <a:avLst/>
            </a:prstGeom>
            <a:noFill/>
          </p:spPr>
        </p:pic>
        <p:pic>
          <p:nvPicPr>
            <p:cNvPr id="77" name="Picture 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94036" y="4234873"/>
              <a:ext cx="142875" cy="209550"/>
            </a:xfrm>
            <a:prstGeom prst="rect">
              <a:avLst/>
            </a:prstGeom>
            <a:noFill/>
          </p:spPr>
        </p:pic>
      </p:grpSp>
      <p:grpSp>
        <p:nvGrpSpPr>
          <p:cNvPr id="78" name="88 Grupo"/>
          <p:cNvGrpSpPr/>
          <p:nvPr/>
        </p:nvGrpSpPr>
        <p:grpSpPr>
          <a:xfrm>
            <a:off x="1009072" y="2813065"/>
            <a:ext cx="741219" cy="902278"/>
            <a:chOff x="5394036" y="3542145"/>
            <a:chExt cx="741219" cy="902278"/>
          </a:xfrm>
        </p:grpSpPr>
        <p:sp>
          <p:nvSpPr>
            <p:cNvPr id="79" name="83 Rectángulo"/>
            <p:cNvSpPr/>
            <p:nvPr/>
          </p:nvSpPr>
          <p:spPr bwMode="auto">
            <a:xfrm>
              <a:off x="5572125" y="3819525"/>
              <a:ext cx="433388" cy="47148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84 Elipse"/>
            <p:cNvSpPr/>
            <p:nvPr/>
          </p:nvSpPr>
          <p:spPr bwMode="auto">
            <a:xfrm>
              <a:off x="5469062" y="3719371"/>
              <a:ext cx="214314" cy="214314"/>
            </a:xfrm>
            <a:prstGeom prst="ellipse">
              <a:avLst/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1" name="85 Conector recto de flecha"/>
            <p:cNvCxnSpPr/>
            <p:nvPr/>
          </p:nvCxnSpPr>
          <p:spPr bwMode="auto">
            <a:xfrm rot="16200000" flipH="1">
              <a:off x="5629277" y="3914777"/>
              <a:ext cx="395285" cy="37623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1C47D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2" name="86 Conector recto de flecha"/>
            <p:cNvCxnSpPr/>
            <p:nvPr/>
          </p:nvCxnSpPr>
          <p:spPr bwMode="auto">
            <a:xfrm>
              <a:off x="5681663" y="3814762"/>
              <a:ext cx="333374" cy="476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1C47D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3" name="87 Conector recto de flecha"/>
            <p:cNvCxnSpPr/>
            <p:nvPr/>
          </p:nvCxnSpPr>
          <p:spPr bwMode="auto">
            <a:xfrm rot="16200000" flipH="1">
              <a:off x="5400272" y="4114395"/>
              <a:ext cx="352565" cy="66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1C47D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pic>
          <p:nvPicPr>
            <p:cNvPr id="84" name="Picture 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59055" y="4197927"/>
              <a:ext cx="76200" cy="190500"/>
            </a:xfrm>
            <a:prstGeom prst="rect">
              <a:avLst/>
            </a:prstGeom>
            <a:noFill/>
          </p:spPr>
        </p:pic>
        <p:pic>
          <p:nvPicPr>
            <p:cNvPr id="85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83564" y="3542145"/>
              <a:ext cx="142875" cy="190500"/>
            </a:xfrm>
            <a:prstGeom prst="rect">
              <a:avLst/>
            </a:prstGeom>
            <a:noFill/>
          </p:spPr>
        </p:pic>
        <p:pic>
          <p:nvPicPr>
            <p:cNvPr id="86" name="Picture 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94036" y="4234873"/>
              <a:ext cx="142875" cy="209550"/>
            </a:xfrm>
            <a:prstGeom prst="rect">
              <a:avLst/>
            </a:prstGeom>
            <a:noFill/>
          </p:spPr>
        </p:pic>
      </p:grpSp>
      <p:grpSp>
        <p:nvGrpSpPr>
          <p:cNvPr id="87" name="103 Grupo"/>
          <p:cNvGrpSpPr/>
          <p:nvPr/>
        </p:nvGrpSpPr>
        <p:grpSpPr>
          <a:xfrm>
            <a:off x="1839480" y="3504206"/>
            <a:ext cx="604837" cy="724471"/>
            <a:chOff x="6152219" y="4113357"/>
            <a:chExt cx="478885" cy="724471"/>
          </a:xfrm>
        </p:grpSpPr>
        <p:sp>
          <p:nvSpPr>
            <p:cNvPr id="88" name="92 Arco"/>
            <p:cNvSpPr/>
            <p:nvPr/>
          </p:nvSpPr>
          <p:spPr bwMode="auto">
            <a:xfrm rot="17847037">
              <a:off x="6117529" y="4324253"/>
              <a:ext cx="548265" cy="478885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89" name="Picture 1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05983" y="4113357"/>
              <a:ext cx="47625" cy="190500"/>
            </a:xfrm>
            <a:prstGeom prst="rect">
              <a:avLst/>
            </a:prstGeom>
            <a:noFill/>
          </p:spPr>
        </p:pic>
      </p:grpSp>
      <p:grpSp>
        <p:nvGrpSpPr>
          <p:cNvPr id="90" name="94 Grupo"/>
          <p:cNvGrpSpPr/>
          <p:nvPr/>
        </p:nvGrpSpPr>
        <p:grpSpPr>
          <a:xfrm>
            <a:off x="2083746" y="4210204"/>
            <a:ext cx="436772" cy="650305"/>
            <a:chOff x="4092365" y="2616770"/>
            <a:chExt cx="478885" cy="742812"/>
          </a:xfrm>
        </p:grpSpPr>
        <p:sp>
          <p:nvSpPr>
            <p:cNvPr id="91" name="95 Arco"/>
            <p:cNvSpPr/>
            <p:nvPr/>
          </p:nvSpPr>
          <p:spPr bwMode="auto">
            <a:xfrm rot="7853567">
              <a:off x="4057675" y="2651460"/>
              <a:ext cx="548265" cy="478885"/>
            </a:xfrm>
            <a:prstGeom prst="arc">
              <a:avLst>
                <a:gd name="adj1" fmla="val 16200000"/>
                <a:gd name="adj2" fmla="val 19743128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2" name="Picture 1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07045" y="3169082"/>
              <a:ext cx="66675" cy="190500"/>
            </a:xfrm>
            <a:prstGeom prst="rect">
              <a:avLst/>
            </a:prstGeom>
            <a:noFill/>
          </p:spPr>
        </p:pic>
      </p:grpSp>
      <p:sp>
        <p:nvSpPr>
          <p:cNvPr id="93" name="97 CuadroTexto"/>
          <p:cNvSpPr txBox="1"/>
          <p:nvPr/>
        </p:nvSpPr>
        <p:spPr>
          <a:xfrm>
            <a:off x="442245" y="1025825"/>
            <a:ext cx="373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00B0F0"/>
                </a:solidFill>
                <a:sym typeface="Wingdings 3" panose="05040102010807070707" pitchFamily="18" charset="2"/>
              </a:rPr>
              <a:t> </a:t>
            </a:r>
            <a:r>
              <a:rPr lang="es-ES_tradnl" b="1" dirty="0" smtClean="0">
                <a:solidFill>
                  <a:srgbClr val="00B0F0"/>
                </a:solidFill>
              </a:rPr>
              <a:t>Estudio de la refracción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94" name="98 CuadroTexto"/>
          <p:cNvSpPr txBox="1"/>
          <p:nvPr/>
        </p:nvSpPr>
        <p:spPr>
          <a:xfrm>
            <a:off x="4102675" y="2656452"/>
            <a:ext cx="45785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ym typeface="Wingdings"/>
              </a:rPr>
              <a:t>La componente </a:t>
            </a:r>
            <a:r>
              <a:rPr lang="es-ES" sz="1600" b="1" dirty="0" smtClean="0">
                <a:sym typeface="Wingdings"/>
              </a:rPr>
              <a:t>p</a:t>
            </a:r>
            <a:r>
              <a:rPr lang="es-ES" sz="1600" b="1" baseline="-25000" dirty="0" smtClean="0">
                <a:sym typeface="Wingdings"/>
              </a:rPr>
              <a:t>y</a:t>
            </a:r>
            <a:r>
              <a:rPr lang="es-ES" sz="1600" dirty="0" smtClean="0">
                <a:sym typeface="Wingdings"/>
              </a:rPr>
              <a:t> aumenta al pasar al agua por lo que los corpúsculos variaban su dirección acercándose a la normal.</a:t>
            </a:r>
          </a:p>
          <a:p>
            <a:pPr marL="177800" indent="-1778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ym typeface="Wingdings"/>
              </a:rPr>
              <a:t>De esta teoría se deduce que la velocidad de propagación de la luz en el agua es mayor que en el aire</a:t>
            </a:r>
            <a:r>
              <a:rPr lang="es-ES" sz="1600" dirty="0" smtClean="0">
                <a:sym typeface="Wingdings"/>
              </a:rPr>
              <a:t>.</a:t>
            </a:r>
          </a:p>
          <a:p>
            <a:pPr marL="177800" indent="-1778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ym typeface="Wingdings"/>
              </a:rPr>
              <a:t>De la teoría ondulatoria de Huygens se deduce lo contario</a:t>
            </a:r>
            <a:r>
              <a:rPr lang="es-ES" sz="1600" dirty="0" smtClean="0">
                <a:sym typeface="Wingdings"/>
              </a:rPr>
              <a:t>.</a:t>
            </a:r>
            <a:endParaRPr lang="es-ES" sz="1600" dirty="0"/>
          </a:p>
        </p:txBody>
      </p:sp>
      <p:grpSp>
        <p:nvGrpSpPr>
          <p:cNvPr id="95" name="101 Grupo"/>
          <p:cNvGrpSpPr/>
          <p:nvPr/>
        </p:nvGrpSpPr>
        <p:grpSpPr>
          <a:xfrm>
            <a:off x="2034023" y="4021155"/>
            <a:ext cx="771670" cy="1005177"/>
            <a:chOff x="3594967" y="3508808"/>
            <a:chExt cx="771670" cy="1005177"/>
          </a:xfrm>
        </p:grpSpPr>
        <p:grpSp>
          <p:nvGrpSpPr>
            <p:cNvPr id="96" name="102 Grupo"/>
            <p:cNvGrpSpPr/>
            <p:nvPr/>
          </p:nvGrpSpPr>
          <p:grpSpPr>
            <a:xfrm>
              <a:off x="3594967" y="3593951"/>
              <a:ext cx="771670" cy="920034"/>
              <a:chOff x="4322618" y="5740250"/>
              <a:chExt cx="771670" cy="920034"/>
            </a:xfrm>
          </p:grpSpPr>
          <p:sp>
            <p:nvSpPr>
              <p:cNvPr id="98" name="104 Rectángulo"/>
              <p:cNvSpPr/>
              <p:nvPr/>
            </p:nvSpPr>
            <p:spPr bwMode="auto">
              <a:xfrm flipV="1">
                <a:off x="4551215" y="5835503"/>
                <a:ext cx="376961" cy="74151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99" name="105 Conector recto de flecha"/>
              <p:cNvCxnSpPr/>
              <p:nvPr/>
            </p:nvCxnSpPr>
            <p:spPr bwMode="auto">
              <a:xfrm rot="16200000" flipH="1">
                <a:off x="4369882" y="6021891"/>
                <a:ext cx="741363" cy="365701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1C47D2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00" name="106 Conector recto de flecha"/>
              <p:cNvCxnSpPr/>
              <p:nvPr/>
            </p:nvCxnSpPr>
            <p:spPr bwMode="auto">
              <a:xfrm>
                <a:off x="4669991" y="5840123"/>
                <a:ext cx="248660" cy="187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1C47D2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01" name="107 Conector recto de flecha"/>
              <p:cNvCxnSpPr/>
              <p:nvPr/>
            </p:nvCxnSpPr>
            <p:spPr bwMode="auto">
              <a:xfrm rot="5400000" flipH="1" flipV="1">
                <a:off x="4238411" y="6260023"/>
                <a:ext cx="626770" cy="7211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1C47D2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  <p:sp>
            <p:nvSpPr>
              <p:cNvPr id="102" name="108 Elipse"/>
              <p:cNvSpPr/>
              <p:nvPr/>
            </p:nvSpPr>
            <p:spPr bwMode="auto">
              <a:xfrm flipV="1">
                <a:off x="4466914" y="5740250"/>
                <a:ext cx="214314" cy="214314"/>
              </a:xfrm>
              <a:prstGeom prst="ellipse">
                <a:avLst/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103" name="Picture 1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22618" y="6377709"/>
                <a:ext cx="142875" cy="209550"/>
              </a:xfrm>
              <a:prstGeom prst="rect">
                <a:avLst/>
              </a:prstGeom>
              <a:noFill/>
            </p:spPr>
          </p:pic>
          <p:pic>
            <p:nvPicPr>
              <p:cNvPr id="104" name="Picture 3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970463" y="6469784"/>
                <a:ext cx="123825" cy="190500"/>
              </a:xfrm>
              <a:prstGeom prst="rect">
                <a:avLst/>
              </a:prstGeom>
              <a:noFill/>
            </p:spPr>
          </p:pic>
        </p:grpSp>
        <p:pic>
          <p:nvPicPr>
            <p:cNvPr id="97" name="Picture 5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0050" y="3508808"/>
              <a:ext cx="142875" cy="190500"/>
            </a:xfrm>
            <a:prstGeom prst="rect">
              <a:avLst/>
            </a:prstGeom>
            <a:noFill/>
          </p:spPr>
        </p:pic>
      </p:grpSp>
      <p:grpSp>
        <p:nvGrpSpPr>
          <p:cNvPr id="105" name="111 Grupo"/>
          <p:cNvGrpSpPr/>
          <p:nvPr/>
        </p:nvGrpSpPr>
        <p:grpSpPr>
          <a:xfrm>
            <a:off x="1179946" y="3741321"/>
            <a:ext cx="2212110" cy="931232"/>
            <a:chOff x="1750291" y="4267200"/>
            <a:chExt cx="2212110" cy="931232"/>
          </a:xfrm>
        </p:grpSpPr>
        <p:sp>
          <p:nvSpPr>
            <p:cNvPr id="106" name="112 CuadroTexto"/>
            <p:cNvSpPr txBox="1"/>
            <p:nvPr/>
          </p:nvSpPr>
          <p:spPr>
            <a:xfrm>
              <a:off x="3362037" y="4267200"/>
              <a:ext cx="6003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dirty="0" smtClean="0"/>
                <a:t>aire</a:t>
              </a:r>
              <a:endParaRPr lang="es-ES" sz="1400" dirty="0"/>
            </a:p>
          </p:txBody>
        </p:sp>
        <p:sp>
          <p:nvSpPr>
            <p:cNvPr id="107" name="113 CuadroTexto"/>
            <p:cNvSpPr txBox="1"/>
            <p:nvPr/>
          </p:nvSpPr>
          <p:spPr>
            <a:xfrm>
              <a:off x="1750291" y="4890655"/>
              <a:ext cx="6003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dirty="0" smtClean="0"/>
                <a:t>agua</a:t>
              </a:r>
              <a:endParaRPr lang="es-E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5675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11754 0.158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07153 0.1884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" y="94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1. La controvertida naturaleza de la luz</a:t>
            </a:r>
          </a:p>
        </p:txBody>
      </p:sp>
      <p:sp>
        <p:nvSpPr>
          <p:cNvPr id="48" name="15 Rectángulo"/>
          <p:cNvSpPr/>
          <p:nvPr/>
        </p:nvSpPr>
        <p:spPr>
          <a:xfrm>
            <a:off x="438309" y="973528"/>
            <a:ext cx="796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</a:rPr>
              <a:t>1.3. El éxito de la teoría ondulatoria</a:t>
            </a:r>
            <a:endParaRPr lang="es-ES" b="1" kern="0" dirty="0">
              <a:solidFill>
                <a:srgbClr val="002060"/>
              </a:solidFill>
            </a:endParaRPr>
          </a:p>
        </p:txBody>
      </p:sp>
      <p:sp>
        <p:nvSpPr>
          <p:cNvPr id="49" name="54 CuadroTexto"/>
          <p:cNvSpPr txBox="1"/>
          <p:nvPr/>
        </p:nvSpPr>
        <p:spPr>
          <a:xfrm>
            <a:off x="443346" y="1363939"/>
            <a:ext cx="200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00B0F0"/>
                </a:solidFill>
                <a:sym typeface="Wingdings 3" panose="05040102010807070707" pitchFamily="18" charset="2"/>
              </a:rPr>
              <a:t> </a:t>
            </a:r>
            <a:r>
              <a:rPr lang="es-ES_tradnl" b="1" dirty="0" smtClean="0">
                <a:solidFill>
                  <a:srgbClr val="00B0F0"/>
                </a:solidFill>
              </a:rPr>
              <a:t>Siglo XIX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50" name="55 CuadroTexto"/>
          <p:cNvSpPr txBox="1"/>
          <p:nvPr/>
        </p:nvSpPr>
        <p:spPr>
          <a:xfrm>
            <a:off x="456305" y="1815005"/>
            <a:ext cx="824986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b="1" dirty="0" smtClean="0">
                <a:sym typeface="Wingdings"/>
              </a:rPr>
              <a:t>Thomas Young </a:t>
            </a:r>
            <a:r>
              <a:rPr lang="es-ES" sz="1600" dirty="0" smtClean="0">
                <a:sym typeface="Wingdings"/>
              </a:rPr>
              <a:t>y </a:t>
            </a:r>
            <a:r>
              <a:rPr lang="es-ES" sz="1600" b="1" dirty="0" smtClean="0">
                <a:sym typeface="Wingdings"/>
              </a:rPr>
              <a:t>Agustín Jean Fresnel </a:t>
            </a:r>
            <a:r>
              <a:rPr lang="es-ES" sz="1600" dirty="0" smtClean="0">
                <a:sym typeface="Wingdings"/>
              </a:rPr>
              <a:t>introdujeron el principio fundamental de la </a:t>
            </a:r>
            <a:r>
              <a:rPr lang="es-ES" sz="1600" b="1" dirty="0" smtClean="0">
                <a:sym typeface="Wingdings"/>
              </a:rPr>
              <a:t>superposición</a:t>
            </a:r>
            <a:r>
              <a:rPr lang="es-ES" sz="1600" dirty="0" smtClean="0">
                <a:sym typeface="Wingdings"/>
              </a:rPr>
              <a:t> </a:t>
            </a:r>
            <a:r>
              <a:rPr lang="es-ES" sz="1600" b="1" dirty="0" smtClean="0">
                <a:sym typeface="Wingdings"/>
              </a:rPr>
              <a:t>o interferencia </a:t>
            </a:r>
            <a:r>
              <a:rPr lang="es-ES" sz="1600" dirty="0" smtClean="0">
                <a:sym typeface="Wingdings"/>
              </a:rPr>
              <a:t>en la teoría ondulatoria, constatando experimentalmente la existencia de interferencia y difracción de la luz, además la de la propagación rectilínea.</a:t>
            </a:r>
          </a:p>
          <a:p>
            <a:pPr marL="177800" indent="-1778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b="1" dirty="0">
                <a:sym typeface="Wingdings"/>
              </a:rPr>
              <a:t>Jean Bernard León Foucault </a:t>
            </a:r>
            <a:r>
              <a:rPr lang="es-ES" sz="1600" dirty="0">
                <a:sym typeface="Wingdings"/>
              </a:rPr>
              <a:t>determinó experimentalmente que la velocidad de la luz en los medios más densos que el aire (</a:t>
            </a:r>
            <a:r>
              <a:rPr lang="es-ES" sz="1600" dirty="0" err="1">
                <a:sym typeface="Wingdings"/>
              </a:rPr>
              <a:t>p.e</a:t>
            </a:r>
            <a:r>
              <a:rPr lang="es-ES" sz="1600" dirty="0">
                <a:sym typeface="Wingdings"/>
              </a:rPr>
              <a:t>. agua) era menor, en contra de la teoría de Newton</a:t>
            </a:r>
            <a:r>
              <a:rPr lang="es-ES" sz="1600" dirty="0" smtClean="0">
                <a:sym typeface="Wingdings"/>
              </a:rPr>
              <a:t>.</a:t>
            </a:r>
          </a:p>
          <a:p>
            <a:pPr marL="177800" indent="-1778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b="1" dirty="0">
                <a:sym typeface="Wingdings"/>
              </a:rPr>
              <a:t>Maxwell</a:t>
            </a:r>
            <a:r>
              <a:rPr lang="es-ES" sz="1600" dirty="0">
                <a:sym typeface="Wingdings"/>
              </a:rPr>
              <a:t> en su teoría sobre el campo electromagnético determinó que la velocidad de propagación de las perturbaciones electromagnéticas era casi idéntico a las últimas medidas relativas a la velocidad de la luz. Concluía que </a:t>
            </a:r>
            <a:r>
              <a:rPr lang="es-ES" sz="1600" b="1" dirty="0">
                <a:sym typeface="Wingdings"/>
              </a:rPr>
              <a:t>la luz es una onda electromagnética</a:t>
            </a:r>
            <a:r>
              <a:rPr lang="es-ES" sz="1600" dirty="0" smtClean="0">
                <a:sym typeface="Wingdings"/>
              </a:rPr>
              <a:t>.</a:t>
            </a:r>
          </a:p>
          <a:p>
            <a:pPr marL="177800" indent="-1778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b="1" dirty="0">
                <a:sym typeface="Wingdings"/>
              </a:rPr>
              <a:t>Heinrich </a:t>
            </a:r>
            <a:r>
              <a:rPr lang="es-ES" sz="1600" b="1" dirty="0" err="1">
                <a:sym typeface="Wingdings"/>
              </a:rPr>
              <a:t>Rudolph</a:t>
            </a:r>
            <a:r>
              <a:rPr lang="es-ES" sz="1600" b="1" dirty="0">
                <a:sym typeface="Wingdings"/>
              </a:rPr>
              <a:t> Hertz</a:t>
            </a:r>
            <a:r>
              <a:rPr lang="es-ES" sz="1600" dirty="0">
                <a:sym typeface="Wingdings"/>
              </a:rPr>
              <a:t> determino como producir y detectar ondas. La naturaleza de la luz parece definitivamente aclarada</a:t>
            </a:r>
            <a:r>
              <a:rPr lang="es-ES" sz="1600" dirty="0" smtClean="0">
                <a:sym typeface="Wingdings"/>
              </a:rPr>
              <a:t>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76673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1. La controvertida naturaleza de la luz</a:t>
            </a:r>
          </a:p>
        </p:txBody>
      </p:sp>
      <p:sp>
        <p:nvSpPr>
          <p:cNvPr id="6" name="15 Rectángulo"/>
          <p:cNvSpPr/>
          <p:nvPr/>
        </p:nvSpPr>
        <p:spPr>
          <a:xfrm>
            <a:off x="438309" y="973528"/>
            <a:ext cx="796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</a:rPr>
              <a:t>1.4. Siglo XX: establecimiento de la naturaleza dual</a:t>
            </a:r>
            <a:endParaRPr lang="es-ES" b="1" kern="0" dirty="0">
              <a:solidFill>
                <a:srgbClr val="002060"/>
              </a:solidFill>
            </a:endParaRPr>
          </a:p>
        </p:txBody>
      </p:sp>
      <p:sp>
        <p:nvSpPr>
          <p:cNvPr id="7" name="12 CuadroTexto"/>
          <p:cNvSpPr txBox="1"/>
          <p:nvPr/>
        </p:nvSpPr>
        <p:spPr>
          <a:xfrm>
            <a:off x="438934" y="1466496"/>
            <a:ext cx="823311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ym typeface="Wingdings"/>
              </a:rPr>
              <a:t>Las experiencias de Hertz ponen de manifiesto el </a:t>
            </a:r>
            <a:r>
              <a:rPr lang="es-ES" sz="1600" b="1" dirty="0" smtClean="0">
                <a:sym typeface="Wingdings"/>
              </a:rPr>
              <a:t>efecto fotoeléctrico</a:t>
            </a:r>
            <a:r>
              <a:rPr lang="es-ES" sz="1600" dirty="0" smtClean="0">
                <a:sym typeface="Wingdings"/>
              </a:rPr>
              <a:t>: la luz que incide sobre una plaza metálica arranca electrones y les comunica energía cinética.</a:t>
            </a:r>
          </a:p>
          <a:p>
            <a:pPr marL="177800" indent="-1778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ym typeface="Wingdings"/>
              </a:rPr>
              <a:t>En 1905 </a:t>
            </a:r>
            <a:r>
              <a:rPr lang="es-ES" sz="1600" b="1" dirty="0">
                <a:sym typeface="Wingdings"/>
              </a:rPr>
              <a:t>Einstein</a:t>
            </a:r>
            <a:r>
              <a:rPr lang="es-ES" sz="1600" dirty="0">
                <a:sym typeface="Wingdings"/>
              </a:rPr>
              <a:t> explicó este fenómeno basándose en la hipótesis de </a:t>
            </a:r>
            <a:r>
              <a:rPr lang="es-ES" sz="1600" b="1" dirty="0">
                <a:sym typeface="Wingdings"/>
              </a:rPr>
              <a:t>Max Planck </a:t>
            </a:r>
            <a:r>
              <a:rPr lang="es-ES" sz="1600" dirty="0">
                <a:sym typeface="Wingdings"/>
              </a:rPr>
              <a:t>y resucito la idea de teoría corpuscular: se hablaba de “</a:t>
            </a:r>
            <a:r>
              <a:rPr lang="es-ES" sz="1600" b="1" dirty="0">
                <a:sym typeface="Wingdings"/>
              </a:rPr>
              <a:t>cuantos</a:t>
            </a:r>
            <a:r>
              <a:rPr lang="es-ES" sz="1600" dirty="0">
                <a:sym typeface="Wingdings"/>
              </a:rPr>
              <a:t>” o “</a:t>
            </a:r>
            <a:r>
              <a:rPr lang="es-ES" sz="1600" b="1" dirty="0">
                <a:sym typeface="Wingdings"/>
              </a:rPr>
              <a:t>paquetes de energía</a:t>
            </a:r>
            <a:r>
              <a:rPr lang="es-ES" sz="1600" dirty="0">
                <a:sym typeface="Wingdings"/>
              </a:rPr>
              <a:t>”, llamados “</a:t>
            </a:r>
            <a:r>
              <a:rPr lang="es-ES" sz="1600" b="1" dirty="0">
                <a:sym typeface="Wingdings"/>
              </a:rPr>
              <a:t>fotones</a:t>
            </a:r>
            <a:r>
              <a:rPr lang="es-ES" sz="1600" dirty="0">
                <a:sym typeface="Wingdings"/>
              </a:rPr>
              <a:t>”. </a:t>
            </a:r>
            <a:endParaRPr lang="es-ES" sz="1600" dirty="0" smtClean="0">
              <a:sym typeface="Wingdings"/>
            </a:endParaRPr>
          </a:p>
          <a:p>
            <a:pPr marL="177800" indent="-1778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ym typeface="Wingdings"/>
              </a:rPr>
              <a:t>En los años 20 se establecieron las bases de la </a:t>
            </a:r>
            <a:r>
              <a:rPr lang="es-ES" sz="1600" b="1" dirty="0">
                <a:sym typeface="Wingdings"/>
              </a:rPr>
              <a:t>mecánica cuántica </a:t>
            </a:r>
            <a:r>
              <a:rPr lang="es-ES" sz="1600" dirty="0">
                <a:sym typeface="Wingdings"/>
              </a:rPr>
              <a:t>que pone de manifiesto que carece de sentido, a escala atómica, la contraposición excluyente “</a:t>
            </a:r>
            <a:r>
              <a:rPr lang="es-ES" sz="1600" b="1" dirty="0">
                <a:sym typeface="Wingdings"/>
              </a:rPr>
              <a:t>onda-partícula</a:t>
            </a:r>
            <a:r>
              <a:rPr lang="es-ES" sz="1600" dirty="0" smtClean="0">
                <a:sym typeface="Wingdings"/>
              </a:rPr>
              <a:t>”.</a:t>
            </a:r>
            <a:endParaRPr lang="es-ES" sz="1600" dirty="0"/>
          </a:p>
        </p:txBody>
      </p:sp>
      <p:sp>
        <p:nvSpPr>
          <p:cNvPr id="9" name="16 CuadroTexto"/>
          <p:cNvSpPr txBox="1"/>
          <p:nvPr/>
        </p:nvSpPr>
        <p:spPr>
          <a:xfrm>
            <a:off x="514063" y="4069841"/>
            <a:ext cx="808286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sym typeface="Wingdings"/>
              </a:rPr>
              <a:t>En la actualidad se considera que </a:t>
            </a:r>
            <a:r>
              <a:rPr lang="es-ES" sz="1600" b="1" dirty="0" smtClean="0">
                <a:sym typeface="Wingdings"/>
              </a:rPr>
              <a:t>la naturaleza de la luz es dual</a:t>
            </a:r>
            <a:r>
              <a:rPr lang="es-ES" sz="1600" dirty="0" smtClean="0">
                <a:sym typeface="Wingdings"/>
              </a:rPr>
              <a:t>: su naturaleza ondulatoria se pone de manifiesto al propagarse, en los fenómenos de difracción e interferencia, y su naturaleza corpuscular se evidencia al interaccionar con la materia.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25734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1. La controvertida naturaleza de la luz</a:t>
            </a:r>
          </a:p>
        </p:txBody>
      </p:sp>
      <p:sp>
        <p:nvSpPr>
          <p:cNvPr id="6" name="15 Rectángulo"/>
          <p:cNvSpPr/>
          <p:nvPr/>
        </p:nvSpPr>
        <p:spPr>
          <a:xfrm>
            <a:off x="438309" y="973528"/>
            <a:ext cx="796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</a:rPr>
              <a:t>1.4. Siglo XX: establecimiento de la naturaleza dual</a:t>
            </a:r>
            <a:endParaRPr lang="es-ES" b="1" kern="0" dirty="0">
              <a:solidFill>
                <a:srgbClr val="002060"/>
              </a:solidFill>
            </a:endParaRPr>
          </a:p>
        </p:txBody>
      </p:sp>
      <p:sp>
        <p:nvSpPr>
          <p:cNvPr id="7" name="12 CuadroTexto"/>
          <p:cNvSpPr txBox="1"/>
          <p:nvPr/>
        </p:nvSpPr>
        <p:spPr>
          <a:xfrm>
            <a:off x="438934" y="1466496"/>
            <a:ext cx="823311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sym typeface="Wingdings"/>
              </a:rPr>
              <a:t>Las experiencias de Hertz ponen de manifiesto el </a:t>
            </a:r>
            <a:r>
              <a:rPr lang="es-ES" sz="1600" b="1" dirty="0" smtClean="0">
                <a:sym typeface="Wingdings"/>
              </a:rPr>
              <a:t>efecto fotoeléctrico</a:t>
            </a:r>
            <a:r>
              <a:rPr lang="es-ES" sz="1600" dirty="0" smtClean="0">
                <a:sym typeface="Wingdings"/>
              </a:rPr>
              <a:t>: la luz que incide sobre una plaza metálica arranca electrones y les comunica energía cinética.</a:t>
            </a:r>
          </a:p>
          <a:p>
            <a:pPr marL="177800" indent="-1778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ym typeface="Wingdings"/>
              </a:rPr>
              <a:t>En 1905 </a:t>
            </a:r>
            <a:r>
              <a:rPr lang="es-ES" sz="1600" b="1" dirty="0">
                <a:sym typeface="Wingdings"/>
              </a:rPr>
              <a:t>Einstein</a:t>
            </a:r>
            <a:r>
              <a:rPr lang="es-ES" sz="1600" dirty="0">
                <a:sym typeface="Wingdings"/>
              </a:rPr>
              <a:t> explicó este fenómeno basándose en la hipótesis de </a:t>
            </a:r>
            <a:r>
              <a:rPr lang="es-ES" sz="1600" b="1" dirty="0">
                <a:sym typeface="Wingdings"/>
              </a:rPr>
              <a:t>Max Planck </a:t>
            </a:r>
            <a:r>
              <a:rPr lang="es-ES" sz="1600" dirty="0">
                <a:sym typeface="Wingdings"/>
              </a:rPr>
              <a:t>y resucito la idea de teoría corpuscular: se hablaba de “</a:t>
            </a:r>
            <a:r>
              <a:rPr lang="es-ES" sz="1600" b="1" dirty="0">
                <a:sym typeface="Wingdings"/>
              </a:rPr>
              <a:t>cuantos</a:t>
            </a:r>
            <a:r>
              <a:rPr lang="es-ES" sz="1600" dirty="0">
                <a:sym typeface="Wingdings"/>
              </a:rPr>
              <a:t>” o “</a:t>
            </a:r>
            <a:r>
              <a:rPr lang="es-ES" sz="1600" b="1" dirty="0">
                <a:sym typeface="Wingdings"/>
              </a:rPr>
              <a:t>paquetes de energía</a:t>
            </a:r>
            <a:r>
              <a:rPr lang="es-ES" sz="1600" dirty="0">
                <a:sym typeface="Wingdings"/>
              </a:rPr>
              <a:t>”, llamados “</a:t>
            </a:r>
            <a:r>
              <a:rPr lang="es-ES" sz="1600" b="1" dirty="0">
                <a:sym typeface="Wingdings"/>
              </a:rPr>
              <a:t>fotones</a:t>
            </a:r>
            <a:r>
              <a:rPr lang="es-ES" sz="1600" dirty="0">
                <a:sym typeface="Wingdings"/>
              </a:rPr>
              <a:t>”. </a:t>
            </a:r>
            <a:endParaRPr lang="es-ES" sz="1600" dirty="0" smtClean="0">
              <a:sym typeface="Wingdings"/>
            </a:endParaRPr>
          </a:p>
          <a:p>
            <a:pPr marL="177800" indent="-1778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ym typeface="Wingdings"/>
              </a:rPr>
              <a:t>En los años 20 se establecieron las bases de la </a:t>
            </a:r>
            <a:r>
              <a:rPr lang="es-ES" sz="1600" b="1" dirty="0">
                <a:sym typeface="Wingdings"/>
              </a:rPr>
              <a:t>mecánica cuántica </a:t>
            </a:r>
            <a:r>
              <a:rPr lang="es-ES" sz="1600" dirty="0">
                <a:sym typeface="Wingdings"/>
              </a:rPr>
              <a:t>que pone de manifiesto que carece de sentido, a escala atómica, la contraposición excluyente “</a:t>
            </a:r>
            <a:r>
              <a:rPr lang="es-ES" sz="1600" b="1" dirty="0">
                <a:sym typeface="Wingdings"/>
              </a:rPr>
              <a:t>onda-partícula</a:t>
            </a:r>
            <a:r>
              <a:rPr lang="es-ES" sz="1600" dirty="0" smtClean="0">
                <a:sym typeface="Wingdings"/>
              </a:rPr>
              <a:t>”.</a:t>
            </a:r>
            <a:endParaRPr lang="es-ES" sz="1600" dirty="0"/>
          </a:p>
        </p:txBody>
      </p:sp>
      <p:sp>
        <p:nvSpPr>
          <p:cNvPr id="9" name="16 CuadroTexto"/>
          <p:cNvSpPr txBox="1"/>
          <p:nvPr/>
        </p:nvSpPr>
        <p:spPr>
          <a:xfrm>
            <a:off x="514063" y="4069841"/>
            <a:ext cx="808286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sym typeface="Wingdings"/>
              </a:rPr>
              <a:t>En la actualidad se considera que </a:t>
            </a:r>
            <a:r>
              <a:rPr lang="es-ES" sz="1600" b="1" dirty="0" smtClean="0">
                <a:sym typeface="Wingdings"/>
              </a:rPr>
              <a:t>la naturaleza de la luz es dual</a:t>
            </a:r>
            <a:r>
              <a:rPr lang="es-ES" sz="1600" dirty="0" smtClean="0">
                <a:sym typeface="Wingdings"/>
              </a:rPr>
              <a:t>: su naturaleza ondulatoria se pone de manifiesto al propagarse, en los fenómenos de difracción e interferencia, y su naturaleza corpuscular se evidencia al interaccionar con la materia.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40792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D551FA14-5B4C-4416-9C08-BFF4FED5F0F7}"/>
  <p:tag name="ISPRING_RESOURCE_FOLDER" val="D:\Física y Q\2º Bachillerato\Presentaciones 2021-2022\Nuevas\08_oem\"/>
  <p:tag name="ISPRING_PRESENTATION_PATH" val="D:\Física y Q\2º Bachillerato\Presentaciones 2021-2022\Nuevas\08_oem.pptx"/>
  <p:tag name="ISPRING_PROJECT_VERSION" val="9.32"/>
  <p:tag name="ISPRING_PROJECT_FOLDER_UPDATED" val="1"/>
</p:tagLst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unito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4937</TotalTime>
  <Words>5640</Words>
  <Application>Microsoft Office PowerPoint</Application>
  <PresentationFormat>Presentación en pantalla (4:3)</PresentationFormat>
  <Paragraphs>435</Paragraphs>
  <Slides>45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8" baseType="lpstr">
      <vt:lpstr>Arial</vt:lpstr>
      <vt:lpstr>Calibri</vt:lpstr>
      <vt:lpstr>Cambria Math</vt:lpstr>
      <vt:lpstr>Courier New</vt:lpstr>
      <vt:lpstr>FontAwesome</vt:lpstr>
      <vt:lpstr>Nunito Sans</vt:lpstr>
      <vt:lpstr>Segoe UI</vt:lpstr>
      <vt:lpstr>Segoe UI Emoji</vt:lpstr>
      <vt:lpstr>Symbol</vt:lpstr>
      <vt:lpstr>Wingdings</vt:lpstr>
      <vt:lpstr>Wingdings 2</vt:lpstr>
      <vt:lpstr>Wingdings 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Rafael Artacho Cañadas</dc:creator>
  <cp:lastModifiedBy>Rafael Artacho Cañadas</cp:lastModifiedBy>
  <cp:revision>410</cp:revision>
  <dcterms:created xsi:type="dcterms:W3CDTF">2017-11-25T07:07:06Z</dcterms:created>
  <dcterms:modified xsi:type="dcterms:W3CDTF">2025-07-24T07:33:50Z</dcterms:modified>
</cp:coreProperties>
</file>