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284" r:id="rId3"/>
    <p:sldId id="326" r:id="rId4"/>
    <p:sldId id="599" r:id="rId5"/>
    <p:sldId id="600" r:id="rId6"/>
    <p:sldId id="601" r:id="rId7"/>
    <p:sldId id="602" r:id="rId8"/>
    <p:sldId id="603" r:id="rId9"/>
    <p:sldId id="604" r:id="rId10"/>
    <p:sldId id="549" r:id="rId11"/>
    <p:sldId id="605" r:id="rId12"/>
    <p:sldId id="606" r:id="rId13"/>
    <p:sldId id="607" r:id="rId14"/>
    <p:sldId id="608" r:id="rId15"/>
    <p:sldId id="609" r:id="rId16"/>
    <p:sldId id="610" r:id="rId17"/>
    <p:sldId id="611" r:id="rId18"/>
    <p:sldId id="612" r:id="rId19"/>
    <p:sldId id="613" r:id="rId20"/>
    <p:sldId id="614" r:id="rId21"/>
    <p:sldId id="615" r:id="rId22"/>
    <p:sldId id="616" r:id="rId23"/>
    <p:sldId id="617" r:id="rId24"/>
    <p:sldId id="618" r:id="rId25"/>
    <p:sldId id="619" r:id="rId26"/>
    <p:sldId id="620" r:id="rId27"/>
    <p:sldId id="621" r:id="rId28"/>
    <p:sldId id="622" r:id="rId29"/>
    <p:sldId id="623" r:id="rId30"/>
    <p:sldId id="624" r:id="rId31"/>
    <p:sldId id="625" r:id="rId32"/>
    <p:sldId id="626" r:id="rId33"/>
    <p:sldId id="627" r:id="rId34"/>
    <p:sldId id="628" r:id="rId35"/>
    <p:sldId id="629" r:id="rId36"/>
    <p:sldId id="630" r:id="rId37"/>
    <p:sldId id="631" r:id="rId38"/>
    <p:sldId id="635" r:id="rId39"/>
    <p:sldId id="637" r:id="rId40"/>
    <p:sldId id="638" r:id="rId41"/>
    <p:sldId id="639" r:id="rId42"/>
    <p:sldId id="640" r:id="rId43"/>
    <p:sldId id="641" r:id="rId44"/>
    <p:sldId id="643" r:id="rId45"/>
    <p:sldId id="644" r:id="rId46"/>
    <p:sldId id="32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76" autoAdjust="0"/>
    <p:restoredTop sz="94660"/>
  </p:normalViewPr>
  <p:slideViewPr>
    <p:cSldViewPr snapToGrid="0">
      <p:cViewPr varScale="1">
        <p:scale>
          <a:sx n="75" d="100"/>
          <a:sy n="75" d="100"/>
        </p:scale>
        <p:origin x="9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Hoja1!$B$1</c:f>
              <c:strCache>
                <c:ptCount val="1"/>
                <c:pt idx="0">
                  <c:v>Serie 1</c:v>
                </c:pt>
              </c:strCache>
            </c:strRef>
          </c:tx>
          <c:spPr>
            <a:ln>
              <a:solidFill>
                <a:schemeClr val="accent3">
                  <a:lumMod val="50000"/>
                </a:schemeClr>
              </a:solidFill>
            </a:ln>
          </c:spPr>
          <c:marker>
            <c:symbol val="none"/>
          </c:marker>
          <c:cat>
            <c:numRef>
              <c:f>Hoja1!$A$2:$A$200</c:f>
              <c:numCache>
                <c:formatCode>General</c:formatCode>
                <c:ptCount val="199"/>
                <c:pt idx="0">
                  <c:v>0</c:v>
                </c:pt>
                <c:pt idx="1">
                  <c:v>5.0000000000000122E-3</c:v>
                </c:pt>
                <c:pt idx="2">
                  <c:v>1.0000000000000007E-2</c:v>
                </c:pt>
                <c:pt idx="3">
                  <c:v>1.4999999999999998E-2</c:v>
                </c:pt>
                <c:pt idx="4">
                  <c:v>2.0000000000000014E-2</c:v>
                </c:pt>
                <c:pt idx="5">
                  <c:v>2.5000000000000008E-2</c:v>
                </c:pt>
                <c:pt idx="6">
                  <c:v>3.0000000000000009E-2</c:v>
                </c:pt>
                <c:pt idx="7">
                  <c:v>3.5000000000000024E-2</c:v>
                </c:pt>
                <c:pt idx="8">
                  <c:v>4.0000000000000029E-2</c:v>
                </c:pt>
                <c:pt idx="9">
                  <c:v>4.5000000000000026E-2</c:v>
                </c:pt>
                <c:pt idx="10">
                  <c:v>5.0000000000000017E-2</c:v>
                </c:pt>
                <c:pt idx="11">
                  <c:v>5.5000000000000021E-2</c:v>
                </c:pt>
                <c:pt idx="12">
                  <c:v>6.0000000000000039E-2</c:v>
                </c:pt>
                <c:pt idx="13">
                  <c:v>6.500000000000003E-2</c:v>
                </c:pt>
                <c:pt idx="14">
                  <c:v>7.0000000000000021E-2</c:v>
                </c:pt>
                <c:pt idx="15">
                  <c:v>7.5000000000000039E-2</c:v>
                </c:pt>
                <c:pt idx="16">
                  <c:v>8.0000000000000057E-2</c:v>
                </c:pt>
                <c:pt idx="17">
                  <c:v>8.5000000000000034E-2</c:v>
                </c:pt>
                <c:pt idx="18">
                  <c:v>9.0000000000000052E-2</c:v>
                </c:pt>
                <c:pt idx="19">
                  <c:v>9.500000000000007E-2</c:v>
                </c:pt>
                <c:pt idx="20">
                  <c:v>0.10000000000000002</c:v>
                </c:pt>
                <c:pt idx="21">
                  <c:v>0.10500000000000002</c:v>
                </c:pt>
                <c:pt idx="22">
                  <c:v>0.11000000000000004</c:v>
                </c:pt>
                <c:pt idx="23">
                  <c:v>0.11500000000000006</c:v>
                </c:pt>
                <c:pt idx="24">
                  <c:v>0.12000000000000006</c:v>
                </c:pt>
                <c:pt idx="25">
                  <c:v>0.12500000000000003</c:v>
                </c:pt>
                <c:pt idx="26">
                  <c:v>0.13000000000000003</c:v>
                </c:pt>
                <c:pt idx="27">
                  <c:v>0.13500000000000004</c:v>
                </c:pt>
                <c:pt idx="28">
                  <c:v>0.14000000000000004</c:v>
                </c:pt>
                <c:pt idx="29">
                  <c:v>0.14500000000000021</c:v>
                </c:pt>
                <c:pt idx="30">
                  <c:v>0.15000000000000024</c:v>
                </c:pt>
                <c:pt idx="31">
                  <c:v>0.15500000000000044</c:v>
                </c:pt>
                <c:pt idx="32">
                  <c:v>0.16000000000000009</c:v>
                </c:pt>
                <c:pt idx="33">
                  <c:v>0.16500000000000009</c:v>
                </c:pt>
                <c:pt idx="34">
                  <c:v>0.17000000000000021</c:v>
                </c:pt>
                <c:pt idx="35">
                  <c:v>0.17500000000000021</c:v>
                </c:pt>
                <c:pt idx="36">
                  <c:v>0.18000000000000024</c:v>
                </c:pt>
                <c:pt idx="37">
                  <c:v>0.18500000000000041</c:v>
                </c:pt>
                <c:pt idx="38">
                  <c:v>0.19000000000000011</c:v>
                </c:pt>
                <c:pt idx="39">
                  <c:v>0.19500000000000015</c:v>
                </c:pt>
                <c:pt idx="40">
                  <c:v>0.20000000000000009</c:v>
                </c:pt>
                <c:pt idx="41">
                  <c:v>0.20500000000000021</c:v>
                </c:pt>
                <c:pt idx="42">
                  <c:v>0.21000000000000021</c:v>
                </c:pt>
                <c:pt idx="43">
                  <c:v>0.21500000000000041</c:v>
                </c:pt>
                <c:pt idx="44">
                  <c:v>0.22000000000000014</c:v>
                </c:pt>
                <c:pt idx="45">
                  <c:v>0.2250000000000002</c:v>
                </c:pt>
                <c:pt idx="46">
                  <c:v>0.2300000000000002</c:v>
                </c:pt>
                <c:pt idx="47">
                  <c:v>0.23500000000000021</c:v>
                </c:pt>
                <c:pt idx="48">
                  <c:v>0.24000000000000021</c:v>
                </c:pt>
                <c:pt idx="49">
                  <c:v>0.24500000000000041</c:v>
                </c:pt>
                <c:pt idx="50">
                  <c:v>0.25000000000000011</c:v>
                </c:pt>
                <c:pt idx="51">
                  <c:v>0.25500000000000012</c:v>
                </c:pt>
                <c:pt idx="52">
                  <c:v>0.26000000000000012</c:v>
                </c:pt>
                <c:pt idx="53">
                  <c:v>0.26500000000000012</c:v>
                </c:pt>
                <c:pt idx="54">
                  <c:v>0.27000000000000018</c:v>
                </c:pt>
                <c:pt idx="55">
                  <c:v>0.2750000000000003</c:v>
                </c:pt>
                <c:pt idx="56">
                  <c:v>0.2800000000000003</c:v>
                </c:pt>
                <c:pt idx="57">
                  <c:v>0.28500000000000031</c:v>
                </c:pt>
                <c:pt idx="58">
                  <c:v>0.29000000000000031</c:v>
                </c:pt>
                <c:pt idx="59">
                  <c:v>0.29500000000000032</c:v>
                </c:pt>
                <c:pt idx="60">
                  <c:v>0.30000000000000032</c:v>
                </c:pt>
                <c:pt idx="61">
                  <c:v>0.30500000000000038</c:v>
                </c:pt>
                <c:pt idx="62">
                  <c:v>0.31000000000000105</c:v>
                </c:pt>
                <c:pt idx="63">
                  <c:v>0.31500000000000106</c:v>
                </c:pt>
                <c:pt idx="64">
                  <c:v>0.32000000000000117</c:v>
                </c:pt>
                <c:pt idx="65">
                  <c:v>0.32500000000000118</c:v>
                </c:pt>
                <c:pt idx="66">
                  <c:v>0.33000000000000135</c:v>
                </c:pt>
                <c:pt idx="67">
                  <c:v>0.33500000000000135</c:v>
                </c:pt>
                <c:pt idx="68">
                  <c:v>0.34000000000000036</c:v>
                </c:pt>
                <c:pt idx="69">
                  <c:v>0.34500000000000036</c:v>
                </c:pt>
                <c:pt idx="70">
                  <c:v>0.35000000000000031</c:v>
                </c:pt>
                <c:pt idx="71">
                  <c:v>0.35500000000000032</c:v>
                </c:pt>
                <c:pt idx="72">
                  <c:v>0.36000000000000032</c:v>
                </c:pt>
                <c:pt idx="73">
                  <c:v>0.36500000000000032</c:v>
                </c:pt>
                <c:pt idx="74">
                  <c:v>0.37000000000000038</c:v>
                </c:pt>
                <c:pt idx="75">
                  <c:v>0.37500000000000111</c:v>
                </c:pt>
                <c:pt idx="76">
                  <c:v>0.38000000000000123</c:v>
                </c:pt>
                <c:pt idx="77">
                  <c:v>0.38500000000000123</c:v>
                </c:pt>
                <c:pt idx="78">
                  <c:v>0.39000000000000123</c:v>
                </c:pt>
                <c:pt idx="79">
                  <c:v>0.39500000000000141</c:v>
                </c:pt>
                <c:pt idx="80">
                  <c:v>0.4000000000000003</c:v>
                </c:pt>
                <c:pt idx="81">
                  <c:v>0.4050000000000003</c:v>
                </c:pt>
                <c:pt idx="82">
                  <c:v>0.41000000000000031</c:v>
                </c:pt>
                <c:pt idx="83">
                  <c:v>0.41500000000000031</c:v>
                </c:pt>
                <c:pt idx="84">
                  <c:v>0.42000000000000032</c:v>
                </c:pt>
                <c:pt idx="85">
                  <c:v>0.42500000000000032</c:v>
                </c:pt>
                <c:pt idx="86">
                  <c:v>0.43000000000000038</c:v>
                </c:pt>
                <c:pt idx="87">
                  <c:v>0.43500000000000116</c:v>
                </c:pt>
                <c:pt idx="88">
                  <c:v>0.44000000000000034</c:v>
                </c:pt>
                <c:pt idx="89">
                  <c:v>0.44500000000000034</c:v>
                </c:pt>
                <c:pt idx="90">
                  <c:v>0.45000000000000034</c:v>
                </c:pt>
                <c:pt idx="91">
                  <c:v>0.45500000000000035</c:v>
                </c:pt>
                <c:pt idx="92">
                  <c:v>0.4600000000000003</c:v>
                </c:pt>
                <c:pt idx="93">
                  <c:v>0.4650000000000003</c:v>
                </c:pt>
                <c:pt idx="94">
                  <c:v>0.47000000000000031</c:v>
                </c:pt>
                <c:pt idx="95">
                  <c:v>0.47500000000000031</c:v>
                </c:pt>
                <c:pt idx="96">
                  <c:v>0.48000000000000032</c:v>
                </c:pt>
                <c:pt idx="97">
                  <c:v>0.48500000000000032</c:v>
                </c:pt>
                <c:pt idx="98">
                  <c:v>0.49000000000000032</c:v>
                </c:pt>
                <c:pt idx="99">
                  <c:v>0.49500000000000038</c:v>
                </c:pt>
                <c:pt idx="100">
                  <c:v>0.50000000000000033</c:v>
                </c:pt>
                <c:pt idx="101">
                  <c:v>0.50500000000000034</c:v>
                </c:pt>
                <c:pt idx="102">
                  <c:v>0.51000000000000034</c:v>
                </c:pt>
                <c:pt idx="103">
                  <c:v>0.51500000000000035</c:v>
                </c:pt>
                <c:pt idx="104">
                  <c:v>0.52000000000000035</c:v>
                </c:pt>
                <c:pt idx="105">
                  <c:v>0.52500000000000069</c:v>
                </c:pt>
                <c:pt idx="106">
                  <c:v>0.53000000000000069</c:v>
                </c:pt>
                <c:pt idx="107">
                  <c:v>0.5350000000000007</c:v>
                </c:pt>
                <c:pt idx="108">
                  <c:v>0.5400000000000007</c:v>
                </c:pt>
                <c:pt idx="109">
                  <c:v>0.5450000000000006</c:v>
                </c:pt>
                <c:pt idx="110">
                  <c:v>0.5500000000000006</c:v>
                </c:pt>
                <c:pt idx="111">
                  <c:v>0.5550000000000006</c:v>
                </c:pt>
                <c:pt idx="112">
                  <c:v>0.56000000000000061</c:v>
                </c:pt>
                <c:pt idx="113">
                  <c:v>0.56500000000000061</c:v>
                </c:pt>
                <c:pt idx="114">
                  <c:v>0.57000000000000062</c:v>
                </c:pt>
                <c:pt idx="115">
                  <c:v>0.57500000000000062</c:v>
                </c:pt>
                <c:pt idx="116">
                  <c:v>0.58000000000000052</c:v>
                </c:pt>
                <c:pt idx="117">
                  <c:v>0.58500000000000052</c:v>
                </c:pt>
                <c:pt idx="118">
                  <c:v>0.59000000000000052</c:v>
                </c:pt>
                <c:pt idx="119">
                  <c:v>0.59500000000000053</c:v>
                </c:pt>
                <c:pt idx="120">
                  <c:v>0.60000000000000064</c:v>
                </c:pt>
                <c:pt idx="121">
                  <c:v>0.60500000000000065</c:v>
                </c:pt>
                <c:pt idx="122">
                  <c:v>0.61000000000000065</c:v>
                </c:pt>
                <c:pt idx="123">
                  <c:v>0.61500000000000221</c:v>
                </c:pt>
                <c:pt idx="124">
                  <c:v>0.62000000000000222</c:v>
                </c:pt>
                <c:pt idx="125">
                  <c:v>0.62500000000000233</c:v>
                </c:pt>
                <c:pt idx="126">
                  <c:v>0.63000000000000245</c:v>
                </c:pt>
                <c:pt idx="127">
                  <c:v>0.63500000000000245</c:v>
                </c:pt>
                <c:pt idx="128">
                  <c:v>0.64000000000000246</c:v>
                </c:pt>
                <c:pt idx="129">
                  <c:v>0.64500000000000246</c:v>
                </c:pt>
                <c:pt idx="130">
                  <c:v>0.65000000000000246</c:v>
                </c:pt>
                <c:pt idx="131">
                  <c:v>0.6550000000000028</c:v>
                </c:pt>
                <c:pt idx="132">
                  <c:v>0.66000000000000281</c:v>
                </c:pt>
                <c:pt idx="133">
                  <c:v>0.66500000000000281</c:v>
                </c:pt>
                <c:pt idx="134">
                  <c:v>0.67000000000000282</c:v>
                </c:pt>
                <c:pt idx="135">
                  <c:v>0.67500000000000282</c:v>
                </c:pt>
                <c:pt idx="136">
                  <c:v>0.68000000000000071</c:v>
                </c:pt>
                <c:pt idx="137">
                  <c:v>0.68500000000000072</c:v>
                </c:pt>
                <c:pt idx="138">
                  <c:v>0.69000000000000072</c:v>
                </c:pt>
                <c:pt idx="139">
                  <c:v>0.69500000000000073</c:v>
                </c:pt>
                <c:pt idx="140">
                  <c:v>0.70000000000000062</c:v>
                </c:pt>
                <c:pt idx="141">
                  <c:v>0.70500000000000063</c:v>
                </c:pt>
                <c:pt idx="142">
                  <c:v>0.71000000000000063</c:v>
                </c:pt>
                <c:pt idx="143">
                  <c:v>0.71500000000000064</c:v>
                </c:pt>
                <c:pt idx="144">
                  <c:v>0.72000000000000064</c:v>
                </c:pt>
                <c:pt idx="145">
                  <c:v>0.72500000000000064</c:v>
                </c:pt>
                <c:pt idx="146">
                  <c:v>0.73000000000000065</c:v>
                </c:pt>
                <c:pt idx="147">
                  <c:v>0.73500000000000065</c:v>
                </c:pt>
                <c:pt idx="148">
                  <c:v>0.74000000000000232</c:v>
                </c:pt>
                <c:pt idx="149">
                  <c:v>0.74500000000000233</c:v>
                </c:pt>
                <c:pt idx="150">
                  <c:v>0.75000000000000244</c:v>
                </c:pt>
                <c:pt idx="151">
                  <c:v>0.75500000000000256</c:v>
                </c:pt>
                <c:pt idx="152">
                  <c:v>0.76000000000000256</c:v>
                </c:pt>
                <c:pt idx="153">
                  <c:v>0.76500000000000268</c:v>
                </c:pt>
                <c:pt idx="154">
                  <c:v>0.77000000000000246</c:v>
                </c:pt>
                <c:pt idx="155">
                  <c:v>0.77500000000000246</c:v>
                </c:pt>
                <c:pt idx="156">
                  <c:v>0.78000000000000069</c:v>
                </c:pt>
                <c:pt idx="157">
                  <c:v>0.7850000000000007</c:v>
                </c:pt>
                <c:pt idx="158">
                  <c:v>0.7900000000000007</c:v>
                </c:pt>
                <c:pt idx="159">
                  <c:v>0.7950000000000006</c:v>
                </c:pt>
                <c:pt idx="160">
                  <c:v>0.8000000000000006</c:v>
                </c:pt>
                <c:pt idx="161">
                  <c:v>0.8050000000000006</c:v>
                </c:pt>
                <c:pt idx="162">
                  <c:v>0.81000000000000061</c:v>
                </c:pt>
                <c:pt idx="163">
                  <c:v>0.81500000000000061</c:v>
                </c:pt>
                <c:pt idx="164">
                  <c:v>0.82000000000000062</c:v>
                </c:pt>
                <c:pt idx="165">
                  <c:v>0.82500000000000062</c:v>
                </c:pt>
                <c:pt idx="166">
                  <c:v>0.83000000000000063</c:v>
                </c:pt>
                <c:pt idx="167">
                  <c:v>0.83500000000000063</c:v>
                </c:pt>
                <c:pt idx="168">
                  <c:v>0.84000000000000064</c:v>
                </c:pt>
                <c:pt idx="169">
                  <c:v>0.84500000000000064</c:v>
                </c:pt>
                <c:pt idx="170">
                  <c:v>0.85000000000000064</c:v>
                </c:pt>
                <c:pt idx="171">
                  <c:v>0.85500000000000065</c:v>
                </c:pt>
                <c:pt idx="172">
                  <c:v>0.86000000000000065</c:v>
                </c:pt>
                <c:pt idx="173">
                  <c:v>0.86500000000000243</c:v>
                </c:pt>
                <c:pt idx="174">
                  <c:v>0.87000000000000244</c:v>
                </c:pt>
                <c:pt idx="175">
                  <c:v>0.87500000000000244</c:v>
                </c:pt>
                <c:pt idx="176">
                  <c:v>0.88000000000000078</c:v>
                </c:pt>
                <c:pt idx="177">
                  <c:v>0.88500000000000079</c:v>
                </c:pt>
                <c:pt idx="178">
                  <c:v>0.89000000000000079</c:v>
                </c:pt>
                <c:pt idx="179">
                  <c:v>0.89500000000000079</c:v>
                </c:pt>
                <c:pt idx="180">
                  <c:v>0.90000000000000069</c:v>
                </c:pt>
                <c:pt idx="181">
                  <c:v>0.90500000000000069</c:v>
                </c:pt>
                <c:pt idx="182">
                  <c:v>0.9100000000000007</c:v>
                </c:pt>
                <c:pt idx="183">
                  <c:v>0.9150000000000007</c:v>
                </c:pt>
                <c:pt idx="184">
                  <c:v>0.92000000000000071</c:v>
                </c:pt>
                <c:pt idx="185">
                  <c:v>0.92500000000000071</c:v>
                </c:pt>
                <c:pt idx="186">
                  <c:v>0.93000000000000071</c:v>
                </c:pt>
                <c:pt idx="187">
                  <c:v>0.93500000000000072</c:v>
                </c:pt>
                <c:pt idx="188">
                  <c:v>0.94000000000000072</c:v>
                </c:pt>
                <c:pt idx="189">
                  <c:v>0.94500000000000073</c:v>
                </c:pt>
                <c:pt idx="190">
                  <c:v>0.95000000000000073</c:v>
                </c:pt>
                <c:pt idx="191">
                  <c:v>0.95500000000000074</c:v>
                </c:pt>
                <c:pt idx="192">
                  <c:v>0.96000000000000074</c:v>
                </c:pt>
                <c:pt idx="193">
                  <c:v>0.96500000000000075</c:v>
                </c:pt>
                <c:pt idx="194">
                  <c:v>0.97000000000000064</c:v>
                </c:pt>
                <c:pt idx="195">
                  <c:v>0.97500000000000064</c:v>
                </c:pt>
                <c:pt idx="196">
                  <c:v>0.98000000000000076</c:v>
                </c:pt>
                <c:pt idx="197">
                  <c:v>0.98500000000000076</c:v>
                </c:pt>
                <c:pt idx="198">
                  <c:v>0.99000000000000077</c:v>
                </c:pt>
              </c:numCache>
            </c:numRef>
          </c:cat>
          <c:val>
            <c:numRef>
              <c:f>Hoja1!$B$2:$B$200</c:f>
              <c:numCache>
                <c:formatCode>General</c:formatCode>
                <c:ptCount val="199"/>
                <c:pt idx="0">
                  <c:v>0</c:v>
                </c:pt>
                <c:pt idx="1">
                  <c:v>0.31410759078128292</c:v>
                </c:pt>
                <c:pt idx="2">
                  <c:v>0.62790519529313593</c:v>
                </c:pt>
                <c:pt idx="3">
                  <c:v>0.94108313318514314</c:v>
                </c:pt>
                <c:pt idx="4">
                  <c:v>1.2533323356430426</c:v>
                </c:pt>
                <c:pt idx="5">
                  <c:v>1.5643446504023051</c:v>
                </c:pt>
                <c:pt idx="6">
                  <c:v>1.8738131458572462</c:v>
                </c:pt>
                <c:pt idx="7">
                  <c:v>2.1814324139654238</c:v>
                </c:pt>
                <c:pt idx="8">
                  <c:v>2.4868988716485467</c:v>
                </c:pt>
                <c:pt idx="9">
                  <c:v>2.7899110603923067</c:v>
                </c:pt>
                <c:pt idx="10">
                  <c:v>3.0901699437494741</c:v>
                </c:pt>
                <c:pt idx="11">
                  <c:v>3.3873792024529275</c:v>
                </c:pt>
                <c:pt idx="12">
                  <c:v>3.6812455268467787</c:v>
                </c:pt>
                <c:pt idx="13">
                  <c:v>3.9714789063477967</c:v>
                </c:pt>
                <c:pt idx="14">
                  <c:v>4.2577929156507324</c:v>
                </c:pt>
                <c:pt idx="15">
                  <c:v>4.5399049973954675</c:v>
                </c:pt>
                <c:pt idx="16">
                  <c:v>4.8175367410171361</c:v>
                </c:pt>
                <c:pt idx="17">
                  <c:v>5.0904141575036963</c:v>
                </c:pt>
                <c:pt idx="18">
                  <c:v>5.3582679497899663</c:v>
                </c:pt>
                <c:pt idx="19">
                  <c:v>5.6208337785213045</c:v>
                </c:pt>
                <c:pt idx="20">
                  <c:v>5.8778525229247327</c:v>
                </c:pt>
                <c:pt idx="21">
                  <c:v>6.1290705365297438</c:v>
                </c:pt>
                <c:pt idx="22">
                  <c:v>6.3742398974868975</c:v>
                </c:pt>
                <c:pt idx="23">
                  <c:v>6.6131186532365014</c:v>
                </c:pt>
                <c:pt idx="24">
                  <c:v>6.8454710592868855</c:v>
                </c:pt>
                <c:pt idx="25">
                  <c:v>7.0710678118654773</c:v>
                </c:pt>
                <c:pt idx="26">
                  <c:v>7.2896862742141328</c:v>
                </c:pt>
                <c:pt idx="27">
                  <c:v>7.5011106963045968</c:v>
                </c:pt>
                <c:pt idx="28">
                  <c:v>7.7051324277578885</c:v>
                </c:pt>
                <c:pt idx="29">
                  <c:v>7.9015501237569064</c:v>
                </c:pt>
                <c:pt idx="30">
                  <c:v>8.090169943749471</c:v>
                </c:pt>
                <c:pt idx="31">
                  <c:v>8.270805742745619</c:v>
                </c:pt>
                <c:pt idx="32">
                  <c:v>8.4432792550201512</c:v>
                </c:pt>
                <c:pt idx="33">
                  <c:v>8.6074202700394373</c:v>
                </c:pt>
                <c:pt idx="34">
                  <c:v>8.7630668004386525</c:v>
                </c:pt>
                <c:pt idx="35">
                  <c:v>8.9100652418836805</c:v>
                </c:pt>
                <c:pt idx="36">
                  <c:v>9.0482705246601487</c:v>
                </c:pt>
                <c:pt idx="37">
                  <c:v>9.177546256839852</c:v>
                </c:pt>
                <c:pt idx="38">
                  <c:v>9.2977648588825161</c:v>
                </c:pt>
                <c:pt idx="39">
                  <c:v>9.4088076895422574</c:v>
                </c:pt>
                <c:pt idx="40">
                  <c:v>9.5105651629514973</c:v>
                </c:pt>
                <c:pt idx="41">
                  <c:v>9.6029368567694853</c:v>
                </c:pt>
                <c:pt idx="42">
                  <c:v>9.6858316112863267</c:v>
                </c:pt>
                <c:pt idx="43">
                  <c:v>9.7591676193874761</c:v>
                </c:pt>
                <c:pt idx="44">
                  <c:v>9.8228725072869256</c:v>
                </c:pt>
                <c:pt idx="45">
                  <c:v>9.8768834059513786</c:v>
                </c:pt>
                <c:pt idx="46">
                  <c:v>9.921147013144779</c:v>
                </c:pt>
                <c:pt idx="47">
                  <c:v>9.9556196460308026</c:v>
                </c:pt>
                <c:pt idx="48">
                  <c:v>9.980267284282716</c:v>
                </c:pt>
                <c:pt idx="49">
                  <c:v>9.9950656036573164</c:v>
                </c:pt>
                <c:pt idx="50">
                  <c:v>10</c:v>
                </c:pt>
                <c:pt idx="51">
                  <c:v>9.9950656036573147</c:v>
                </c:pt>
                <c:pt idx="52">
                  <c:v>9.980267284282716</c:v>
                </c:pt>
                <c:pt idx="53">
                  <c:v>9.9556196460308026</c:v>
                </c:pt>
                <c:pt idx="54">
                  <c:v>9.9211470131447772</c:v>
                </c:pt>
                <c:pt idx="55">
                  <c:v>9.876883405951375</c:v>
                </c:pt>
                <c:pt idx="56">
                  <c:v>9.8228725072868848</c:v>
                </c:pt>
                <c:pt idx="57">
                  <c:v>9.7591676193874726</c:v>
                </c:pt>
                <c:pt idx="58">
                  <c:v>9.6858316112863267</c:v>
                </c:pt>
                <c:pt idx="59">
                  <c:v>9.6029368567694817</c:v>
                </c:pt>
                <c:pt idx="60">
                  <c:v>9.5105651629514938</c:v>
                </c:pt>
                <c:pt idx="61">
                  <c:v>9.4088076895422521</c:v>
                </c:pt>
                <c:pt idx="62">
                  <c:v>9.2977648588825108</c:v>
                </c:pt>
                <c:pt idx="63">
                  <c:v>9.1775462568398414</c:v>
                </c:pt>
                <c:pt idx="64">
                  <c:v>9.0482705246601451</c:v>
                </c:pt>
                <c:pt idx="65">
                  <c:v>8.9100652418836734</c:v>
                </c:pt>
                <c:pt idx="66">
                  <c:v>8.7630668004386294</c:v>
                </c:pt>
                <c:pt idx="67">
                  <c:v>8.607420270039432</c:v>
                </c:pt>
                <c:pt idx="68">
                  <c:v>8.4432792550201441</c:v>
                </c:pt>
                <c:pt idx="69">
                  <c:v>8.2708057427456136</c:v>
                </c:pt>
                <c:pt idx="70">
                  <c:v>8.0901699437494674</c:v>
                </c:pt>
                <c:pt idx="71">
                  <c:v>7.9015501237568984</c:v>
                </c:pt>
                <c:pt idx="72">
                  <c:v>7.7051324277578805</c:v>
                </c:pt>
                <c:pt idx="73">
                  <c:v>7.5011106963045879</c:v>
                </c:pt>
                <c:pt idx="74">
                  <c:v>7.2896862742141124</c:v>
                </c:pt>
                <c:pt idx="75">
                  <c:v>7.0710678118654684</c:v>
                </c:pt>
                <c:pt idx="76">
                  <c:v>6.8454710592868757</c:v>
                </c:pt>
                <c:pt idx="77">
                  <c:v>6.6131186532364854</c:v>
                </c:pt>
                <c:pt idx="78">
                  <c:v>6.374239897486885</c:v>
                </c:pt>
                <c:pt idx="79">
                  <c:v>6.1290705365297296</c:v>
                </c:pt>
                <c:pt idx="80">
                  <c:v>5.8778525229247212</c:v>
                </c:pt>
                <c:pt idx="81">
                  <c:v>5.6208337785212752</c:v>
                </c:pt>
                <c:pt idx="82">
                  <c:v>5.3582679497899557</c:v>
                </c:pt>
                <c:pt idx="83">
                  <c:v>5.0904141575036945</c:v>
                </c:pt>
                <c:pt idx="84">
                  <c:v>4.8175367410171264</c:v>
                </c:pt>
                <c:pt idx="85">
                  <c:v>4.5399049973954382</c:v>
                </c:pt>
                <c:pt idx="86">
                  <c:v>4.2577929156507128</c:v>
                </c:pt>
                <c:pt idx="87">
                  <c:v>3.9714789063477807</c:v>
                </c:pt>
                <c:pt idx="88">
                  <c:v>3.6812455268467628</c:v>
                </c:pt>
                <c:pt idx="89">
                  <c:v>3.3873792024529084</c:v>
                </c:pt>
                <c:pt idx="90">
                  <c:v>3.0901699437494585</c:v>
                </c:pt>
                <c:pt idx="91">
                  <c:v>2.7899110603922845</c:v>
                </c:pt>
                <c:pt idx="92">
                  <c:v>2.4868988716485307</c:v>
                </c:pt>
                <c:pt idx="93">
                  <c:v>2.18143241396541</c:v>
                </c:pt>
                <c:pt idx="94">
                  <c:v>1.8738131458572282</c:v>
                </c:pt>
                <c:pt idx="95">
                  <c:v>1.5643446504022918</c:v>
                </c:pt>
                <c:pt idx="96">
                  <c:v>1.2533323356430235</c:v>
                </c:pt>
                <c:pt idx="97">
                  <c:v>0.94108313318512571</c:v>
                </c:pt>
                <c:pt idx="98">
                  <c:v>0.62790519529311606</c:v>
                </c:pt>
                <c:pt idx="99">
                  <c:v>0.31410759078126482</c:v>
                </c:pt>
                <c:pt idx="100">
                  <c:v>-2.0979312037594861E-14</c:v>
                </c:pt>
                <c:pt idx="101">
                  <c:v>-0.31410759078130218</c:v>
                </c:pt>
                <c:pt idx="102">
                  <c:v>-0.62790519529315791</c:v>
                </c:pt>
                <c:pt idx="103">
                  <c:v>-0.94108313318516312</c:v>
                </c:pt>
                <c:pt idx="104">
                  <c:v>-1.253332335643065</c:v>
                </c:pt>
                <c:pt idx="105">
                  <c:v>-1.5643446504023257</c:v>
                </c:pt>
                <c:pt idx="106">
                  <c:v>-1.8738131458572651</c:v>
                </c:pt>
                <c:pt idx="107">
                  <c:v>-2.1814324139654468</c:v>
                </c:pt>
                <c:pt idx="108">
                  <c:v>-2.4868988716485667</c:v>
                </c:pt>
                <c:pt idx="109">
                  <c:v>-2.7899110603923307</c:v>
                </c:pt>
                <c:pt idx="110">
                  <c:v>-3.0901699437494941</c:v>
                </c:pt>
                <c:pt idx="111">
                  <c:v>-3.3873792024529497</c:v>
                </c:pt>
                <c:pt idx="112">
                  <c:v>-3.6812455268467987</c:v>
                </c:pt>
                <c:pt idx="113">
                  <c:v>-3.9714789063478189</c:v>
                </c:pt>
                <c:pt idx="114">
                  <c:v>-4.2577929156507484</c:v>
                </c:pt>
                <c:pt idx="115">
                  <c:v>-4.5399049973954764</c:v>
                </c:pt>
                <c:pt idx="116">
                  <c:v>-4.8175367410171646</c:v>
                </c:pt>
                <c:pt idx="117">
                  <c:v>-5.0904141575037345</c:v>
                </c:pt>
                <c:pt idx="118">
                  <c:v>-5.3582679497899868</c:v>
                </c:pt>
                <c:pt idx="119">
                  <c:v>-5.6208337785213285</c:v>
                </c:pt>
                <c:pt idx="120">
                  <c:v>-5.8778525229247505</c:v>
                </c:pt>
                <c:pt idx="121">
                  <c:v>-6.1290705365297642</c:v>
                </c:pt>
                <c:pt idx="122">
                  <c:v>-6.3742398974869046</c:v>
                </c:pt>
                <c:pt idx="123">
                  <c:v>-6.6131186532365245</c:v>
                </c:pt>
                <c:pt idx="124">
                  <c:v>-6.8454710592868908</c:v>
                </c:pt>
                <c:pt idx="125">
                  <c:v>-7.0710678118654915</c:v>
                </c:pt>
                <c:pt idx="126">
                  <c:v>-7.2896862742141497</c:v>
                </c:pt>
                <c:pt idx="127">
                  <c:v>-7.5011106963046128</c:v>
                </c:pt>
                <c:pt idx="128">
                  <c:v>-7.7051324277579045</c:v>
                </c:pt>
                <c:pt idx="129">
                  <c:v>-7.9015501237569197</c:v>
                </c:pt>
                <c:pt idx="130">
                  <c:v>-8.0901699437494887</c:v>
                </c:pt>
                <c:pt idx="131">
                  <c:v>-8.270805742745635</c:v>
                </c:pt>
                <c:pt idx="132">
                  <c:v>-8.4432792550201672</c:v>
                </c:pt>
                <c:pt idx="133">
                  <c:v>-8.6074202700394515</c:v>
                </c:pt>
                <c:pt idx="134">
                  <c:v>-8.7630668004386525</c:v>
                </c:pt>
                <c:pt idx="135">
                  <c:v>-8.9100652418836894</c:v>
                </c:pt>
                <c:pt idx="136">
                  <c:v>-9.04827052466017</c:v>
                </c:pt>
                <c:pt idx="137">
                  <c:v>-9.1775462568398591</c:v>
                </c:pt>
                <c:pt idx="138">
                  <c:v>-9.297764858882525</c:v>
                </c:pt>
                <c:pt idx="139">
                  <c:v>-9.4088076895422628</c:v>
                </c:pt>
                <c:pt idx="140">
                  <c:v>-9.5105651629515116</c:v>
                </c:pt>
                <c:pt idx="141">
                  <c:v>-9.6029368567694924</c:v>
                </c:pt>
                <c:pt idx="142">
                  <c:v>-9.6858316112863267</c:v>
                </c:pt>
                <c:pt idx="143">
                  <c:v>-9.7591676193874797</c:v>
                </c:pt>
                <c:pt idx="144">
                  <c:v>-9.8228725072869292</c:v>
                </c:pt>
                <c:pt idx="145">
                  <c:v>-9.8768834059513821</c:v>
                </c:pt>
                <c:pt idx="146">
                  <c:v>-9.9211470131447825</c:v>
                </c:pt>
                <c:pt idx="147">
                  <c:v>-9.9556196460308026</c:v>
                </c:pt>
                <c:pt idx="148">
                  <c:v>-9.9802672842827178</c:v>
                </c:pt>
                <c:pt idx="149">
                  <c:v>-9.9950656036573164</c:v>
                </c:pt>
                <c:pt idx="150">
                  <c:v>-10</c:v>
                </c:pt>
                <c:pt idx="151">
                  <c:v>-9.9950656036573147</c:v>
                </c:pt>
                <c:pt idx="152">
                  <c:v>-9.9802672842827143</c:v>
                </c:pt>
                <c:pt idx="153">
                  <c:v>-9.9556196460308026</c:v>
                </c:pt>
                <c:pt idx="154">
                  <c:v>-9.9211470131447737</c:v>
                </c:pt>
                <c:pt idx="155">
                  <c:v>-9.8768834059513715</c:v>
                </c:pt>
                <c:pt idx="156">
                  <c:v>-9.8228725072868848</c:v>
                </c:pt>
                <c:pt idx="157">
                  <c:v>-9.7591676193874708</c:v>
                </c:pt>
                <c:pt idx="158">
                  <c:v>-9.6858316112863267</c:v>
                </c:pt>
                <c:pt idx="159">
                  <c:v>-9.6029368567694764</c:v>
                </c:pt>
                <c:pt idx="160">
                  <c:v>-9.5105651629514885</c:v>
                </c:pt>
                <c:pt idx="161">
                  <c:v>-9.4088076895422468</c:v>
                </c:pt>
                <c:pt idx="162">
                  <c:v>-9.2977648588825001</c:v>
                </c:pt>
                <c:pt idx="163">
                  <c:v>-9.1775462568398325</c:v>
                </c:pt>
                <c:pt idx="164">
                  <c:v>-9.0482705246601363</c:v>
                </c:pt>
                <c:pt idx="165">
                  <c:v>-8.9100652418836628</c:v>
                </c:pt>
                <c:pt idx="166">
                  <c:v>-8.7630668004386205</c:v>
                </c:pt>
                <c:pt idx="167">
                  <c:v>-8.607420270039416</c:v>
                </c:pt>
                <c:pt idx="168">
                  <c:v>-8.4432792550201299</c:v>
                </c:pt>
                <c:pt idx="169">
                  <c:v>-8.2708057427455959</c:v>
                </c:pt>
                <c:pt idx="170">
                  <c:v>-8.0901699437494496</c:v>
                </c:pt>
                <c:pt idx="171">
                  <c:v>-7.9015501237568824</c:v>
                </c:pt>
                <c:pt idx="172">
                  <c:v>-7.7051324277578681</c:v>
                </c:pt>
                <c:pt idx="173">
                  <c:v>-7.5011106963045719</c:v>
                </c:pt>
                <c:pt idx="174">
                  <c:v>-7.2896862742140911</c:v>
                </c:pt>
                <c:pt idx="175">
                  <c:v>-7.0710678118654453</c:v>
                </c:pt>
                <c:pt idx="176">
                  <c:v>-6.8454710592868455</c:v>
                </c:pt>
                <c:pt idx="177">
                  <c:v>-6.6131186532364659</c:v>
                </c:pt>
                <c:pt idx="178">
                  <c:v>-6.3742398974868681</c:v>
                </c:pt>
                <c:pt idx="179">
                  <c:v>-6.12907053652971</c:v>
                </c:pt>
                <c:pt idx="180">
                  <c:v>-5.8778525229246972</c:v>
                </c:pt>
                <c:pt idx="181">
                  <c:v>-5.6208337785212645</c:v>
                </c:pt>
                <c:pt idx="182">
                  <c:v>-5.3582679497899335</c:v>
                </c:pt>
                <c:pt idx="183">
                  <c:v>-5.0904141575036705</c:v>
                </c:pt>
                <c:pt idx="184">
                  <c:v>-4.8175367410170944</c:v>
                </c:pt>
                <c:pt idx="185">
                  <c:v>-4.5399049973954275</c:v>
                </c:pt>
                <c:pt idx="186">
                  <c:v>-4.2577929156506924</c:v>
                </c:pt>
                <c:pt idx="187">
                  <c:v>-3.9714789063477616</c:v>
                </c:pt>
                <c:pt idx="188">
                  <c:v>-3.681245526846737</c:v>
                </c:pt>
                <c:pt idx="189">
                  <c:v>-3.3873792024528813</c:v>
                </c:pt>
                <c:pt idx="190">
                  <c:v>-3.0901699437494341</c:v>
                </c:pt>
                <c:pt idx="191">
                  <c:v>-2.789911060392265</c:v>
                </c:pt>
                <c:pt idx="192">
                  <c:v>-2.4868988716484997</c:v>
                </c:pt>
                <c:pt idx="193">
                  <c:v>-2.1814324139653807</c:v>
                </c:pt>
                <c:pt idx="194">
                  <c:v>-1.873813145857204</c:v>
                </c:pt>
                <c:pt idx="195">
                  <c:v>-1.5643446504022658</c:v>
                </c:pt>
                <c:pt idx="196">
                  <c:v>-1.2533323356429902</c:v>
                </c:pt>
                <c:pt idx="197">
                  <c:v>-0.94108313318509662</c:v>
                </c:pt>
                <c:pt idx="198">
                  <c:v>-0.62790519529309152</c:v>
                </c:pt>
              </c:numCache>
            </c:numRef>
          </c:val>
          <c:smooth val="1"/>
          <c:extLst>
            <c:ext xmlns:c16="http://schemas.microsoft.com/office/drawing/2014/chart" uri="{C3380CC4-5D6E-409C-BE32-E72D297353CC}">
              <c16:uniqueId val="{00000000-F78C-4998-BD63-1235AF0FFCAF}"/>
            </c:ext>
          </c:extLst>
        </c:ser>
        <c:ser>
          <c:idx val="1"/>
          <c:order val="1"/>
          <c:tx>
            <c:strRef>
              <c:f>Hoja1!$C$1</c:f>
              <c:strCache>
                <c:ptCount val="1"/>
                <c:pt idx="0">
                  <c:v>Serie 2</c:v>
                </c:pt>
              </c:strCache>
            </c:strRef>
          </c:tx>
          <c:spPr>
            <a:ln>
              <a:solidFill>
                <a:srgbClr val="FF0000"/>
              </a:solidFill>
            </a:ln>
          </c:spPr>
          <c:marker>
            <c:symbol val="none"/>
          </c:marker>
          <c:cat>
            <c:numRef>
              <c:f>Hoja1!$A$2:$A$200</c:f>
              <c:numCache>
                <c:formatCode>General</c:formatCode>
                <c:ptCount val="199"/>
                <c:pt idx="0">
                  <c:v>0</c:v>
                </c:pt>
                <c:pt idx="1">
                  <c:v>5.0000000000000122E-3</c:v>
                </c:pt>
                <c:pt idx="2">
                  <c:v>1.0000000000000007E-2</c:v>
                </c:pt>
                <c:pt idx="3">
                  <c:v>1.4999999999999998E-2</c:v>
                </c:pt>
                <c:pt idx="4">
                  <c:v>2.0000000000000014E-2</c:v>
                </c:pt>
                <c:pt idx="5">
                  <c:v>2.5000000000000008E-2</c:v>
                </c:pt>
                <c:pt idx="6">
                  <c:v>3.0000000000000009E-2</c:v>
                </c:pt>
                <c:pt idx="7">
                  <c:v>3.5000000000000024E-2</c:v>
                </c:pt>
                <c:pt idx="8">
                  <c:v>4.0000000000000029E-2</c:v>
                </c:pt>
                <c:pt idx="9">
                  <c:v>4.5000000000000026E-2</c:v>
                </c:pt>
                <c:pt idx="10">
                  <c:v>5.0000000000000017E-2</c:v>
                </c:pt>
                <c:pt idx="11">
                  <c:v>5.5000000000000021E-2</c:v>
                </c:pt>
                <c:pt idx="12">
                  <c:v>6.0000000000000039E-2</c:v>
                </c:pt>
                <c:pt idx="13">
                  <c:v>6.500000000000003E-2</c:v>
                </c:pt>
                <c:pt idx="14">
                  <c:v>7.0000000000000021E-2</c:v>
                </c:pt>
                <c:pt idx="15">
                  <c:v>7.5000000000000039E-2</c:v>
                </c:pt>
                <c:pt idx="16">
                  <c:v>8.0000000000000057E-2</c:v>
                </c:pt>
                <c:pt idx="17">
                  <c:v>8.5000000000000034E-2</c:v>
                </c:pt>
                <c:pt idx="18">
                  <c:v>9.0000000000000052E-2</c:v>
                </c:pt>
                <c:pt idx="19">
                  <c:v>9.500000000000007E-2</c:v>
                </c:pt>
                <c:pt idx="20">
                  <c:v>0.10000000000000002</c:v>
                </c:pt>
                <c:pt idx="21">
                  <c:v>0.10500000000000002</c:v>
                </c:pt>
                <c:pt idx="22">
                  <c:v>0.11000000000000004</c:v>
                </c:pt>
                <c:pt idx="23">
                  <c:v>0.11500000000000006</c:v>
                </c:pt>
                <c:pt idx="24">
                  <c:v>0.12000000000000006</c:v>
                </c:pt>
                <c:pt idx="25">
                  <c:v>0.12500000000000003</c:v>
                </c:pt>
                <c:pt idx="26">
                  <c:v>0.13000000000000003</c:v>
                </c:pt>
                <c:pt idx="27">
                  <c:v>0.13500000000000004</c:v>
                </c:pt>
                <c:pt idx="28">
                  <c:v>0.14000000000000004</c:v>
                </c:pt>
                <c:pt idx="29">
                  <c:v>0.14500000000000021</c:v>
                </c:pt>
                <c:pt idx="30">
                  <c:v>0.15000000000000024</c:v>
                </c:pt>
                <c:pt idx="31">
                  <c:v>0.15500000000000044</c:v>
                </c:pt>
                <c:pt idx="32">
                  <c:v>0.16000000000000009</c:v>
                </c:pt>
                <c:pt idx="33">
                  <c:v>0.16500000000000009</c:v>
                </c:pt>
                <c:pt idx="34">
                  <c:v>0.17000000000000021</c:v>
                </c:pt>
                <c:pt idx="35">
                  <c:v>0.17500000000000021</c:v>
                </c:pt>
                <c:pt idx="36">
                  <c:v>0.18000000000000024</c:v>
                </c:pt>
                <c:pt idx="37">
                  <c:v>0.18500000000000041</c:v>
                </c:pt>
                <c:pt idx="38">
                  <c:v>0.19000000000000011</c:v>
                </c:pt>
                <c:pt idx="39">
                  <c:v>0.19500000000000015</c:v>
                </c:pt>
                <c:pt idx="40">
                  <c:v>0.20000000000000009</c:v>
                </c:pt>
                <c:pt idx="41">
                  <c:v>0.20500000000000021</c:v>
                </c:pt>
                <c:pt idx="42">
                  <c:v>0.21000000000000021</c:v>
                </c:pt>
                <c:pt idx="43">
                  <c:v>0.21500000000000041</c:v>
                </c:pt>
                <c:pt idx="44">
                  <c:v>0.22000000000000014</c:v>
                </c:pt>
                <c:pt idx="45">
                  <c:v>0.2250000000000002</c:v>
                </c:pt>
                <c:pt idx="46">
                  <c:v>0.2300000000000002</c:v>
                </c:pt>
                <c:pt idx="47">
                  <c:v>0.23500000000000021</c:v>
                </c:pt>
                <c:pt idx="48">
                  <c:v>0.24000000000000021</c:v>
                </c:pt>
                <c:pt idx="49">
                  <c:v>0.24500000000000041</c:v>
                </c:pt>
                <c:pt idx="50">
                  <c:v>0.25000000000000011</c:v>
                </c:pt>
                <c:pt idx="51">
                  <c:v>0.25500000000000012</c:v>
                </c:pt>
                <c:pt idx="52">
                  <c:v>0.26000000000000012</c:v>
                </c:pt>
                <c:pt idx="53">
                  <c:v>0.26500000000000012</c:v>
                </c:pt>
                <c:pt idx="54">
                  <c:v>0.27000000000000018</c:v>
                </c:pt>
                <c:pt idx="55">
                  <c:v>0.2750000000000003</c:v>
                </c:pt>
                <c:pt idx="56">
                  <c:v>0.2800000000000003</c:v>
                </c:pt>
                <c:pt idx="57">
                  <c:v>0.28500000000000031</c:v>
                </c:pt>
                <c:pt idx="58">
                  <c:v>0.29000000000000031</c:v>
                </c:pt>
                <c:pt idx="59">
                  <c:v>0.29500000000000032</c:v>
                </c:pt>
                <c:pt idx="60">
                  <c:v>0.30000000000000032</c:v>
                </c:pt>
                <c:pt idx="61">
                  <c:v>0.30500000000000038</c:v>
                </c:pt>
                <c:pt idx="62">
                  <c:v>0.31000000000000105</c:v>
                </c:pt>
                <c:pt idx="63">
                  <c:v>0.31500000000000106</c:v>
                </c:pt>
                <c:pt idx="64">
                  <c:v>0.32000000000000117</c:v>
                </c:pt>
                <c:pt idx="65">
                  <c:v>0.32500000000000118</c:v>
                </c:pt>
                <c:pt idx="66">
                  <c:v>0.33000000000000135</c:v>
                </c:pt>
                <c:pt idx="67">
                  <c:v>0.33500000000000135</c:v>
                </c:pt>
                <c:pt idx="68">
                  <c:v>0.34000000000000036</c:v>
                </c:pt>
                <c:pt idx="69">
                  <c:v>0.34500000000000036</c:v>
                </c:pt>
                <c:pt idx="70">
                  <c:v>0.35000000000000031</c:v>
                </c:pt>
                <c:pt idx="71">
                  <c:v>0.35500000000000032</c:v>
                </c:pt>
                <c:pt idx="72">
                  <c:v>0.36000000000000032</c:v>
                </c:pt>
                <c:pt idx="73">
                  <c:v>0.36500000000000032</c:v>
                </c:pt>
                <c:pt idx="74">
                  <c:v>0.37000000000000038</c:v>
                </c:pt>
                <c:pt idx="75">
                  <c:v>0.37500000000000111</c:v>
                </c:pt>
                <c:pt idx="76">
                  <c:v>0.38000000000000123</c:v>
                </c:pt>
                <c:pt idx="77">
                  <c:v>0.38500000000000123</c:v>
                </c:pt>
                <c:pt idx="78">
                  <c:v>0.39000000000000123</c:v>
                </c:pt>
                <c:pt idx="79">
                  <c:v>0.39500000000000141</c:v>
                </c:pt>
                <c:pt idx="80">
                  <c:v>0.4000000000000003</c:v>
                </c:pt>
                <c:pt idx="81">
                  <c:v>0.4050000000000003</c:v>
                </c:pt>
                <c:pt idx="82">
                  <c:v>0.41000000000000031</c:v>
                </c:pt>
                <c:pt idx="83">
                  <c:v>0.41500000000000031</c:v>
                </c:pt>
                <c:pt idx="84">
                  <c:v>0.42000000000000032</c:v>
                </c:pt>
                <c:pt idx="85">
                  <c:v>0.42500000000000032</c:v>
                </c:pt>
                <c:pt idx="86">
                  <c:v>0.43000000000000038</c:v>
                </c:pt>
                <c:pt idx="87">
                  <c:v>0.43500000000000116</c:v>
                </c:pt>
                <c:pt idx="88">
                  <c:v>0.44000000000000034</c:v>
                </c:pt>
                <c:pt idx="89">
                  <c:v>0.44500000000000034</c:v>
                </c:pt>
                <c:pt idx="90">
                  <c:v>0.45000000000000034</c:v>
                </c:pt>
                <c:pt idx="91">
                  <c:v>0.45500000000000035</c:v>
                </c:pt>
                <c:pt idx="92">
                  <c:v>0.4600000000000003</c:v>
                </c:pt>
                <c:pt idx="93">
                  <c:v>0.4650000000000003</c:v>
                </c:pt>
                <c:pt idx="94">
                  <c:v>0.47000000000000031</c:v>
                </c:pt>
                <c:pt idx="95">
                  <c:v>0.47500000000000031</c:v>
                </c:pt>
                <c:pt idx="96">
                  <c:v>0.48000000000000032</c:v>
                </c:pt>
                <c:pt idx="97">
                  <c:v>0.48500000000000032</c:v>
                </c:pt>
                <c:pt idx="98">
                  <c:v>0.49000000000000032</c:v>
                </c:pt>
                <c:pt idx="99">
                  <c:v>0.49500000000000038</c:v>
                </c:pt>
                <c:pt idx="100">
                  <c:v>0.50000000000000033</c:v>
                </c:pt>
                <c:pt idx="101">
                  <c:v>0.50500000000000034</c:v>
                </c:pt>
                <c:pt idx="102">
                  <c:v>0.51000000000000034</c:v>
                </c:pt>
                <c:pt idx="103">
                  <c:v>0.51500000000000035</c:v>
                </c:pt>
                <c:pt idx="104">
                  <c:v>0.52000000000000035</c:v>
                </c:pt>
                <c:pt idx="105">
                  <c:v>0.52500000000000069</c:v>
                </c:pt>
                <c:pt idx="106">
                  <c:v>0.53000000000000069</c:v>
                </c:pt>
                <c:pt idx="107">
                  <c:v>0.5350000000000007</c:v>
                </c:pt>
                <c:pt idx="108">
                  <c:v>0.5400000000000007</c:v>
                </c:pt>
                <c:pt idx="109">
                  <c:v>0.5450000000000006</c:v>
                </c:pt>
                <c:pt idx="110">
                  <c:v>0.5500000000000006</c:v>
                </c:pt>
                <c:pt idx="111">
                  <c:v>0.5550000000000006</c:v>
                </c:pt>
                <c:pt idx="112">
                  <c:v>0.56000000000000061</c:v>
                </c:pt>
                <c:pt idx="113">
                  <c:v>0.56500000000000061</c:v>
                </c:pt>
                <c:pt idx="114">
                  <c:v>0.57000000000000062</c:v>
                </c:pt>
                <c:pt idx="115">
                  <c:v>0.57500000000000062</c:v>
                </c:pt>
                <c:pt idx="116">
                  <c:v>0.58000000000000052</c:v>
                </c:pt>
                <c:pt idx="117">
                  <c:v>0.58500000000000052</c:v>
                </c:pt>
                <c:pt idx="118">
                  <c:v>0.59000000000000052</c:v>
                </c:pt>
                <c:pt idx="119">
                  <c:v>0.59500000000000053</c:v>
                </c:pt>
                <c:pt idx="120">
                  <c:v>0.60000000000000064</c:v>
                </c:pt>
                <c:pt idx="121">
                  <c:v>0.60500000000000065</c:v>
                </c:pt>
                <c:pt idx="122">
                  <c:v>0.61000000000000065</c:v>
                </c:pt>
                <c:pt idx="123">
                  <c:v>0.61500000000000221</c:v>
                </c:pt>
                <c:pt idx="124">
                  <c:v>0.62000000000000222</c:v>
                </c:pt>
                <c:pt idx="125">
                  <c:v>0.62500000000000233</c:v>
                </c:pt>
                <c:pt idx="126">
                  <c:v>0.63000000000000245</c:v>
                </c:pt>
                <c:pt idx="127">
                  <c:v>0.63500000000000245</c:v>
                </c:pt>
                <c:pt idx="128">
                  <c:v>0.64000000000000246</c:v>
                </c:pt>
                <c:pt idx="129">
                  <c:v>0.64500000000000246</c:v>
                </c:pt>
                <c:pt idx="130">
                  <c:v>0.65000000000000246</c:v>
                </c:pt>
                <c:pt idx="131">
                  <c:v>0.6550000000000028</c:v>
                </c:pt>
                <c:pt idx="132">
                  <c:v>0.66000000000000281</c:v>
                </c:pt>
                <c:pt idx="133">
                  <c:v>0.66500000000000281</c:v>
                </c:pt>
                <c:pt idx="134">
                  <c:v>0.67000000000000282</c:v>
                </c:pt>
                <c:pt idx="135">
                  <c:v>0.67500000000000282</c:v>
                </c:pt>
                <c:pt idx="136">
                  <c:v>0.68000000000000071</c:v>
                </c:pt>
                <c:pt idx="137">
                  <c:v>0.68500000000000072</c:v>
                </c:pt>
                <c:pt idx="138">
                  <c:v>0.69000000000000072</c:v>
                </c:pt>
                <c:pt idx="139">
                  <c:v>0.69500000000000073</c:v>
                </c:pt>
                <c:pt idx="140">
                  <c:v>0.70000000000000062</c:v>
                </c:pt>
                <c:pt idx="141">
                  <c:v>0.70500000000000063</c:v>
                </c:pt>
                <c:pt idx="142">
                  <c:v>0.71000000000000063</c:v>
                </c:pt>
                <c:pt idx="143">
                  <c:v>0.71500000000000064</c:v>
                </c:pt>
                <c:pt idx="144">
                  <c:v>0.72000000000000064</c:v>
                </c:pt>
                <c:pt idx="145">
                  <c:v>0.72500000000000064</c:v>
                </c:pt>
                <c:pt idx="146">
                  <c:v>0.73000000000000065</c:v>
                </c:pt>
                <c:pt idx="147">
                  <c:v>0.73500000000000065</c:v>
                </c:pt>
                <c:pt idx="148">
                  <c:v>0.74000000000000232</c:v>
                </c:pt>
                <c:pt idx="149">
                  <c:v>0.74500000000000233</c:v>
                </c:pt>
                <c:pt idx="150">
                  <c:v>0.75000000000000244</c:v>
                </c:pt>
                <c:pt idx="151">
                  <c:v>0.75500000000000256</c:v>
                </c:pt>
                <c:pt idx="152">
                  <c:v>0.76000000000000256</c:v>
                </c:pt>
                <c:pt idx="153">
                  <c:v>0.76500000000000268</c:v>
                </c:pt>
                <c:pt idx="154">
                  <c:v>0.77000000000000246</c:v>
                </c:pt>
                <c:pt idx="155">
                  <c:v>0.77500000000000246</c:v>
                </c:pt>
                <c:pt idx="156">
                  <c:v>0.78000000000000069</c:v>
                </c:pt>
                <c:pt idx="157">
                  <c:v>0.7850000000000007</c:v>
                </c:pt>
                <c:pt idx="158">
                  <c:v>0.7900000000000007</c:v>
                </c:pt>
                <c:pt idx="159">
                  <c:v>0.7950000000000006</c:v>
                </c:pt>
                <c:pt idx="160">
                  <c:v>0.8000000000000006</c:v>
                </c:pt>
                <c:pt idx="161">
                  <c:v>0.8050000000000006</c:v>
                </c:pt>
                <c:pt idx="162">
                  <c:v>0.81000000000000061</c:v>
                </c:pt>
                <c:pt idx="163">
                  <c:v>0.81500000000000061</c:v>
                </c:pt>
                <c:pt idx="164">
                  <c:v>0.82000000000000062</c:v>
                </c:pt>
                <c:pt idx="165">
                  <c:v>0.82500000000000062</c:v>
                </c:pt>
                <c:pt idx="166">
                  <c:v>0.83000000000000063</c:v>
                </c:pt>
                <c:pt idx="167">
                  <c:v>0.83500000000000063</c:v>
                </c:pt>
                <c:pt idx="168">
                  <c:v>0.84000000000000064</c:v>
                </c:pt>
                <c:pt idx="169">
                  <c:v>0.84500000000000064</c:v>
                </c:pt>
                <c:pt idx="170">
                  <c:v>0.85000000000000064</c:v>
                </c:pt>
                <c:pt idx="171">
                  <c:v>0.85500000000000065</c:v>
                </c:pt>
                <c:pt idx="172">
                  <c:v>0.86000000000000065</c:v>
                </c:pt>
                <c:pt idx="173">
                  <c:v>0.86500000000000243</c:v>
                </c:pt>
                <c:pt idx="174">
                  <c:v>0.87000000000000244</c:v>
                </c:pt>
                <c:pt idx="175">
                  <c:v>0.87500000000000244</c:v>
                </c:pt>
                <c:pt idx="176">
                  <c:v>0.88000000000000078</c:v>
                </c:pt>
                <c:pt idx="177">
                  <c:v>0.88500000000000079</c:v>
                </c:pt>
                <c:pt idx="178">
                  <c:v>0.89000000000000079</c:v>
                </c:pt>
                <c:pt idx="179">
                  <c:v>0.89500000000000079</c:v>
                </c:pt>
                <c:pt idx="180">
                  <c:v>0.90000000000000069</c:v>
                </c:pt>
                <c:pt idx="181">
                  <c:v>0.90500000000000069</c:v>
                </c:pt>
                <c:pt idx="182">
                  <c:v>0.9100000000000007</c:v>
                </c:pt>
                <c:pt idx="183">
                  <c:v>0.9150000000000007</c:v>
                </c:pt>
                <c:pt idx="184">
                  <c:v>0.92000000000000071</c:v>
                </c:pt>
                <c:pt idx="185">
                  <c:v>0.92500000000000071</c:v>
                </c:pt>
                <c:pt idx="186">
                  <c:v>0.93000000000000071</c:v>
                </c:pt>
                <c:pt idx="187">
                  <c:v>0.93500000000000072</c:v>
                </c:pt>
                <c:pt idx="188">
                  <c:v>0.94000000000000072</c:v>
                </c:pt>
                <c:pt idx="189">
                  <c:v>0.94500000000000073</c:v>
                </c:pt>
                <c:pt idx="190">
                  <c:v>0.95000000000000073</c:v>
                </c:pt>
                <c:pt idx="191">
                  <c:v>0.95500000000000074</c:v>
                </c:pt>
                <c:pt idx="192">
                  <c:v>0.96000000000000074</c:v>
                </c:pt>
                <c:pt idx="193">
                  <c:v>0.96500000000000075</c:v>
                </c:pt>
                <c:pt idx="194">
                  <c:v>0.97000000000000064</c:v>
                </c:pt>
                <c:pt idx="195">
                  <c:v>0.97500000000000064</c:v>
                </c:pt>
                <c:pt idx="196">
                  <c:v>0.98000000000000076</c:v>
                </c:pt>
                <c:pt idx="197">
                  <c:v>0.98500000000000076</c:v>
                </c:pt>
                <c:pt idx="198">
                  <c:v>0.99000000000000077</c:v>
                </c:pt>
              </c:numCache>
            </c:numRef>
          </c:cat>
          <c:val>
            <c:numRef>
              <c:f>Hoja1!$C$2:$C$200</c:f>
              <c:numCache>
                <c:formatCode>General</c:formatCode>
                <c:ptCount val="199"/>
                <c:pt idx="0">
                  <c:v>0</c:v>
                </c:pt>
                <c:pt idx="1">
                  <c:v>0.31395259764656797</c:v>
                </c:pt>
                <c:pt idx="2">
                  <c:v>0.62666616782152129</c:v>
                </c:pt>
                <c:pt idx="3">
                  <c:v>0.936906572928623</c:v>
                </c:pt>
                <c:pt idx="4">
                  <c:v>1.2434494358242738</c:v>
                </c:pt>
                <c:pt idx="5">
                  <c:v>1.5450849718747381</c:v>
                </c:pt>
                <c:pt idx="6">
                  <c:v>1.84062276342339</c:v>
                </c:pt>
                <c:pt idx="7">
                  <c:v>2.1288964578253706</c:v>
                </c:pt>
                <c:pt idx="8">
                  <c:v>2.4087683705085765</c:v>
                </c:pt>
                <c:pt idx="9">
                  <c:v>2.6791339748949832</c:v>
                </c:pt>
                <c:pt idx="10">
                  <c:v>2.9389262614623766</c:v>
                </c:pt>
                <c:pt idx="11">
                  <c:v>3.1871199487434621</c:v>
                </c:pt>
                <c:pt idx="12">
                  <c:v>3.4227355296434423</c:v>
                </c:pt>
                <c:pt idx="13">
                  <c:v>3.6448431371070571</c:v>
                </c:pt>
                <c:pt idx="14">
                  <c:v>3.8525662138789376</c:v>
                </c:pt>
                <c:pt idx="15">
                  <c:v>4.0450849718747355</c:v>
                </c:pt>
                <c:pt idx="16">
                  <c:v>4.2216396275100774</c:v>
                </c:pt>
                <c:pt idx="17">
                  <c:v>4.3815334002193183</c:v>
                </c:pt>
                <c:pt idx="18">
                  <c:v>4.5241352623300664</c:v>
                </c:pt>
                <c:pt idx="19">
                  <c:v>4.6488824294412545</c:v>
                </c:pt>
                <c:pt idx="20">
                  <c:v>4.7552825814757682</c:v>
                </c:pt>
                <c:pt idx="21">
                  <c:v>4.8429158056431545</c:v>
                </c:pt>
                <c:pt idx="22">
                  <c:v>4.9114362536434415</c:v>
                </c:pt>
                <c:pt idx="23">
                  <c:v>4.9605735065723895</c:v>
                </c:pt>
                <c:pt idx="24">
                  <c:v>4.990133642141358</c:v>
                </c:pt>
                <c:pt idx="25">
                  <c:v>5</c:v>
                </c:pt>
                <c:pt idx="26">
                  <c:v>4.990133642141358</c:v>
                </c:pt>
                <c:pt idx="27">
                  <c:v>4.9605735065723886</c:v>
                </c:pt>
                <c:pt idx="28">
                  <c:v>4.9114362536434415</c:v>
                </c:pt>
                <c:pt idx="29">
                  <c:v>4.8429158056431545</c:v>
                </c:pt>
                <c:pt idx="30">
                  <c:v>4.7552825814757673</c:v>
                </c:pt>
                <c:pt idx="31">
                  <c:v>4.6488824294412545</c:v>
                </c:pt>
                <c:pt idx="32">
                  <c:v>4.5241352623300655</c:v>
                </c:pt>
                <c:pt idx="33">
                  <c:v>4.3815334002193174</c:v>
                </c:pt>
                <c:pt idx="34">
                  <c:v>4.2216396275100738</c:v>
                </c:pt>
                <c:pt idx="35">
                  <c:v>4.0450849718747346</c:v>
                </c:pt>
                <c:pt idx="36">
                  <c:v>3.8525662138789367</c:v>
                </c:pt>
                <c:pt idx="37">
                  <c:v>3.6448431371070544</c:v>
                </c:pt>
                <c:pt idx="38">
                  <c:v>3.4227355296434387</c:v>
                </c:pt>
                <c:pt idx="39">
                  <c:v>3.1871199487434581</c:v>
                </c:pt>
                <c:pt idx="40">
                  <c:v>2.9389262614623695</c:v>
                </c:pt>
                <c:pt idx="41">
                  <c:v>2.6791339748949792</c:v>
                </c:pt>
                <c:pt idx="42">
                  <c:v>2.4087683705085703</c:v>
                </c:pt>
                <c:pt idx="43">
                  <c:v>2.1288964578253657</c:v>
                </c:pt>
                <c:pt idx="44">
                  <c:v>1.8406227634233847</c:v>
                </c:pt>
                <c:pt idx="45">
                  <c:v>1.5450849718747321</c:v>
                </c:pt>
                <c:pt idx="46">
                  <c:v>1.2434494358242676</c:v>
                </c:pt>
                <c:pt idx="47">
                  <c:v>0.93690657292861634</c:v>
                </c:pt>
                <c:pt idx="48">
                  <c:v>0.62666616782151396</c:v>
                </c:pt>
                <c:pt idx="49">
                  <c:v>0.31395259764656042</c:v>
                </c:pt>
                <c:pt idx="50">
                  <c:v>-6.0487639202967223E-15</c:v>
                </c:pt>
                <c:pt idx="51">
                  <c:v>-0.31395259764657446</c:v>
                </c:pt>
                <c:pt idx="52">
                  <c:v>-0.62666616782152806</c:v>
                </c:pt>
                <c:pt idx="53">
                  <c:v>-0.93690657292863033</c:v>
                </c:pt>
                <c:pt idx="54">
                  <c:v>-1.2434494358242816</c:v>
                </c:pt>
                <c:pt idx="55">
                  <c:v>-1.5450849718747461</c:v>
                </c:pt>
                <c:pt idx="56">
                  <c:v>-1.840622763423398</c:v>
                </c:pt>
                <c:pt idx="57">
                  <c:v>-2.1288964578253813</c:v>
                </c:pt>
                <c:pt idx="58">
                  <c:v>-2.4087683705085827</c:v>
                </c:pt>
                <c:pt idx="59">
                  <c:v>-2.6791339748949894</c:v>
                </c:pt>
                <c:pt idx="60">
                  <c:v>-2.9389262614623837</c:v>
                </c:pt>
                <c:pt idx="61">
                  <c:v>-3.1871199487434687</c:v>
                </c:pt>
                <c:pt idx="62">
                  <c:v>-3.4227355296434467</c:v>
                </c:pt>
                <c:pt idx="63">
                  <c:v>-3.6448431371070638</c:v>
                </c:pt>
                <c:pt idx="64">
                  <c:v>-3.8525662138789523</c:v>
                </c:pt>
                <c:pt idx="65">
                  <c:v>-4.0450849718747355</c:v>
                </c:pt>
                <c:pt idx="66">
                  <c:v>-4.2216396275100809</c:v>
                </c:pt>
                <c:pt idx="67">
                  <c:v>-4.3815334002193334</c:v>
                </c:pt>
                <c:pt idx="68">
                  <c:v>-4.5241352623300699</c:v>
                </c:pt>
                <c:pt idx="69">
                  <c:v>-4.6488824294412607</c:v>
                </c:pt>
                <c:pt idx="70">
                  <c:v>-4.7552825814757718</c:v>
                </c:pt>
                <c:pt idx="71">
                  <c:v>-4.8429158056431545</c:v>
                </c:pt>
                <c:pt idx="72">
                  <c:v>-4.9114362536434459</c:v>
                </c:pt>
                <c:pt idx="73">
                  <c:v>-4.9605735065723895</c:v>
                </c:pt>
                <c:pt idx="74">
                  <c:v>-4.9901336421413589</c:v>
                </c:pt>
                <c:pt idx="75">
                  <c:v>-5</c:v>
                </c:pt>
                <c:pt idx="76">
                  <c:v>-4.9901336421413571</c:v>
                </c:pt>
                <c:pt idx="77">
                  <c:v>-4.9605735065723877</c:v>
                </c:pt>
                <c:pt idx="78">
                  <c:v>-4.9114362536434406</c:v>
                </c:pt>
                <c:pt idx="79">
                  <c:v>-4.8429158056431465</c:v>
                </c:pt>
                <c:pt idx="80">
                  <c:v>-4.7552825814757638</c:v>
                </c:pt>
                <c:pt idx="81">
                  <c:v>-4.6488824294412465</c:v>
                </c:pt>
                <c:pt idx="82">
                  <c:v>-4.5241352623300619</c:v>
                </c:pt>
                <c:pt idx="83">
                  <c:v>-4.3815334002193103</c:v>
                </c:pt>
                <c:pt idx="84">
                  <c:v>-4.2216396275100694</c:v>
                </c:pt>
                <c:pt idx="85">
                  <c:v>-4.0450849718747275</c:v>
                </c:pt>
                <c:pt idx="86">
                  <c:v>-3.8525662138789367</c:v>
                </c:pt>
                <c:pt idx="87">
                  <c:v>-3.6448431371070447</c:v>
                </c:pt>
                <c:pt idx="88">
                  <c:v>-3.4227355296434321</c:v>
                </c:pt>
                <c:pt idx="89">
                  <c:v>-3.1871199487434478</c:v>
                </c:pt>
                <c:pt idx="90">
                  <c:v>-2.9389262614623637</c:v>
                </c:pt>
                <c:pt idx="91">
                  <c:v>-2.6791339748949672</c:v>
                </c:pt>
                <c:pt idx="92">
                  <c:v>-2.4087683705085587</c:v>
                </c:pt>
                <c:pt idx="93">
                  <c:v>-2.1288964578253591</c:v>
                </c:pt>
                <c:pt idx="94">
                  <c:v>-1.8406227634233727</c:v>
                </c:pt>
                <c:pt idx="95">
                  <c:v>-1.545084971874725</c:v>
                </c:pt>
                <c:pt idx="96">
                  <c:v>-1.2434494358242552</c:v>
                </c:pt>
                <c:pt idx="97">
                  <c:v>-0.93690657292860591</c:v>
                </c:pt>
                <c:pt idx="98">
                  <c:v>-0.62666616782150131</c:v>
                </c:pt>
                <c:pt idx="99">
                  <c:v>-0.31395259764655004</c:v>
                </c:pt>
                <c:pt idx="100">
                  <c:v>2.0979312037594861E-14</c:v>
                </c:pt>
                <c:pt idx="101">
                  <c:v>0.31395259764658701</c:v>
                </c:pt>
                <c:pt idx="102">
                  <c:v>0.6266661678215425</c:v>
                </c:pt>
                <c:pt idx="103">
                  <c:v>0.93690657292864288</c:v>
                </c:pt>
                <c:pt idx="104">
                  <c:v>1.2434494358242958</c:v>
                </c:pt>
                <c:pt idx="105">
                  <c:v>1.5450849718747581</c:v>
                </c:pt>
                <c:pt idx="106">
                  <c:v>1.840622763423408</c:v>
                </c:pt>
                <c:pt idx="107">
                  <c:v>2.1288964578253902</c:v>
                </c:pt>
                <c:pt idx="108">
                  <c:v>2.4087683705085938</c:v>
                </c:pt>
                <c:pt idx="109">
                  <c:v>2.6791339748950032</c:v>
                </c:pt>
                <c:pt idx="110">
                  <c:v>2.9389262614623917</c:v>
                </c:pt>
                <c:pt idx="111">
                  <c:v>3.1871199487434807</c:v>
                </c:pt>
                <c:pt idx="112">
                  <c:v>3.4227355296434587</c:v>
                </c:pt>
                <c:pt idx="113">
                  <c:v>3.6448431371070744</c:v>
                </c:pt>
                <c:pt idx="114">
                  <c:v>3.8525662138789567</c:v>
                </c:pt>
                <c:pt idx="115">
                  <c:v>4.0450849718747373</c:v>
                </c:pt>
                <c:pt idx="116">
                  <c:v>4.221639627510088</c:v>
                </c:pt>
                <c:pt idx="117">
                  <c:v>4.3815334002193334</c:v>
                </c:pt>
                <c:pt idx="118">
                  <c:v>4.524135262330077</c:v>
                </c:pt>
                <c:pt idx="119">
                  <c:v>4.648882429441267</c:v>
                </c:pt>
                <c:pt idx="120">
                  <c:v>4.7552825814757753</c:v>
                </c:pt>
                <c:pt idx="121">
                  <c:v>4.8429158056431616</c:v>
                </c:pt>
                <c:pt idx="122">
                  <c:v>4.9114362536434477</c:v>
                </c:pt>
                <c:pt idx="123">
                  <c:v>4.9605735065723895</c:v>
                </c:pt>
                <c:pt idx="124">
                  <c:v>4.9901336421413598</c:v>
                </c:pt>
                <c:pt idx="125">
                  <c:v>5</c:v>
                </c:pt>
                <c:pt idx="126">
                  <c:v>4.9901336421413562</c:v>
                </c:pt>
                <c:pt idx="127">
                  <c:v>4.9605735065723859</c:v>
                </c:pt>
                <c:pt idx="128">
                  <c:v>4.9114362536434379</c:v>
                </c:pt>
                <c:pt idx="129">
                  <c:v>4.8429158056431465</c:v>
                </c:pt>
                <c:pt idx="130">
                  <c:v>4.7552825814757602</c:v>
                </c:pt>
                <c:pt idx="131">
                  <c:v>4.6488824294412447</c:v>
                </c:pt>
                <c:pt idx="132">
                  <c:v>4.5241352623300557</c:v>
                </c:pt>
                <c:pt idx="133">
                  <c:v>4.3815334002193094</c:v>
                </c:pt>
                <c:pt idx="134">
                  <c:v>4.2216396275100614</c:v>
                </c:pt>
                <c:pt idx="135">
                  <c:v>4.0450849718747071</c:v>
                </c:pt>
                <c:pt idx="136">
                  <c:v>3.8525662138789176</c:v>
                </c:pt>
                <c:pt idx="137">
                  <c:v>3.6448431371070371</c:v>
                </c:pt>
                <c:pt idx="138">
                  <c:v>3.4227355296434228</c:v>
                </c:pt>
                <c:pt idx="139">
                  <c:v>3.1871199487434421</c:v>
                </c:pt>
                <c:pt idx="140">
                  <c:v>2.9389262614623481</c:v>
                </c:pt>
                <c:pt idx="141">
                  <c:v>2.6791339748949592</c:v>
                </c:pt>
                <c:pt idx="142">
                  <c:v>2.4087683705085468</c:v>
                </c:pt>
                <c:pt idx="143">
                  <c:v>2.1288964578253453</c:v>
                </c:pt>
                <c:pt idx="144">
                  <c:v>1.8406227634233567</c:v>
                </c:pt>
                <c:pt idx="145">
                  <c:v>1.5450849718747086</c:v>
                </c:pt>
                <c:pt idx="146">
                  <c:v>1.2434494358242418</c:v>
                </c:pt>
                <c:pt idx="147">
                  <c:v>0.9369065729285958</c:v>
                </c:pt>
                <c:pt idx="148">
                  <c:v>0.62666616782149309</c:v>
                </c:pt>
                <c:pt idx="149">
                  <c:v>0.31395259764653188</c:v>
                </c:pt>
                <c:pt idx="150">
                  <c:v>-3.3689414105642433E-14</c:v>
                </c:pt>
                <c:pt idx="151">
                  <c:v>-0.31395259764659961</c:v>
                </c:pt>
                <c:pt idx="152">
                  <c:v>-0.62666616782155116</c:v>
                </c:pt>
                <c:pt idx="153">
                  <c:v>-0.93690657292865953</c:v>
                </c:pt>
                <c:pt idx="154">
                  <c:v>-1.2434494358243078</c:v>
                </c:pt>
                <c:pt idx="155">
                  <c:v>-1.5450849718747701</c:v>
                </c:pt>
                <c:pt idx="156">
                  <c:v>-1.84062276342342</c:v>
                </c:pt>
                <c:pt idx="157">
                  <c:v>-2.1288964578254057</c:v>
                </c:pt>
                <c:pt idx="158">
                  <c:v>-2.4087683705086067</c:v>
                </c:pt>
                <c:pt idx="159">
                  <c:v>-2.6791339748950151</c:v>
                </c:pt>
                <c:pt idx="160">
                  <c:v>-2.9389262614624045</c:v>
                </c:pt>
                <c:pt idx="161">
                  <c:v>-3.1871199487434869</c:v>
                </c:pt>
                <c:pt idx="162">
                  <c:v>-3.4227355296434721</c:v>
                </c:pt>
                <c:pt idx="163">
                  <c:v>-3.6448431371070829</c:v>
                </c:pt>
                <c:pt idx="164">
                  <c:v>-3.8525662138789598</c:v>
                </c:pt>
                <c:pt idx="165">
                  <c:v>-4.0450849718747417</c:v>
                </c:pt>
                <c:pt idx="166">
                  <c:v>-4.2216396275100969</c:v>
                </c:pt>
                <c:pt idx="167">
                  <c:v>-4.3815334002193413</c:v>
                </c:pt>
                <c:pt idx="168">
                  <c:v>-4.5241352623300806</c:v>
                </c:pt>
                <c:pt idx="169">
                  <c:v>-4.6488824294412705</c:v>
                </c:pt>
                <c:pt idx="170">
                  <c:v>-4.7552825814757806</c:v>
                </c:pt>
                <c:pt idx="171">
                  <c:v>-4.842915805643166</c:v>
                </c:pt>
                <c:pt idx="172">
                  <c:v>-4.9114362536434495</c:v>
                </c:pt>
                <c:pt idx="173">
                  <c:v>-4.9605735065723895</c:v>
                </c:pt>
                <c:pt idx="174">
                  <c:v>-4.9901336421413598</c:v>
                </c:pt>
                <c:pt idx="175">
                  <c:v>-5</c:v>
                </c:pt>
                <c:pt idx="176">
                  <c:v>-4.9901336421413554</c:v>
                </c:pt>
                <c:pt idx="177">
                  <c:v>-4.9605735065723842</c:v>
                </c:pt>
                <c:pt idx="178">
                  <c:v>-4.9114362536434362</c:v>
                </c:pt>
                <c:pt idx="179">
                  <c:v>-4.8429158056431447</c:v>
                </c:pt>
                <c:pt idx="180">
                  <c:v>-4.7552825814757549</c:v>
                </c:pt>
                <c:pt idx="181">
                  <c:v>-4.6488824294412385</c:v>
                </c:pt>
                <c:pt idx="182">
                  <c:v>-4.5241352623300539</c:v>
                </c:pt>
                <c:pt idx="183">
                  <c:v>-4.381533400219296</c:v>
                </c:pt>
                <c:pt idx="184">
                  <c:v>-4.2216396275100525</c:v>
                </c:pt>
                <c:pt idx="185">
                  <c:v>-4.0450849718746973</c:v>
                </c:pt>
                <c:pt idx="186">
                  <c:v>-3.8525662138789167</c:v>
                </c:pt>
                <c:pt idx="187">
                  <c:v>-3.6448431371070313</c:v>
                </c:pt>
                <c:pt idx="188">
                  <c:v>-3.4227355296434103</c:v>
                </c:pt>
                <c:pt idx="189">
                  <c:v>-3.1871199487434287</c:v>
                </c:pt>
                <c:pt idx="190">
                  <c:v>-2.9389262614623441</c:v>
                </c:pt>
                <c:pt idx="191">
                  <c:v>-2.679133974894949</c:v>
                </c:pt>
                <c:pt idx="192">
                  <c:v>-2.4087683705085348</c:v>
                </c:pt>
                <c:pt idx="193">
                  <c:v>-2.1288964578253298</c:v>
                </c:pt>
                <c:pt idx="194">
                  <c:v>-1.8406227634233501</c:v>
                </c:pt>
                <c:pt idx="195">
                  <c:v>-1.5450849718746973</c:v>
                </c:pt>
                <c:pt idx="196">
                  <c:v>-1.2434494358242258</c:v>
                </c:pt>
                <c:pt idx="197">
                  <c:v>-0.93690657292857882</c:v>
                </c:pt>
                <c:pt idx="198">
                  <c:v>-0.62666616782147599</c:v>
                </c:pt>
              </c:numCache>
            </c:numRef>
          </c:val>
          <c:smooth val="1"/>
          <c:extLst>
            <c:ext xmlns:c16="http://schemas.microsoft.com/office/drawing/2014/chart" uri="{C3380CC4-5D6E-409C-BE32-E72D297353CC}">
              <c16:uniqueId val="{00000001-F78C-4998-BD63-1235AF0FFCAF}"/>
            </c:ext>
          </c:extLst>
        </c:ser>
        <c:ser>
          <c:idx val="2"/>
          <c:order val="2"/>
          <c:tx>
            <c:strRef>
              <c:f>Hoja1!$D$1</c:f>
              <c:strCache>
                <c:ptCount val="1"/>
                <c:pt idx="0">
                  <c:v>Serie 3</c:v>
                </c:pt>
              </c:strCache>
            </c:strRef>
          </c:tx>
          <c:spPr>
            <a:ln>
              <a:solidFill>
                <a:srgbClr val="669900"/>
              </a:solidFill>
            </a:ln>
          </c:spPr>
          <c:marker>
            <c:symbol val="none"/>
          </c:marker>
          <c:cat>
            <c:numRef>
              <c:f>Hoja1!$A$2:$A$200</c:f>
              <c:numCache>
                <c:formatCode>General</c:formatCode>
                <c:ptCount val="199"/>
                <c:pt idx="0">
                  <c:v>0</c:v>
                </c:pt>
                <c:pt idx="1">
                  <c:v>5.0000000000000122E-3</c:v>
                </c:pt>
                <c:pt idx="2">
                  <c:v>1.0000000000000007E-2</c:v>
                </c:pt>
                <c:pt idx="3">
                  <c:v>1.4999999999999998E-2</c:v>
                </c:pt>
                <c:pt idx="4">
                  <c:v>2.0000000000000014E-2</c:v>
                </c:pt>
                <c:pt idx="5">
                  <c:v>2.5000000000000008E-2</c:v>
                </c:pt>
                <c:pt idx="6">
                  <c:v>3.0000000000000009E-2</c:v>
                </c:pt>
                <c:pt idx="7">
                  <c:v>3.5000000000000024E-2</c:v>
                </c:pt>
                <c:pt idx="8">
                  <c:v>4.0000000000000029E-2</c:v>
                </c:pt>
                <c:pt idx="9">
                  <c:v>4.5000000000000026E-2</c:v>
                </c:pt>
                <c:pt idx="10">
                  <c:v>5.0000000000000017E-2</c:v>
                </c:pt>
                <c:pt idx="11">
                  <c:v>5.5000000000000021E-2</c:v>
                </c:pt>
                <c:pt idx="12">
                  <c:v>6.0000000000000039E-2</c:v>
                </c:pt>
                <c:pt idx="13">
                  <c:v>6.500000000000003E-2</c:v>
                </c:pt>
                <c:pt idx="14">
                  <c:v>7.0000000000000021E-2</c:v>
                </c:pt>
                <c:pt idx="15">
                  <c:v>7.5000000000000039E-2</c:v>
                </c:pt>
                <c:pt idx="16">
                  <c:v>8.0000000000000057E-2</c:v>
                </c:pt>
                <c:pt idx="17">
                  <c:v>8.5000000000000034E-2</c:v>
                </c:pt>
                <c:pt idx="18">
                  <c:v>9.0000000000000052E-2</c:v>
                </c:pt>
                <c:pt idx="19">
                  <c:v>9.500000000000007E-2</c:v>
                </c:pt>
                <c:pt idx="20">
                  <c:v>0.10000000000000002</c:v>
                </c:pt>
                <c:pt idx="21">
                  <c:v>0.10500000000000002</c:v>
                </c:pt>
                <c:pt idx="22">
                  <c:v>0.11000000000000004</c:v>
                </c:pt>
                <c:pt idx="23">
                  <c:v>0.11500000000000006</c:v>
                </c:pt>
                <c:pt idx="24">
                  <c:v>0.12000000000000006</c:v>
                </c:pt>
                <c:pt idx="25">
                  <c:v>0.12500000000000003</c:v>
                </c:pt>
                <c:pt idx="26">
                  <c:v>0.13000000000000003</c:v>
                </c:pt>
                <c:pt idx="27">
                  <c:v>0.13500000000000004</c:v>
                </c:pt>
                <c:pt idx="28">
                  <c:v>0.14000000000000004</c:v>
                </c:pt>
                <c:pt idx="29">
                  <c:v>0.14500000000000021</c:v>
                </c:pt>
                <c:pt idx="30">
                  <c:v>0.15000000000000024</c:v>
                </c:pt>
                <c:pt idx="31">
                  <c:v>0.15500000000000044</c:v>
                </c:pt>
                <c:pt idx="32">
                  <c:v>0.16000000000000009</c:v>
                </c:pt>
                <c:pt idx="33">
                  <c:v>0.16500000000000009</c:v>
                </c:pt>
                <c:pt idx="34">
                  <c:v>0.17000000000000021</c:v>
                </c:pt>
                <c:pt idx="35">
                  <c:v>0.17500000000000021</c:v>
                </c:pt>
                <c:pt idx="36">
                  <c:v>0.18000000000000024</c:v>
                </c:pt>
                <c:pt idx="37">
                  <c:v>0.18500000000000041</c:v>
                </c:pt>
                <c:pt idx="38">
                  <c:v>0.19000000000000011</c:v>
                </c:pt>
                <c:pt idx="39">
                  <c:v>0.19500000000000015</c:v>
                </c:pt>
                <c:pt idx="40">
                  <c:v>0.20000000000000009</c:v>
                </c:pt>
                <c:pt idx="41">
                  <c:v>0.20500000000000021</c:v>
                </c:pt>
                <c:pt idx="42">
                  <c:v>0.21000000000000021</c:v>
                </c:pt>
                <c:pt idx="43">
                  <c:v>0.21500000000000041</c:v>
                </c:pt>
                <c:pt idx="44">
                  <c:v>0.22000000000000014</c:v>
                </c:pt>
                <c:pt idx="45">
                  <c:v>0.2250000000000002</c:v>
                </c:pt>
                <c:pt idx="46">
                  <c:v>0.2300000000000002</c:v>
                </c:pt>
                <c:pt idx="47">
                  <c:v>0.23500000000000021</c:v>
                </c:pt>
                <c:pt idx="48">
                  <c:v>0.24000000000000021</c:v>
                </c:pt>
                <c:pt idx="49">
                  <c:v>0.24500000000000041</c:v>
                </c:pt>
                <c:pt idx="50">
                  <c:v>0.25000000000000011</c:v>
                </c:pt>
                <c:pt idx="51">
                  <c:v>0.25500000000000012</c:v>
                </c:pt>
                <c:pt idx="52">
                  <c:v>0.26000000000000012</c:v>
                </c:pt>
                <c:pt idx="53">
                  <c:v>0.26500000000000012</c:v>
                </c:pt>
                <c:pt idx="54">
                  <c:v>0.27000000000000018</c:v>
                </c:pt>
                <c:pt idx="55">
                  <c:v>0.2750000000000003</c:v>
                </c:pt>
                <c:pt idx="56">
                  <c:v>0.2800000000000003</c:v>
                </c:pt>
                <c:pt idx="57">
                  <c:v>0.28500000000000031</c:v>
                </c:pt>
                <c:pt idx="58">
                  <c:v>0.29000000000000031</c:v>
                </c:pt>
                <c:pt idx="59">
                  <c:v>0.29500000000000032</c:v>
                </c:pt>
                <c:pt idx="60">
                  <c:v>0.30000000000000032</c:v>
                </c:pt>
                <c:pt idx="61">
                  <c:v>0.30500000000000038</c:v>
                </c:pt>
                <c:pt idx="62">
                  <c:v>0.31000000000000105</c:v>
                </c:pt>
                <c:pt idx="63">
                  <c:v>0.31500000000000106</c:v>
                </c:pt>
                <c:pt idx="64">
                  <c:v>0.32000000000000117</c:v>
                </c:pt>
                <c:pt idx="65">
                  <c:v>0.32500000000000118</c:v>
                </c:pt>
                <c:pt idx="66">
                  <c:v>0.33000000000000135</c:v>
                </c:pt>
                <c:pt idx="67">
                  <c:v>0.33500000000000135</c:v>
                </c:pt>
                <c:pt idx="68">
                  <c:v>0.34000000000000036</c:v>
                </c:pt>
                <c:pt idx="69">
                  <c:v>0.34500000000000036</c:v>
                </c:pt>
                <c:pt idx="70">
                  <c:v>0.35000000000000031</c:v>
                </c:pt>
                <c:pt idx="71">
                  <c:v>0.35500000000000032</c:v>
                </c:pt>
                <c:pt idx="72">
                  <c:v>0.36000000000000032</c:v>
                </c:pt>
                <c:pt idx="73">
                  <c:v>0.36500000000000032</c:v>
                </c:pt>
                <c:pt idx="74">
                  <c:v>0.37000000000000038</c:v>
                </c:pt>
                <c:pt idx="75">
                  <c:v>0.37500000000000111</c:v>
                </c:pt>
                <c:pt idx="76">
                  <c:v>0.38000000000000123</c:v>
                </c:pt>
                <c:pt idx="77">
                  <c:v>0.38500000000000123</c:v>
                </c:pt>
                <c:pt idx="78">
                  <c:v>0.39000000000000123</c:v>
                </c:pt>
                <c:pt idx="79">
                  <c:v>0.39500000000000141</c:v>
                </c:pt>
                <c:pt idx="80">
                  <c:v>0.4000000000000003</c:v>
                </c:pt>
                <c:pt idx="81">
                  <c:v>0.4050000000000003</c:v>
                </c:pt>
                <c:pt idx="82">
                  <c:v>0.41000000000000031</c:v>
                </c:pt>
                <c:pt idx="83">
                  <c:v>0.41500000000000031</c:v>
                </c:pt>
                <c:pt idx="84">
                  <c:v>0.42000000000000032</c:v>
                </c:pt>
                <c:pt idx="85">
                  <c:v>0.42500000000000032</c:v>
                </c:pt>
                <c:pt idx="86">
                  <c:v>0.43000000000000038</c:v>
                </c:pt>
                <c:pt idx="87">
                  <c:v>0.43500000000000116</c:v>
                </c:pt>
                <c:pt idx="88">
                  <c:v>0.44000000000000034</c:v>
                </c:pt>
                <c:pt idx="89">
                  <c:v>0.44500000000000034</c:v>
                </c:pt>
                <c:pt idx="90">
                  <c:v>0.45000000000000034</c:v>
                </c:pt>
                <c:pt idx="91">
                  <c:v>0.45500000000000035</c:v>
                </c:pt>
                <c:pt idx="92">
                  <c:v>0.4600000000000003</c:v>
                </c:pt>
                <c:pt idx="93">
                  <c:v>0.4650000000000003</c:v>
                </c:pt>
                <c:pt idx="94">
                  <c:v>0.47000000000000031</c:v>
                </c:pt>
                <c:pt idx="95">
                  <c:v>0.47500000000000031</c:v>
                </c:pt>
                <c:pt idx="96">
                  <c:v>0.48000000000000032</c:v>
                </c:pt>
                <c:pt idx="97">
                  <c:v>0.48500000000000032</c:v>
                </c:pt>
                <c:pt idx="98">
                  <c:v>0.49000000000000032</c:v>
                </c:pt>
                <c:pt idx="99">
                  <c:v>0.49500000000000038</c:v>
                </c:pt>
                <c:pt idx="100">
                  <c:v>0.50000000000000033</c:v>
                </c:pt>
                <c:pt idx="101">
                  <c:v>0.50500000000000034</c:v>
                </c:pt>
                <c:pt idx="102">
                  <c:v>0.51000000000000034</c:v>
                </c:pt>
                <c:pt idx="103">
                  <c:v>0.51500000000000035</c:v>
                </c:pt>
                <c:pt idx="104">
                  <c:v>0.52000000000000035</c:v>
                </c:pt>
                <c:pt idx="105">
                  <c:v>0.52500000000000069</c:v>
                </c:pt>
                <c:pt idx="106">
                  <c:v>0.53000000000000069</c:v>
                </c:pt>
                <c:pt idx="107">
                  <c:v>0.5350000000000007</c:v>
                </c:pt>
                <c:pt idx="108">
                  <c:v>0.5400000000000007</c:v>
                </c:pt>
                <c:pt idx="109">
                  <c:v>0.5450000000000006</c:v>
                </c:pt>
                <c:pt idx="110">
                  <c:v>0.5500000000000006</c:v>
                </c:pt>
                <c:pt idx="111">
                  <c:v>0.5550000000000006</c:v>
                </c:pt>
                <c:pt idx="112">
                  <c:v>0.56000000000000061</c:v>
                </c:pt>
                <c:pt idx="113">
                  <c:v>0.56500000000000061</c:v>
                </c:pt>
                <c:pt idx="114">
                  <c:v>0.57000000000000062</c:v>
                </c:pt>
                <c:pt idx="115">
                  <c:v>0.57500000000000062</c:v>
                </c:pt>
                <c:pt idx="116">
                  <c:v>0.58000000000000052</c:v>
                </c:pt>
                <c:pt idx="117">
                  <c:v>0.58500000000000052</c:v>
                </c:pt>
                <c:pt idx="118">
                  <c:v>0.59000000000000052</c:v>
                </c:pt>
                <c:pt idx="119">
                  <c:v>0.59500000000000053</c:v>
                </c:pt>
                <c:pt idx="120">
                  <c:v>0.60000000000000064</c:v>
                </c:pt>
                <c:pt idx="121">
                  <c:v>0.60500000000000065</c:v>
                </c:pt>
                <c:pt idx="122">
                  <c:v>0.61000000000000065</c:v>
                </c:pt>
                <c:pt idx="123">
                  <c:v>0.61500000000000221</c:v>
                </c:pt>
                <c:pt idx="124">
                  <c:v>0.62000000000000222</c:v>
                </c:pt>
                <c:pt idx="125">
                  <c:v>0.62500000000000233</c:v>
                </c:pt>
                <c:pt idx="126">
                  <c:v>0.63000000000000245</c:v>
                </c:pt>
                <c:pt idx="127">
                  <c:v>0.63500000000000245</c:v>
                </c:pt>
                <c:pt idx="128">
                  <c:v>0.64000000000000246</c:v>
                </c:pt>
                <c:pt idx="129">
                  <c:v>0.64500000000000246</c:v>
                </c:pt>
                <c:pt idx="130">
                  <c:v>0.65000000000000246</c:v>
                </c:pt>
                <c:pt idx="131">
                  <c:v>0.6550000000000028</c:v>
                </c:pt>
                <c:pt idx="132">
                  <c:v>0.66000000000000281</c:v>
                </c:pt>
                <c:pt idx="133">
                  <c:v>0.66500000000000281</c:v>
                </c:pt>
                <c:pt idx="134">
                  <c:v>0.67000000000000282</c:v>
                </c:pt>
                <c:pt idx="135">
                  <c:v>0.67500000000000282</c:v>
                </c:pt>
                <c:pt idx="136">
                  <c:v>0.68000000000000071</c:v>
                </c:pt>
                <c:pt idx="137">
                  <c:v>0.68500000000000072</c:v>
                </c:pt>
                <c:pt idx="138">
                  <c:v>0.69000000000000072</c:v>
                </c:pt>
                <c:pt idx="139">
                  <c:v>0.69500000000000073</c:v>
                </c:pt>
                <c:pt idx="140">
                  <c:v>0.70000000000000062</c:v>
                </c:pt>
                <c:pt idx="141">
                  <c:v>0.70500000000000063</c:v>
                </c:pt>
                <c:pt idx="142">
                  <c:v>0.71000000000000063</c:v>
                </c:pt>
                <c:pt idx="143">
                  <c:v>0.71500000000000064</c:v>
                </c:pt>
                <c:pt idx="144">
                  <c:v>0.72000000000000064</c:v>
                </c:pt>
                <c:pt idx="145">
                  <c:v>0.72500000000000064</c:v>
                </c:pt>
                <c:pt idx="146">
                  <c:v>0.73000000000000065</c:v>
                </c:pt>
                <c:pt idx="147">
                  <c:v>0.73500000000000065</c:v>
                </c:pt>
                <c:pt idx="148">
                  <c:v>0.74000000000000232</c:v>
                </c:pt>
                <c:pt idx="149">
                  <c:v>0.74500000000000233</c:v>
                </c:pt>
                <c:pt idx="150">
                  <c:v>0.75000000000000244</c:v>
                </c:pt>
                <c:pt idx="151">
                  <c:v>0.75500000000000256</c:v>
                </c:pt>
                <c:pt idx="152">
                  <c:v>0.76000000000000256</c:v>
                </c:pt>
                <c:pt idx="153">
                  <c:v>0.76500000000000268</c:v>
                </c:pt>
                <c:pt idx="154">
                  <c:v>0.77000000000000246</c:v>
                </c:pt>
                <c:pt idx="155">
                  <c:v>0.77500000000000246</c:v>
                </c:pt>
                <c:pt idx="156">
                  <c:v>0.78000000000000069</c:v>
                </c:pt>
                <c:pt idx="157">
                  <c:v>0.7850000000000007</c:v>
                </c:pt>
                <c:pt idx="158">
                  <c:v>0.7900000000000007</c:v>
                </c:pt>
                <c:pt idx="159">
                  <c:v>0.7950000000000006</c:v>
                </c:pt>
                <c:pt idx="160">
                  <c:v>0.8000000000000006</c:v>
                </c:pt>
                <c:pt idx="161">
                  <c:v>0.8050000000000006</c:v>
                </c:pt>
                <c:pt idx="162">
                  <c:v>0.81000000000000061</c:v>
                </c:pt>
                <c:pt idx="163">
                  <c:v>0.81500000000000061</c:v>
                </c:pt>
                <c:pt idx="164">
                  <c:v>0.82000000000000062</c:v>
                </c:pt>
                <c:pt idx="165">
                  <c:v>0.82500000000000062</c:v>
                </c:pt>
                <c:pt idx="166">
                  <c:v>0.83000000000000063</c:v>
                </c:pt>
                <c:pt idx="167">
                  <c:v>0.83500000000000063</c:v>
                </c:pt>
                <c:pt idx="168">
                  <c:v>0.84000000000000064</c:v>
                </c:pt>
                <c:pt idx="169">
                  <c:v>0.84500000000000064</c:v>
                </c:pt>
                <c:pt idx="170">
                  <c:v>0.85000000000000064</c:v>
                </c:pt>
                <c:pt idx="171">
                  <c:v>0.85500000000000065</c:v>
                </c:pt>
                <c:pt idx="172">
                  <c:v>0.86000000000000065</c:v>
                </c:pt>
                <c:pt idx="173">
                  <c:v>0.86500000000000243</c:v>
                </c:pt>
                <c:pt idx="174">
                  <c:v>0.87000000000000244</c:v>
                </c:pt>
                <c:pt idx="175">
                  <c:v>0.87500000000000244</c:v>
                </c:pt>
                <c:pt idx="176">
                  <c:v>0.88000000000000078</c:v>
                </c:pt>
                <c:pt idx="177">
                  <c:v>0.88500000000000079</c:v>
                </c:pt>
                <c:pt idx="178">
                  <c:v>0.89000000000000079</c:v>
                </c:pt>
                <c:pt idx="179">
                  <c:v>0.89500000000000079</c:v>
                </c:pt>
                <c:pt idx="180">
                  <c:v>0.90000000000000069</c:v>
                </c:pt>
                <c:pt idx="181">
                  <c:v>0.90500000000000069</c:v>
                </c:pt>
                <c:pt idx="182">
                  <c:v>0.9100000000000007</c:v>
                </c:pt>
                <c:pt idx="183">
                  <c:v>0.9150000000000007</c:v>
                </c:pt>
                <c:pt idx="184">
                  <c:v>0.92000000000000071</c:v>
                </c:pt>
                <c:pt idx="185">
                  <c:v>0.92500000000000071</c:v>
                </c:pt>
                <c:pt idx="186">
                  <c:v>0.93000000000000071</c:v>
                </c:pt>
                <c:pt idx="187">
                  <c:v>0.93500000000000072</c:v>
                </c:pt>
                <c:pt idx="188">
                  <c:v>0.94000000000000072</c:v>
                </c:pt>
                <c:pt idx="189">
                  <c:v>0.94500000000000073</c:v>
                </c:pt>
                <c:pt idx="190">
                  <c:v>0.95000000000000073</c:v>
                </c:pt>
                <c:pt idx="191">
                  <c:v>0.95500000000000074</c:v>
                </c:pt>
                <c:pt idx="192">
                  <c:v>0.96000000000000074</c:v>
                </c:pt>
                <c:pt idx="193">
                  <c:v>0.96500000000000075</c:v>
                </c:pt>
                <c:pt idx="194">
                  <c:v>0.97000000000000064</c:v>
                </c:pt>
                <c:pt idx="195">
                  <c:v>0.97500000000000064</c:v>
                </c:pt>
                <c:pt idx="196">
                  <c:v>0.98000000000000076</c:v>
                </c:pt>
                <c:pt idx="197">
                  <c:v>0.98500000000000076</c:v>
                </c:pt>
                <c:pt idx="198">
                  <c:v>0.99000000000000077</c:v>
                </c:pt>
              </c:numCache>
            </c:numRef>
          </c:cat>
          <c:val>
            <c:numRef>
              <c:f>Hoja1!$D$2:$D$200</c:f>
              <c:numCache>
                <c:formatCode>General</c:formatCode>
                <c:ptCount val="199"/>
                <c:pt idx="0">
                  <c:v>15</c:v>
                </c:pt>
                <c:pt idx="1">
                  <c:v>14.970400926424105</c:v>
                </c:pt>
                <c:pt idx="2">
                  <c:v>14.88172051971717</c:v>
                </c:pt>
                <c:pt idx="3">
                  <c:v>14.734308760930263</c:v>
                </c:pt>
                <c:pt idx="4">
                  <c:v>14.528747416929466</c:v>
                </c:pt>
                <c:pt idx="5">
                  <c:v>14.265847744427306</c:v>
                </c:pt>
                <c:pt idx="6">
                  <c:v>13.946647288323772</c:v>
                </c:pt>
                <c:pt idx="7">
                  <c:v>13.5724057869903</c:v>
                </c:pt>
                <c:pt idx="8">
                  <c:v>13.144600200657953</c:v>
                </c:pt>
                <c:pt idx="9">
                  <c:v>12.664918882530218</c:v>
                </c:pt>
                <c:pt idx="10">
                  <c:v>12.135254915624252</c:v>
                </c:pt>
                <c:pt idx="11">
                  <c:v>11.55769864163684</c:v>
                </c:pt>
                <c:pt idx="12">
                  <c:v>10.934529411321169</c:v>
                </c:pt>
                <c:pt idx="13">
                  <c:v>10.268206588930333</c:v>
                </c:pt>
                <c:pt idx="14">
                  <c:v>9.5613598462303475</c:v>
                </c:pt>
                <c:pt idx="15">
                  <c:v>8.8167787843870951</c:v>
                </c:pt>
                <c:pt idx="16">
                  <c:v>8.03740192468495</c:v>
                </c:pt>
                <c:pt idx="17">
                  <c:v>7.2263051115257273</c:v>
                </c:pt>
                <c:pt idx="18">
                  <c:v>6.3866893734760897</c:v>
                </c:pt>
                <c:pt idx="19">
                  <c:v>5.5218682902701834</c:v>
                </c:pt>
                <c:pt idx="20">
                  <c:v>4.6352549156242091</c:v>
                </c:pt>
                <c:pt idx="21">
                  <c:v>3.7303483074728181</c:v>
                </c:pt>
                <c:pt idx="22">
                  <c:v>2.8107197187858644</c:v>
                </c:pt>
                <c:pt idx="23">
                  <c:v>1.8799985034645572</c:v>
                </c:pt>
                <c:pt idx="24">
                  <c:v>0.94185779293969363</c:v>
                </c:pt>
                <c:pt idx="25">
                  <c:v>-5.742476806569535E-15</c:v>
                </c:pt>
                <c:pt idx="26">
                  <c:v>-0.94185779293970462</c:v>
                </c:pt>
                <c:pt idx="27">
                  <c:v>-1.8799985034645679</c:v>
                </c:pt>
                <c:pt idx="28">
                  <c:v>-2.8107197187858759</c:v>
                </c:pt>
                <c:pt idx="29">
                  <c:v>-3.7303483074728288</c:v>
                </c:pt>
                <c:pt idx="30">
                  <c:v>-4.6352549156242198</c:v>
                </c:pt>
                <c:pt idx="31">
                  <c:v>-5.5218682902701834</c:v>
                </c:pt>
                <c:pt idx="32">
                  <c:v>-6.3866893734760977</c:v>
                </c:pt>
                <c:pt idx="33">
                  <c:v>-7.2263051115257371</c:v>
                </c:pt>
                <c:pt idx="34">
                  <c:v>-8.0374019246849588</c:v>
                </c:pt>
                <c:pt idx="35">
                  <c:v>-8.8167787843871039</c:v>
                </c:pt>
                <c:pt idx="36">
                  <c:v>-9.5613598462303511</c:v>
                </c:pt>
                <c:pt idx="37">
                  <c:v>-10.26820658893034</c:v>
                </c:pt>
                <c:pt idx="38">
                  <c:v>-10.934529411321183</c:v>
                </c:pt>
                <c:pt idx="39">
                  <c:v>-11.557698641636849</c:v>
                </c:pt>
                <c:pt idx="40">
                  <c:v>-12.135254915624257</c:v>
                </c:pt>
                <c:pt idx="41">
                  <c:v>-12.664918882530218</c:v>
                </c:pt>
                <c:pt idx="42">
                  <c:v>-13.144600200657964</c:v>
                </c:pt>
                <c:pt idx="43">
                  <c:v>-13.5724057869903</c:v>
                </c:pt>
                <c:pt idx="44">
                  <c:v>-13.946647288323804</c:v>
                </c:pt>
                <c:pt idx="45">
                  <c:v>-14.265847744427322</c:v>
                </c:pt>
                <c:pt idx="46">
                  <c:v>-14.528747416929471</c:v>
                </c:pt>
                <c:pt idx="47">
                  <c:v>-14.734308760930267</c:v>
                </c:pt>
                <c:pt idx="48">
                  <c:v>-14.88172051971717</c:v>
                </c:pt>
                <c:pt idx="49">
                  <c:v>-14.970400926424107</c:v>
                </c:pt>
                <c:pt idx="50">
                  <c:v>-15</c:v>
                </c:pt>
                <c:pt idx="51">
                  <c:v>-14.970400926424103</c:v>
                </c:pt>
                <c:pt idx="52">
                  <c:v>-14.88172051971717</c:v>
                </c:pt>
                <c:pt idx="53">
                  <c:v>-14.73430876093026</c:v>
                </c:pt>
                <c:pt idx="54">
                  <c:v>-14.528747416929464</c:v>
                </c:pt>
                <c:pt idx="55">
                  <c:v>-14.265847744427306</c:v>
                </c:pt>
                <c:pt idx="56">
                  <c:v>-13.946647288323772</c:v>
                </c:pt>
                <c:pt idx="57">
                  <c:v>-13.572405786990284</c:v>
                </c:pt>
                <c:pt idx="58">
                  <c:v>-13.144600200657942</c:v>
                </c:pt>
                <c:pt idx="59">
                  <c:v>-12.664918882530213</c:v>
                </c:pt>
                <c:pt idx="60">
                  <c:v>-12.135254915624229</c:v>
                </c:pt>
                <c:pt idx="61">
                  <c:v>-11.557698641636819</c:v>
                </c:pt>
                <c:pt idx="62">
                  <c:v>-10.934529411321153</c:v>
                </c:pt>
                <c:pt idx="63">
                  <c:v>-10.26820658893031</c:v>
                </c:pt>
                <c:pt idx="64">
                  <c:v>-9.5613598462303209</c:v>
                </c:pt>
                <c:pt idx="65">
                  <c:v>-8.8167787843870649</c:v>
                </c:pt>
                <c:pt idx="66">
                  <c:v>-8.0374019246849215</c:v>
                </c:pt>
                <c:pt idx="67">
                  <c:v>-7.226305111525706</c:v>
                </c:pt>
                <c:pt idx="68">
                  <c:v>-6.3866893734760586</c:v>
                </c:pt>
                <c:pt idx="69">
                  <c:v>-5.5218682902701524</c:v>
                </c:pt>
                <c:pt idx="70">
                  <c:v>-4.6352549156241833</c:v>
                </c:pt>
                <c:pt idx="71">
                  <c:v>-3.7303483074727906</c:v>
                </c:pt>
                <c:pt idx="72">
                  <c:v>-2.8107197187858302</c:v>
                </c:pt>
                <c:pt idx="73">
                  <c:v>-1.8799985034645292</c:v>
                </c:pt>
                <c:pt idx="74">
                  <c:v>-0.9418577929396581</c:v>
                </c:pt>
                <c:pt idx="75">
                  <c:v>3.7211444862961739E-14</c:v>
                </c:pt>
                <c:pt idx="76">
                  <c:v>0.94185779293974581</c:v>
                </c:pt>
                <c:pt idx="77">
                  <c:v>1.879998503464603</c:v>
                </c:pt>
                <c:pt idx="78">
                  <c:v>2.8107197187859212</c:v>
                </c:pt>
                <c:pt idx="79">
                  <c:v>3.7303483074728625</c:v>
                </c:pt>
                <c:pt idx="80">
                  <c:v>4.6352549156242464</c:v>
                </c:pt>
                <c:pt idx="81">
                  <c:v>5.521868290270211</c:v>
                </c:pt>
                <c:pt idx="82">
                  <c:v>6.3866893734761314</c:v>
                </c:pt>
                <c:pt idx="83">
                  <c:v>7.2263051115257708</c:v>
                </c:pt>
                <c:pt idx="84">
                  <c:v>8.0374019246849855</c:v>
                </c:pt>
                <c:pt idx="85">
                  <c:v>8.8167787843871359</c:v>
                </c:pt>
                <c:pt idx="86">
                  <c:v>9.5613598462303759</c:v>
                </c:pt>
                <c:pt idx="87">
                  <c:v>10.268206588930369</c:v>
                </c:pt>
                <c:pt idx="88">
                  <c:v>10.934529411321204</c:v>
                </c:pt>
                <c:pt idx="89">
                  <c:v>11.557698641636868</c:v>
                </c:pt>
                <c:pt idx="90">
                  <c:v>12.135254915624277</c:v>
                </c:pt>
                <c:pt idx="91">
                  <c:v>12.664918882530248</c:v>
                </c:pt>
                <c:pt idx="92">
                  <c:v>13.14460020065798</c:v>
                </c:pt>
                <c:pt idx="93">
                  <c:v>13.572405786990316</c:v>
                </c:pt>
                <c:pt idx="94">
                  <c:v>13.946647288323804</c:v>
                </c:pt>
                <c:pt idx="95">
                  <c:v>14.265847744427322</c:v>
                </c:pt>
                <c:pt idx="96">
                  <c:v>14.52874741692948</c:v>
                </c:pt>
                <c:pt idx="97">
                  <c:v>14.734308760930277</c:v>
                </c:pt>
                <c:pt idx="98">
                  <c:v>14.881720519717176</c:v>
                </c:pt>
                <c:pt idx="99">
                  <c:v>14.970400926424109</c:v>
                </c:pt>
                <c:pt idx="100">
                  <c:v>15</c:v>
                </c:pt>
                <c:pt idx="101">
                  <c:v>14.970400926424102</c:v>
                </c:pt>
                <c:pt idx="102">
                  <c:v>14.88172051971717</c:v>
                </c:pt>
                <c:pt idx="103">
                  <c:v>14.734308760930256</c:v>
                </c:pt>
                <c:pt idx="104">
                  <c:v>14.52874741692945</c:v>
                </c:pt>
                <c:pt idx="105">
                  <c:v>14.265847744427306</c:v>
                </c:pt>
                <c:pt idx="106">
                  <c:v>13.946647288323756</c:v>
                </c:pt>
                <c:pt idx="107">
                  <c:v>13.57240578699027</c:v>
                </c:pt>
                <c:pt idx="108">
                  <c:v>13.144600200657925</c:v>
                </c:pt>
                <c:pt idx="109">
                  <c:v>12.664918882530143</c:v>
                </c:pt>
                <c:pt idx="110">
                  <c:v>12.135254915624175</c:v>
                </c:pt>
                <c:pt idx="111">
                  <c:v>11.557698641636794</c:v>
                </c:pt>
                <c:pt idx="112">
                  <c:v>10.934529411321128</c:v>
                </c:pt>
                <c:pt idx="113">
                  <c:v>10.268206588930278</c:v>
                </c:pt>
                <c:pt idx="114">
                  <c:v>9.5613598462302924</c:v>
                </c:pt>
                <c:pt idx="115">
                  <c:v>8.8167787843870329</c:v>
                </c:pt>
                <c:pt idx="116">
                  <c:v>8.0374019246848789</c:v>
                </c:pt>
                <c:pt idx="117">
                  <c:v>7.2263051115256633</c:v>
                </c:pt>
                <c:pt idx="118">
                  <c:v>6.3866893734760239</c:v>
                </c:pt>
                <c:pt idx="119">
                  <c:v>5.5218682902700937</c:v>
                </c:pt>
                <c:pt idx="120">
                  <c:v>4.6352549156241434</c:v>
                </c:pt>
                <c:pt idx="121">
                  <c:v>3.7303483074727541</c:v>
                </c:pt>
                <c:pt idx="122">
                  <c:v>2.8107197187857942</c:v>
                </c:pt>
                <c:pt idx="123">
                  <c:v>1.8799985034644879</c:v>
                </c:pt>
                <c:pt idx="124">
                  <c:v>0.94185779293962002</c:v>
                </c:pt>
                <c:pt idx="125">
                  <c:v>-7.5341751067104754E-14</c:v>
                </c:pt>
                <c:pt idx="126">
                  <c:v>-0.94185779293978567</c:v>
                </c:pt>
                <c:pt idx="127">
                  <c:v>-1.8799985034646398</c:v>
                </c:pt>
                <c:pt idx="128">
                  <c:v>-2.8107197187859612</c:v>
                </c:pt>
                <c:pt idx="129">
                  <c:v>-3.7303483074728998</c:v>
                </c:pt>
                <c:pt idx="130">
                  <c:v>-4.6352549156242828</c:v>
                </c:pt>
                <c:pt idx="131">
                  <c:v>-5.5218682902702589</c:v>
                </c:pt>
                <c:pt idx="132">
                  <c:v>-6.3866893734761723</c:v>
                </c:pt>
                <c:pt idx="133">
                  <c:v>-7.2263051115258037</c:v>
                </c:pt>
                <c:pt idx="134">
                  <c:v>-8.0374019246850157</c:v>
                </c:pt>
                <c:pt idx="135">
                  <c:v>-8.8167787843871519</c:v>
                </c:pt>
                <c:pt idx="136">
                  <c:v>-9.5613598462304186</c:v>
                </c:pt>
                <c:pt idx="137">
                  <c:v>-10.268206588930395</c:v>
                </c:pt>
                <c:pt idx="138">
                  <c:v>-10.934529411321234</c:v>
                </c:pt>
                <c:pt idx="139">
                  <c:v>-11.55769864163689</c:v>
                </c:pt>
                <c:pt idx="140">
                  <c:v>-12.135254915624303</c:v>
                </c:pt>
                <c:pt idx="141">
                  <c:v>-12.664918882530268</c:v>
                </c:pt>
                <c:pt idx="142">
                  <c:v>-13.144600200657997</c:v>
                </c:pt>
                <c:pt idx="143">
                  <c:v>-13.572405786990329</c:v>
                </c:pt>
                <c:pt idx="144">
                  <c:v>-13.94664728832382</c:v>
                </c:pt>
                <c:pt idx="145">
                  <c:v>-14.265847744427354</c:v>
                </c:pt>
                <c:pt idx="146">
                  <c:v>-14.528747416929496</c:v>
                </c:pt>
                <c:pt idx="147">
                  <c:v>-14.734308760930281</c:v>
                </c:pt>
                <c:pt idx="148">
                  <c:v>-14.881720519717177</c:v>
                </c:pt>
                <c:pt idx="149">
                  <c:v>-14.970400926424112</c:v>
                </c:pt>
                <c:pt idx="150">
                  <c:v>-15</c:v>
                </c:pt>
                <c:pt idx="151">
                  <c:v>-14.970400926424098</c:v>
                </c:pt>
                <c:pt idx="152">
                  <c:v>-14.881720519717156</c:v>
                </c:pt>
                <c:pt idx="153">
                  <c:v>-14.734308760930244</c:v>
                </c:pt>
                <c:pt idx="154">
                  <c:v>-14.52874741692945</c:v>
                </c:pt>
                <c:pt idx="155">
                  <c:v>-14.265847744427274</c:v>
                </c:pt>
                <c:pt idx="156">
                  <c:v>-13.946647288323756</c:v>
                </c:pt>
                <c:pt idx="157">
                  <c:v>-13.572405786990252</c:v>
                </c:pt>
                <c:pt idx="158">
                  <c:v>-13.1446002006579</c:v>
                </c:pt>
                <c:pt idx="159">
                  <c:v>-12.664918882530131</c:v>
                </c:pt>
                <c:pt idx="160">
                  <c:v>-12.135254915624152</c:v>
                </c:pt>
                <c:pt idx="161">
                  <c:v>-11.557698641636778</c:v>
                </c:pt>
                <c:pt idx="162">
                  <c:v>-10.934529411321094</c:v>
                </c:pt>
                <c:pt idx="163">
                  <c:v>-10.26820658893025</c:v>
                </c:pt>
                <c:pt idx="164">
                  <c:v>-9.561359846230264</c:v>
                </c:pt>
                <c:pt idx="165">
                  <c:v>-8.8167787843870151</c:v>
                </c:pt>
                <c:pt idx="166">
                  <c:v>-8.0374019246848469</c:v>
                </c:pt>
                <c:pt idx="167">
                  <c:v>-7.2263051115256314</c:v>
                </c:pt>
                <c:pt idx="168">
                  <c:v>-6.3866893734759875</c:v>
                </c:pt>
                <c:pt idx="169">
                  <c:v>-5.5218682902700724</c:v>
                </c:pt>
                <c:pt idx="170">
                  <c:v>-4.6352549156240901</c:v>
                </c:pt>
                <c:pt idx="171">
                  <c:v>-3.730348307472704</c:v>
                </c:pt>
                <c:pt idx="172">
                  <c:v>-2.8107197187857555</c:v>
                </c:pt>
                <c:pt idx="173">
                  <c:v>-1.87999850346445</c:v>
                </c:pt>
                <c:pt idx="174">
                  <c:v>-0.9418577929395977</c:v>
                </c:pt>
                <c:pt idx="175">
                  <c:v>1.2679473356674956E-13</c:v>
                </c:pt>
                <c:pt idx="176">
                  <c:v>0.94185779293982175</c:v>
                </c:pt>
                <c:pt idx="177">
                  <c:v>1.8799985034646778</c:v>
                </c:pt>
                <c:pt idx="178">
                  <c:v>2.8107197187859811</c:v>
                </c:pt>
                <c:pt idx="179">
                  <c:v>3.7303483074729495</c:v>
                </c:pt>
                <c:pt idx="180">
                  <c:v>4.6352549156243334</c:v>
                </c:pt>
                <c:pt idx="181">
                  <c:v>5.521868290270282</c:v>
                </c:pt>
                <c:pt idx="182">
                  <c:v>6.3866893734761954</c:v>
                </c:pt>
                <c:pt idx="183">
                  <c:v>7.226305111525849</c:v>
                </c:pt>
                <c:pt idx="184">
                  <c:v>8.0374019246850601</c:v>
                </c:pt>
                <c:pt idx="185">
                  <c:v>8.8167787843871981</c:v>
                </c:pt>
                <c:pt idx="186">
                  <c:v>9.5613598462304399</c:v>
                </c:pt>
                <c:pt idx="187">
                  <c:v>10.268206588930415</c:v>
                </c:pt>
                <c:pt idx="188">
                  <c:v>10.934529411321266</c:v>
                </c:pt>
                <c:pt idx="189">
                  <c:v>11.557698641636922</c:v>
                </c:pt>
                <c:pt idx="190">
                  <c:v>12.135254915624317</c:v>
                </c:pt>
                <c:pt idx="191">
                  <c:v>12.664918882530291</c:v>
                </c:pt>
                <c:pt idx="192">
                  <c:v>13.144600200658019</c:v>
                </c:pt>
                <c:pt idx="193">
                  <c:v>13.572405786990352</c:v>
                </c:pt>
                <c:pt idx="194">
                  <c:v>13.94664728832382</c:v>
                </c:pt>
                <c:pt idx="195">
                  <c:v>14.265847744427354</c:v>
                </c:pt>
                <c:pt idx="196">
                  <c:v>14.528747416929503</c:v>
                </c:pt>
                <c:pt idx="197">
                  <c:v>14.734308760930288</c:v>
                </c:pt>
                <c:pt idx="198">
                  <c:v>14.881720519717184</c:v>
                </c:pt>
              </c:numCache>
            </c:numRef>
          </c:val>
          <c:smooth val="1"/>
          <c:extLst>
            <c:ext xmlns:c16="http://schemas.microsoft.com/office/drawing/2014/chart" uri="{C3380CC4-5D6E-409C-BE32-E72D297353CC}">
              <c16:uniqueId val="{00000002-F78C-4998-BD63-1235AF0FFCAF}"/>
            </c:ext>
          </c:extLst>
        </c:ser>
        <c:ser>
          <c:idx val="3"/>
          <c:order val="3"/>
          <c:tx>
            <c:strRef>
              <c:f>Hoja1!$E$1</c:f>
              <c:strCache>
                <c:ptCount val="1"/>
                <c:pt idx="0">
                  <c:v>Serie 4</c:v>
                </c:pt>
              </c:strCache>
            </c:strRef>
          </c:tx>
          <c:spPr>
            <a:ln>
              <a:solidFill>
                <a:schemeClr val="accent6">
                  <a:lumMod val="75000"/>
                </a:schemeClr>
              </a:solidFill>
            </a:ln>
          </c:spPr>
          <c:marker>
            <c:symbol val="none"/>
          </c:marker>
          <c:cat>
            <c:numRef>
              <c:f>Hoja1!$A$2:$A$200</c:f>
              <c:numCache>
                <c:formatCode>General</c:formatCode>
                <c:ptCount val="199"/>
                <c:pt idx="0">
                  <c:v>0</c:v>
                </c:pt>
                <c:pt idx="1">
                  <c:v>5.0000000000000122E-3</c:v>
                </c:pt>
                <c:pt idx="2">
                  <c:v>1.0000000000000007E-2</c:v>
                </c:pt>
                <c:pt idx="3">
                  <c:v>1.4999999999999998E-2</c:v>
                </c:pt>
                <c:pt idx="4">
                  <c:v>2.0000000000000014E-2</c:v>
                </c:pt>
                <c:pt idx="5">
                  <c:v>2.5000000000000008E-2</c:v>
                </c:pt>
                <c:pt idx="6">
                  <c:v>3.0000000000000009E-2</c:v>
                </c:pt>
                <c:pt idx="7">
                  <c:v>3.5000000000000024E-2</c:v>
                </c:pt>
                <c:pt idx="8">
                  <c:v>4.0000000000000029E-2</c:v>
                </c:pt>
                <c:pt idx="9">
                  <c:v>4.5000000000000026E-2</c:v>
                </c:pt>
                <c:pt idx="10">
                  <c:v>5.0000000000000017E-2</c:v>
                </c:pt>
                <c:pt idx="11">
                  <c:v>5.5000000000000021E-2</c:v>
                </c:pt>
                <c:pt idx="12">
                  <c:v>6.0000000000000039E-2</c:v>
                </c:pt>
                <c:pt idx="13">
                  <c:v>6.500000000000003E-2</c:v>
                </c:pt>
                <c:pt idx="14">
                  <c:v>7.0000000000000021E-2</c:v>
                </c:pt>
                <c:pt idx="15">
                  <c:v>7.5000000000000039E-2</c:v>
                </c:pt>
                <c:pt idx="16">
                  <c:v>8.0000000000000057E-2</c:v>
                </c:pt>
                <c:pt idx="17">
                  <c:v>8.5000000000000034E-2</c:v>
                </c:pt>
                <c:pt idx="18">
                  <c:v>9.0000000000000052E-2</c:v>
                </c:pt>
                <c:pt idx="19">
                  <c:v>9.500000000000007E-2</c:v>
                </c:pt>
                <c:pt idx="20">
                  <c:v>0.10000000000000002</c:v>
                </c:pt>
                <c:pt idx="21">
                  <c:v>0.10500000000000002</c:v>
                </c:pt>
                <c:pt idx="22">
                  <c:v>0.11000000000000004</c:v>
                </c:pt>
                <c:pt idx="23">
                  <c:v>0.11500000000000006</c:v>
                </c:pt>
                <c:pt idx="24">
                  <c:v>0.12000000000000006</c:v>
                </c:pt>
                <c:pt idx="25">
                  <c:v>0.12500000000000003</c:v>
                </c:pt>
                <c:pt idx="26">
                  <c:v>0.13000000000000003</c:v>
                </c:pt>
                <c:pt idx="27">
                  <c:v>0.13500000000000004</c:v>
                </c:pt>
                <c:pt idx="28">
                  <c:v>0.14000000000000004</c:v>
                </c:pt>
                <c:pt idx="29">
                  <c:v>0.14500000000000021</c:v>
                </c:pt>
                <c:pt idx="30">
                  <c:v>0.15000000000000024</c:v>
                </c:pt>
                <c:pt idx="31">
                  <c:v>0.15500000000000044</c:v>
                </c:pt>
                <c:pt idx="32">
                  <c:v>0.16000000000000009</c:v>
                </c:pt>
                <c:pt idx="33">
                  <c:v>0.16500000000000009</c:v>
                </c:pt>
                <c:pt idx="34">
                  <c:v>0.17000000000000021</c:v>
                </c:pt>
                <c:pt idx="35">
                  <c:v>0.17500000000000021</c:v>
                </c:pt>
                <c:pt idx="36">
                  <c:v>0.18000000000000024</c:v>
                </c:pt>
                <c:pt idx="37">
                  <c:v>0.18500000000000041</c:v>
                </c:pt>
                <c:pt idx="38">
                  <c:v>0.19000000000000011</c:v>
                </c:pt>
                <c:pt idx="39">
                  <c:v>0.19500000000000015</c:v>
                </c:pt>
                <c:pt idx="40">
                  <c:v>0.20000000000000009</c:v>
                </c:pt>
                <c:pt idx="41">
                  <c:v>0.20500000000000021</c:v>
                </c:pt>
                <c:pt idx="42">
                  <c:v>0.21000000000000021</c:v>
                </c:pt>
                <c:pt idx="43">
                  <c:v>0.21500000000000041</c:v>
                </c:pt>
                <c:pt idx="44">
                  <c:v>0.22000000000000014</c:v>
                </c:pt>
                <c:pt idx="45">
                  <c:v>0.2250000000000002</c:v>
                </c:pt>
                <c:pt idx="46">
                  <c:v>0.2300000000000002</c:v>
                </c:pt>
                <c:pt idx="47">
                  <c:v>0.23500000000000021</c:v>
                </c:pt>
                <c:pt idx="48">
                  <c:v>0.24000000000000021</c:v>
                </c:pt>
                <c:pt idx="49">
                  <c:v>0.24500000000000041</c:v>
                </c:pt>
                <c:pt idx="50">
                  <c:v>0.25000000000000011</c:v>
                </c:pt>
                <c:pt idx="51">
                  <c:v>0.25500000000000012</c:v>
                </c:pt>
                <c:pt idx="52">
                  <c:v>0.26000000000000012</c:v>
                </c:pt>
                <c:pt idx="53">
                  <c:v>0.26500000000000012</c:v>
                </c:pt>
                <c:pt idx="54">
                  <c:v>0.27000000000000018</c:v>
                </c:pt>
                <c:pt idx="55">
                  <c:v>0.2750000000000003</c:v>
                </c:pt>
                <c:pt idx="56">
                  <c:v>0.2800000000000003</c:v>
                </c:pt>
                <c:pt idx="57">
                  <c:v>0.28500000000000031</c:v>
                </c:pt>
                <c:pt idx="58">
                  <c:v>0.29000000000000031</c:v>
                </c:pt>
                <c:pt idx="59">
                  <c:v>0.29500000000000032</c:v>
                </c:pt>
                <c:pt idx="60">
                  <c:v>0.30000000000000032</c:v>
                </c:pt>
                <c:pt idx="61">
                  <c:v>0.30500000000000038</c:v>
                </c:pt>
                <c:pt idx="62">
                  <c:v>0.31000000000000105</c:v>
                </c:pt>
                <c:pt idx="63">
                  <c:v>0.31500000000000106</c:v>
                </c:pt>
                <c:pt idx="64">
                  <c:v>0.32000000000000117</c:v>
                </c:pt>
                <c:pt idx="65">
                  <c:v>0.32500000000000118</c:v>
                </c:pt>
                <c:pt idx="66">
                  <c:v>0.33000000000000135</c:v>
                </c:pt>
                <c:pt idx="67">
                  <c:v>0.33500000000000135</c:v>
                </c:pt>
                <c:pt idx="68">
                  <c:v>0.34000000000000036</c:v>
                </c:pt>
                <c:pt idx="69">
                  <c:v>0.34500000000000036</c:v>
                </c:pt>
                <c:pt idx="70">
                  <c:v>0.35000000000000031</c:v>
                </c:pt>
                <c:pt idx="71">
                  <c:v>0.35500000000000032</c:v>
                </c:pt>
                <c:pt idx="72">
                  <c:v>0.36000000000000032</c:v>
                </c:pt>
                <c:pt idx="73">
                  <c:v>0.36500000000000032</c:v>
                </c:pt>
                <c:pt idx="74">
                  <c:v>0.37000000000000038</c:v>
                </c:pt>
                <c:pt idx="75">
                  <c:v>0.37500000000000111</c:v>
                </c:pt>
                <c:pt idx="76">
                  <c:v>0.38000000000000123</c:v>
                </c:pt>
                <c:pt idx="77">
                  <c:v>0.38500000000000123</c:v>
                </c:pt>
                <c:pt idx="78">
                  <c:v>0.39000000000000123</c:v>
                </c:pt>
                <c:pt idx="79">
                  <c:v>0.39500000000000141</c:v>
                </c:pt>
                <c:pt idx="80">
                  <c:v>0.4000000000000003</c:v>
                </c:pt>
                <c:pt idx="81">
                  <c:v>0.4050000000000003</c:v>
                </c:pt>
                <c:pt idx="82">
                  <c:v>0.41000000000000031</c:v>
                </c:pt>
                <c:pt idx="83">
                  <c:v>0.41500000000000031</c:v>
                </c:pt>
                <c:pt idx="84">
                  <c:v>0.42000000000000032</c:v>
                </c:pt>
                <c:pt idx="85">
                  <c:v>0.42500000000000032</c:v>
                </c:pt>
                <c:pt idx="86">
                  <c:v>0.43000000000000038</c:v>
                </c:pt>
                <c:pt idx="87">
                  <c:v>0.43500000000000116</c:v>
                </c:pt>
                <c:pt idx="88">
                  <c:v>0.44000000000000034</c:v>
                </c:pt>
                <c:pt idx="89">
                  <c:v>0.44500000000000034</c:v>
                </c:pt>
                <c:pt idx="90">
                  <c:v>0.45000000000000034</c:v>
                </c:pt>
                <c:pt idx="91">
                  <c:v>0.45500000000000035</c:v>
                </c:pt>
                <c:pt idx="92">
                  <c:v>0.4600000000000003</c:v>
                </c:pt>
                <c:pt idx="93">
                  <c:v>0.4650000000000003</c:v>
                </c:pt>
                <c:pt idx="94">
                  <c:v>0.47000000000000031</c:v>
                </c:pt>
                <c:pt idx="95">
                  <c:v>0.47500000000000031</c:v>
                </c:pt>
                <c:pt idx="96">
                  <c:v>0.48000000000000032</c:v>
                </c:pt>
                <c:pt idx="97">
                  <c:v>0.48500000000000032</c:v>
                </c:pt>
                <c:pt idx="98">
                  <c:v>0.49000000000000032</c:v>
                </c:pt>
                <c:pt idx="99">
                  <c:v>0.49500000000000038</c:v>
                </c:pt>
                <c:pt idx="100">
                  <c:v>0.50000000000000033</c:v>
                </c:pt>
                <c:pt idx="101">
                  <c:v>0.50500000000000034</c:v>
                </c:pt>
                <c:pt idx="102">
                  <c:v>0.51000000000000034</c:v>
                </c:pt>
                <c:pt idx="103">
                  <c:v>0.51500000000000035</c:v>
                </c:pt>
                <c:pt idx="104">
                  <c:v>0.52000000000000035</c:v>
                </c:pt>
                <c:pt idx="105">
                  <c:v>0.52500000000000069</c:v>
                </c:pt>
                <c:pt idx="106">
                  <c:v>0.53000000000000069</c:v>
                </c:pt>
                <c:pt idx="107">
                  <c:v>0.5350000000000007</c:v>
                </c:pt>
                <c:pt idx="108">
                  <c:v>0.5400000000000007</c:v>
                </c:pt>
                <c:pt idx="109">
                  <c:v>0.5450000000000006</c:v>
                </c:pt>
                <c:pt idx="110">
                  <c:v>0.5500000000000006</c:v>
                </c:pt>
                <c:pt idx="111">
                  <c:v>0.5550000000000006</c:v>
                </c:pt>
                <c:pt idx="112">
                  <c:v>0.56000000000000061</c:v>
                </c:pt>
                <c:pt idx="113">
                  <c:v>0.56500000000000061</c:v>
                </c:pt>
                <c:pt idx="114">
                  <c:v>0.57000000000000062</c:v>
                </c:pt>
                <c:pt idx="115">
                  <c:v>0.57500000000000062</c:v>
                </c:pt>
                <c:pt idx="116">
                  <c:v>0.58000000000000052</c:v>
                </c:pt>
                <c:pt idx="117">
                  <c:v>0.58500000000000052</c:v>
                </c:pt>
                <c:pt idx="118">
                  <c:v>0.59000000000000052</c:v>
                </c:pt>
                <c:pt idx="119">
                  <c:v>0.59500000000000053</c:v>
                </c:pt>
                <c:pt idx="120">
                  <c:v>0.60000000000000064</c:v>
                </c:pt>
                <c:pt idx="121">
                  <c:v>0.60500000000000065</c:v>
                </c:pt>
                <c:pt idx="122">
                  <c:v>0.61000000000000065</c:v>
                </c:pt>
                <c:pt idx="123">
                  <c:v>0.61500000000000221</c:v>
                </c:pt>
                <c:pt idx="124">
                  <c:v>0.62000000000000222</c:v>
                </c:pt>
                <c:pt idx="125">
                  <c:v>0.62500000000000233</c:v>
                </c:pt>
                <c:pt idx="126">
                  <c:v>0.63000000000000245</c:v>
                </c:pt>
                <c:pt idx="127">
                  <c:v>0.63500000000000245</c:v>
                </c:pt>
                <c:pt idx="128">
                  <c:v>0.64000000000000246</c:v>
                </c:pt>
                <c:pt idx="129">
                  <c:v>0.64500000000000246</c:v>
                </c:pt>
                <c:pt idx="130">
                  <c:v>0.65000000000000246</c:v>
                </c:pt>
                <c:pt idx="131">
                  <c:v>0.6550000000000028</c:v>
                </c:pt>
                <c:pt idx="132">
                  <c:v>0.66000000000000281</c:v>
                </c:pt>
                <c:pt idx="133">
                  <c:v>0.66500000000000281</c:v>
                </c:pt>
                <c:pt idx="134">
                  <c:v>0.67000000000000282</c:v>
                </c:pt>
                <c:pt idx="135">
                  <c:v>0.67500000000000282</c:v>
                </c:pt>
                <c:pt idx="136">
                  <c:v>0.68000000000000071</c:v>
                </c:pt>
                <c:pt idx="137">
                  <c:v>0.68500000000000072</c:v>
                </c:pt>
                <c:pt idx="138">
                  <c:v>0.69000000000000072</c:v>
                </c:pt>
                <c:pt idx="139">
                  <c:v>0.69500000000000073</c:v>
                </c:pt>
                <c:pt idx="140">
                  <c:v>0.70000000000000062</c:v>
                </c:pt>
                <c:pt idx="141">
                  <c:v>0.70500000000000063</c:v>
                </c:pt>
                <c:pt idx="142">
                  <c:v>0.71000000000000063</c:v>
                </c:pt>
                <c:pt idx="143">
                  <c:v>0.71500000000000064</c:v>
                </c:pt>
                <c:pt idx="144">
                  <c:v>0.72000000000000064</c:v>
                </c:pt>
                <c:pt idx="145">
                  <c:v>0.72500000000000064</c:v>
                </c:pt>
                <c:pt idx="146">
                  <c:v>0.73000000000000065</c:v>
                </c:pt>
                <c:pt idx="147">
                  <c:v>0.73500000000000065</c:v>
                </c:pt>
                <c:pt idx="148">
                  <c:v>0.74000000000000232</c:v>
                </c:pt>
                <c:pt idx="149">
                  <c:v>0.74500000000000233</c:v>
                </c:pt>
                <c:pt idx="150">
                  <c:v>0.75000000000000244</c:v>
                </c:pt>
                <c:pt idx="151">
                  <c:v>0.75500000000000256</c:v>
                </c:pt>
                <c:pt idx="152">
                  <c:v>0.76000000000000256</c:v>
                </c:pt>
                <c:pt idx="153">
                  <c:v>0.76500000000000268</c:v>
                </c:pt>
                <c:pt idx="154">
                  <c:v>0.77000000000000246</c:v>
                </c:pt>
                <c:pt idx="155">
                  <c:v>0.77500000000000246</c:v>
                </c:pt>
                <c:pt idx="156">
                  <c:v>0.78000000000000069</c:v>
                </c:pt>
                <c:pt idx="157">
                  <c:v>0.7850000000000007</c:v>
                </c:pt>
                <c:pt idx="158">
                  <c:v>0.7900000000000007</c:v>
                </c:pt>
                <c:pt idx="159">
                  <c:v>0.7950000000000006</c:v>
                </c:pt>
                <c:pt idx="160">
                  <c:v>0.8000000000000006</c:v>
                </c:pt>
                <c:pt idx="161">
                  <c:v>0.8050000000000006</c:v>
                </c:pt>
                <c:pt idx="162">
                  <c:v>0.81000000000000061</c:v>
                </c:pt>
                <c:pt idx="163">
                  <c:v>0.81500000000000061</c:v>
                </c:pt>
                <c:pt idx="164">
                  <c:v>0.82000000000000062</c:v>
                </c:pt>
                <c:pt idx="165">
                  <c:v>0.82500000000000062</c:v>
                </c:pt>
                <c:pt idx="166">
                  <c:v>0.83000000000000063</c:v>
                </c:pt>
                <c:pt idx="167">
                  <c:v>0.83500000000000063</c:v>
                </c:pt>
                <c:pt idx="168">
                  <c:v>0.84000000000000064</c:v>
                </c:pt>
                <c:pt idx="169">
                  <c:v>0.84500000000000064</c:v>
                </c:pt>
                <c:pt idx="170">
                  <c:v>0.85000000000000064</c:v>
                </c:pt>
                <c:pt idx="171">
                  <c:v>0.85500000000000065</c:v>
                </c:pt>
                <c:pt idx="172">
                  <c:v>0.86000000000000065</c:v>
                </c:pt>
                <c:pt idx="173">
                  <c:v>0.86500000000000243</c:v>
                </c:pt>
                <c:pt idx="174">
                  <c:v>0.87000000000000244</c:v>
                </c:pt>
                <c:pt idx="175">
                  <c:v>0.87500000000000244</c:v>
                </c:pt>
                <c:pt idx="176">
                  <c:v>0.88000000000000078</c:v>
                </c:pt>
                <c:pt idx="177">
                  <c:v>0.88500000000000079</c:v>
                </c:pt>
                <c:pt idx="178">
                  <c:v>0.89000000000000079</c:v>
                </c:pt>
                <c:pt idx="179">
                  <c:v>0.89500000000000079</c:v>
                </c:pt>
                <c:pt idx="180">
                  <c:v>0.90000000000000069</c:v>
                </c:pt>
                <c:pt idx="181">
                  <c:v>0.90500000000000069</c:v>
                </c:pt>
                <c:pt idx="182">
                  <c:v>0.9100000000000007</c:v>
                </c:pt>
                <c:pt idx="183">
                  <c:v>0.9150000000000007</c:v>
                </c:pt>
                <c:pt idx="184">
                  <c:v>0.92000000000000071</c:v>
                </c:pt>
                <c:pt idx="185">
                  <c:v>0.92500000000000071</c:v>
                </c:pt>
                <c:pt idx="186">
                  <c:v>0.93000000000000071</c:v>
                </c:pt>
                <c:pt idx="187">
                  <c:v>0.93500000000000072</c:v>
                </c:pt>
                <c:pt idx="188">
                  <c:v>0.94000000000000072</c:v>
                </c:pt>
                <c:pt idx="189">
                  <c:v>0.94500000000000073</c:v>
                </c:pt>
                <c:pt idx="190">
                  <c:v>0.95000000000000073</c:v>
                </c:pt>
                <c:pt idx="191">
                  <c:v>0.95500000000000074</c:v>
                </c:pt>
                <c:pt idx="192">
                  <c:v>0.96000000000000074</c:v>
                </c:pt>
                <c:pt idx="193">
                  <c:v>0.96500000000000075</c:v>
                </c:pt>
                <c:pt idx="194">
                  <c:v>0.97000000000000064</c:v>
                </c:pt>
                <c:pt idx="195">
                  <c:v>0.97500000000000064</c:v>
                </c:pt>
                <c:pt idx="196">
                  <c:v>0.98000000000000076</c:v>
                </c:pt>
                <c:pt idx="197">
                  <c:v>0.98500000000000076</c:v>
                </c:pt>
                <c:pt idx="198">
                  <c:v>0.99000000000000077</c:v>
                </c:pt>
              </c:numCache>
            </c:numRef>
          </c:cat>
          <c:val>
            <c:numRef>
              <c:f>Hoja1!$E$2:$E$200</c:f>
              <c:numCache>
                <c:formatCode>General</c:formatCode>
                <c:ptCount val="199"/>
                <c:pt idx="0">
                  <c:v>20</c:v>
                </c:pt>
                <c:pt idx="1">
                  <c:v>19.911239292061527</c:v>
                </c:pt>
                <c:pt idx="2">
                  <c:v>19.645745014573702</c:v>
                </c:pt>
                <c:pt idx="3">
                  <c:v>19.20587371353886</c:v>
                </c:pt>
                <c:pt idx="4">
                  <c:v>18.595529717764922</c:v>
                </c:pt>
                <c:pt idx="5">
                  <c:v>17.820130483767269</c:v>
                </c:pt>
                <c:pt idx="6">
                  <c:v>16.886558510040302</c:v>
                </c:pt>
                <c:pt idx="7">
                  <c:v>15.803100247513806</c:v>
                </c:pt>
                <c:pt idx="8">
                  <c:v>14.579372548428264</c:v>
                </c:pt>
                <c:pt idx="9">
                  <c:v>13.226237306473038</c:v>
                </c:pt>
                <c:pt idx="10">
                  <c:v>11.755705045849474</c:v>
                </c:pt>
                <c:pt idx="11">
                  <c:v>10.180828315007428</c:v>
                </c:pt>
                <c:pt idx="12">
                  <c:v>8.5155858313014914</c:v>
                </c:pt>
                <c:pt idx="13">
                  <c:v>6.7747584049058434</c:v>
                </c:pt>
                <c:pt idx="14">
                  <c:v>4.9737977432971192</c:v>
                </c:pt>
                <c:pt idx="15">
                  <c:v>3.1286893008046186</c:v>
                </c:pt>
                <c:pt idx="16">
                  <c:v>1.2558103905862659</c:v>
                </c:pt>
                <c:pt idx="17">
                  <c:v>-0.62821518156256551</c:v>
                </c:pt>
                <c:pt idx="18">
                  <c:v>-2.5066646712860874</c:v>
                </c:pt>
                <c:pt idx="19">
                  <c:v>-4.362864827930836</c:v>
                </c:pt>
                <c:pt idx="20">
                  <c:v>-6.1803398874989455</c:v>
                </c:pt>
                <c:pt idx="21">
                  <c:v>-7.9429578126956155</c:v>
                </c:pt>
                <c:pt idx="22">
                  <c:v>-9.6350734820342989</c:v>
                </c:pt>
                <c:pt idx="23">
                  <c:v>-11.241667557042621</c:v>
                </c:pt>
                <c:pt idx="24">
                  <c:v>-12.748479794973761</c:v>
                </c:pt>
                <c:pt idx="25">
                  <c:v>-14.142135623730955</c:v>
                </c:pt>
                <c:pt idx="26">
                  <c:v>-15.4102648555158</c:v>
                </c:pt>
                <c:pt idx="27">
                  <c:v>-16.541611485491227</c:v>
                </c:pt>
                <c:pt idx="28">
                  <c:v>-17.526133600877206</c:v>
                </c:pt>
                <c:pt idx="29">
                  <c:v>-18.355092513679629</c:v>
                </c:pt>
                <c:pt idx="30">
                  <c:v>-19.021130325903076</c:v>
                </c:pt>
                <c:pt idx="31">
                  <c:v>-19.518335238774881</c:v>
                </c:pt>
                <c:pt idx="32">
                  <c:v>-19.842294026289558</c:v>
                </c:pt>
                <c:pt idx="33">
                  <c:v>-19.990131207314629</c:v>
                </c:pt>
                <c:pt idx="34">
                  <c:v>-19.960534568565294</c:v>
                </c:pt>
                <c:pt idx="35">
                  <c:v>-19.753766811902729</c:v>
                </c:pt>
                <c:pt idx="36">
                  <c:v>-19.371663222572618</c:v>
                </c:pt>
                <c:pt idx="37">
                  <c:v>-18.817615379084565</c:v>
                </c:pt>
                <c:pt idx="38">
                  <c:v>-18.096541049320287</c:v>
                </c:pt>
                <c:pt idx="39">
                  <c:v>-17.214840540078853</c:v>
                </c:pt>
                <c:pt idx="40">
                  <c:v>-16.180339887498889</c:v>
                </c:pt>
                <c:pt idx="41">
                  <c:v>-15.002221392609169</c:v>
                </c:pt>
                <c:pt idx="42">
                  <c:v>-13.690942118573746</c:v>
                </c:pt>
                <c:pt idx="43">
                  <c:v>-12.258141073059498</c:v>
                </c:pt>
                <c:pt idx="44">
                  <c:v>-10.716535899579934</c:v>
                </c:pt>
                <c:pt idx="45">
                  <c:v>-9.0798099947909066</c:v>
                </c:pt>
                <c:pt idx="46">
                  <c:v>-7.3624910536935229</c:v>
                </c:pt>
                <c:pt idx="47">
                  <c:v>-5.5798221207845655</c:v>
                </c:pt>
                <c:pt idx="48">
                  <c:v>-3.7476262917144485</c:v>
                </c:pt>
                <c:pt idx="49">
                  <c:v>-1.8821662663702441</c:v>
                </c:pt>
                <c:pt idx="50">
                  <c:v>3.185169142327966E-14</c:v>
                </c:pt>
                <c:pt idx="51">
                  <c:v>1.8821662663703251</c:v>
                </c:pt>
                <c:pt idx="52">
                  <c:v>3.7476262917145449</c:v>
                </c:pt>
                <c:pt idx="53">
                  <c:v>5.5798221207846517</c:v>
                </c:pt>
                <c:pt idx="54">
                  <c:v>7.3624910536935975</c:v>
                </c:pt>
                <c:pt idx="55">
                  <c:v>9.0798099947909794</c:v>
                </c:pt>
                <c:pt idx="56">
                  <c:v>10.716535899580022</c:v>
                </c:pt>
                <c:pt idx="57">
                  <c:v>12.258141073059548</c:v>
                </c:pt>
                <c:pt idx="58">
                  <c:v>13.690942118573812</c:v>
                </c:pt>
                <c:pt idx="59">
                  <c:v>15.002221392609229</c:v>
                </c:pt>
                <c:pt idx="60">
                  <c:v>16.18033988749891</c:v>
                </c:pt>
                <c:pt idx="61">
                  <c:v>17.214840540078903</c:v>
                </c:pt>
                <c:pt idx="62">
                  <c:v>18.09654104932034</c:v>
                </c:pt>
                <c:pt idx="63">
                  <c:v>18.817615379084597</c:v>
                </c:pt>
                <c:pt idx="64">
                  <c:v>19.371663222572636</c:v>
                </c:pt>
                <c:pt idx="65">
                  <c:v>19.753766811902729</c:v>
                </c:pt>
                <c:pt idx="66">
                  <c:v>19.960534568565304</c:v>
                </c:pt>
                <c:pt idx="67">
                  <c:v>19.990131207314629</c:v>
                </c:pt>
                <c:pt idx="68">
                  <c:v>19.842294026289547</c:v>
                </c:pt>
                <c:pt idx="69">
                  <c:v>19.518335238774867</c:v>
                </c:pt>
                <c:pt idx="70">
                  <c:v>19.021130325903052</c:v>
                </c:pt>
                <c:pt idx="71">
                  <c:v>18.355092513679587</c:v>
                </c:pt>
                <c:pt idx="72">
                  <c:v>17.526133600877166</c:v>
                </c:pt>
                <c:pt idx="73">
                  <c:v>16.541611485491192</c:v>
                </c:pt>
                <c:pt idx="74">
                  <c:v>15.410264855515736</c:v>
                </c:pt>
                <c:pt idx="75">
                  <c:v>14.142135623730891</c:v>
                </c:pt>
                <c:pt idx="76">
                  <c:v>12.748479794973699</c:v>
                </c:pt>
                <c:pt idx="77">
                  <c:v>11.241667557042545</c:v>
                </c:pt>
                <c:pt idx="78">
                  <c:v>9.6350734820342119</c:v>
                </c:pt>
                <c:pt idx="79">
                  <c:v>7.9429578126955365</c:v>
                </c:pt>
                <c:pt idx="80">
                  <c:v>6.1803398874988691</c:v>
                </c:pt>
                <c:pt idx="81">
                  <c:v>4.3628648279307356</c:v>
                </c:pt>
                <c:pt idx="82">
                  <c:v>2.5066646712859884</c:v>
                </c:pt>
                <c:pt idx="83">
                  <c:v>0.62821518156247969</c:v>
                </c:pt>
                <c:pt idx="84">
                  <c:v>-1.2558103905863598</c:v>
                </c:pt>
                <c:pt idx="85">
                  <c:v>-3.128689300804699</c:v>
                </c:pt>
                <c:pt idx="86">
                  <c:v>-4.9737977432972134</c:v>
                </c:pt>
                <c:pt idx="87">
                  <c:v>-6.7747584049059189</c:v>
                </c:pt>
                <c:pt idx="88">
                  <c:v>-8.5155858313015642</c:v>
                </c:pt>
                <c:pt idx="89">
                  <c:v>-10.180828315007521</c:v>
                </c:pt>
                <c:pt idx="90">
                  <c:v>-11.755705045849552</c:v>
                </c:pt>
                <c:pt idx="91">
                  <c:v>-13.226237306473099</c:v>
                </c:pt>
                <c:pt idx="92">
                  <c:v>-14.579372548428324</c:v>
                </c:pt>
                <c:pt idx="93">
                  <c:v>-15.803100247513871</c:v>
                </c:pt>
                <c:pt idx="94">
                  <c:v>-16.886558510040352</c:v>
                </c:pt>
                <c:pt idx="95">
                  <c:v>-17.820130483767322</c:v>
                </c:pt>
                <c:pt idx="96">
                  <c:v>-18.595529717764961</c:v>
                </c:pt>
                <c:pt idx="97">
                  <c:v>-19.205873713538892</c:v>
                </c:pt>
                <c:pt idx="98">
                  <c:v>-19.64574501457372</c:v>
                </c:pt>
                <c:pt idx="99">
                  <c:v>-19.911239292061541</c:v>
                </c:pt>
                <c:pt idx="100">
                  <c:v>-20</c:v>
                </c:pt>
                <c:pt idx="101">
                  <c:v>-19.91123929206152</c:v>
                </c:pt>
                <c:pt idx="102">
                  <c:v>-19.645745014573677</c:v>
                </c:pt>
                <c:pt idx="103">
                  <c:v>-19.205873713538825</c:v>
                </c:pt>
                <c:pt idx="104">
                  <c:v>-18.595529717764883</c:v>
                </c:pt>
                <c:pt idx="105">
                  <c:v>-17.820130483767215</c:v>
                </c:pt>
                <c:pt idx="106">
                  <c:v>-16.886558510040224</c:v>
                </c:pt>
                <c:pt idx="107">
                  <c:v>-15.803100247513726</c:v>
                </c:pt>
                <c:pt idx="108">
                  <c:v>-14.57937254842815</c:v>
                </c:pt>
                <c:pt idx="109">
                  <c:v>-13.22623730647293</c:v>
                </c:pt>
                <c:pt idx="110">
                  <c:v>-11.755705045849385</c:v>
                </c:pt>
                <c:pt idx="111">
                  <c:v>-10.18082831500732</c:v>
                </c:pt>
                <c:pt idx="112">
                  <c:v>-8.5155858313013653</c:v>
                </c:pt>
                <c:pt idx="113">
                  <c:v>-6.7747584049057004</c:v>
                </c:pt>
                <c:pt idx="114">
                  <c:v>-4.9737977432969824</c:v>
                </c:pt>
                <c:pt idx="115">
                  <c:v>-3.1286893008044681</c:v>
                </c:pt>
                <c:pt idx="116">
                  <c:v>-1.2558103905861258</c:v>
                </c:pt>
                <c:pt idx="117">
                  <c:v>0.62821518156269551</c:v>
                </c:pt>
                <c:pt idx="118">
                  <c:v>2.5066646712862384</c:v>
                </c:pt>
                <c:pt idx="119">
                  <c:v>4.3628648279309639</c:v>
                </c:pt>
                <c:pt idx="120">
                  <c:v>6.1803398874990751</c:v>
                </c:pt>
                <c:pt idx="121">
                  <c:v>7.9429578126957407</c:v>
                </c:pt>
                <c:pt idx="122">
                  <c:v>9.635073482034386</c:v>
                </c:pt>
                <c:pt idx="123">
                  <c:v>11.241667557042753</c:v>
                </c:pt>
                <c:pt idx="124">
                  <c:v>12.748479794973889</c:v>
                </c:pt>
                <c:pt idx="125">
                  <c:v>14.142135623731058</c:v>
                </c:pt>
                <c:pt idx="126">
                  <c:v>15.410264855515896</c:v>
                </c:pt>
                <c:pt idx="127">
                  <c:v>16.541611485491327</c:v>
                </c:pt>
                <c:pt idx="128">
                  <c:v>17.526133600877266</c:v>
                </c:pt>
                <c:pt idx="129">
                  <c:v>18.355092513679686</c:v>
                </c:pt>
                <c:pt idx="130">
                  <c:v>19.021130325903123</c:v>
                </c:pt>
                <c:pt idx="131">
                  <c:v>19.518335238774913</c:v>
                </c:pt>
                <c:pt idx="132">
                  <c:v>19.84229402628959</c:v>
                </c:pt>
                <c:pt idx="133">
                  <c:v>19.990131207314629</c:v>
                </c:pt>
                <c:pt idx="134">
                  <c:v>19.960534568565276</c:v>
                </c:pt>
                <c:pt idx="135">
                  <c:v>19.753766811902722</c:v>
                </c:pt>
                <c:pt idx="136">
                  <c:v>19.37166322257259</c:v>
                </c:pt>
                <c:pt idx="137">
                  <c:v>18.817615379084529</c:v>
                </c:pt>
                <c:pt idx="138">
                  <c:v>18.096541049320219</c:v>
                </c:pt>
                <c:pt idx="139">
                  <c:v>17.214840540078793</c:v>
                </c:pt>
                <c:pt idx="140">
                  <c:v>16.180339887498789</c:v>
                </c:pt>
                <c:pt idx="141">
                  <c:v>15.002221392609062</c:v>
                </c:pt>
                <c:pt idx="142">
                  <c:v>13.69094211857365</c:v>
                </c:pt>
                <c:pt idx="143">
                  <c:v>12.258141073059395</c:v>
                </c:pt>
                <c:pt idx="144">
                  <c:v>10.716535899579776</c:v>
                </c:pt>
                <c:pt idx="145">
                  <c:v>9.0798099947907716</c:v>
                </c:pt>
                <c:pt idx="146">
                  <c:v>7.3624910536933639</c:v>
                </c:pt>
                <c:pt idx="147">
                  <c:v>5.5798221207844128</c:v>
                </c:pt>
                <c:pt idx="148">
                  <c:v>3.7476262917143202</c:v>
                </c:pt>
                <c:pt idx="149">
                  <c:v>1.8821662663700744</c:v>
                </c:pt>
                <c:pt idx="150">
                  <c:v>-2.021364846338555E-13</c:v>
                </c:pt>
                <c:pt idx="151">
                  <c:v>-1.882166266370477</c:v>
                </c:pt>
                <c:pt idx="152">
                  <c:v>-3.7476262917147052</c:v>
                </c:pt>
                <c:pt idx="153">
                  <c:v>-5.5798221207848</c:v>
                </c:pt>
                <c:pt idx="154">
                  <c:v>-7.3624910536937405</c:v>
                </c:pt>
                <c:pt idx="155">
                  <c:v>-9.0798099947911322</c:v>
                </c:pt>
                <c:pt idx="156">
                  <c:v>-10.716535899580126</c:v>
                </c:pt>
                <c:pt idx="157">
                  <c:v>-12.258141073059685</c:v>
                </c:pt>
                <c:pt idx="158">
                  <c:v>-13.690942118573936</c:v>
                </c:pt>
                <c:pt idx="159">
                  <c:v>-15.002221392609332</c:v>
                </c:pt>
                <c:pt idx="160">
                  <c:v>-16.180339887498999</c:v>
                </c:pt>
                <c:pt idx="161">
                  <c:v>-17.214840540078988</c:v>
                </c:pt>
                <c:pt idx="162">
                  <c:v>-18.096541049320482</c:v>
                </c:pt>
                <c:pt idx="163">
                  <c:v>-18.817615379084646</c:v>
                </c:pt>
                <c:pt idx="164">
                  <c:v>-19.371663222572678</c:v>
                </c:pt>
                <c:pt idx="165">
                  <c:v>-19.753766811902789</c:v>
                </c:pt>
                <c:pt idx="166">
                  <c:v>-19.960534568565315</c:v>
                </c:pt>
                <c:pt idx="167">
                  <c:v>-19.990131207314622</c:v>
                </c:pt>
                <c:pt idx="168">
                  <c:v>-19.84229402628953</c:v>
                </c:pt>
                <c:pt idx="169">
                  <c:v>-19.518335238774842</c:v>
                </c:pt>
                <c:pt idx="170">
                  <c:v>-19.021130325902988</c:v>
                </c:pt>
                <c:pt idx="171">
                  <c:v>-18.355092513679519</c:v>
                </c:pt>
                <c:pt idx="172">
                  <c:v>-17.526133600877099</c:v>
                </c:pt>
                <c:pt idx="173">
                  <c:v>-16.541611485491103</c:v>
                </c:pt>
                <c:pt idx="174">
                  <c:v>-15.410264855515624</c:v>
                </c:pt>
                <c:pt idx="175">
                  <c:v>-14.142135623730795</c:v>
                </c:pt>
                <c:pt idx="176">
                  <c:v>-12.748479794973562</c:v>
                </c:pt>
                <c:pt idx="177">
                  <c:v>-11.241667557042392</c:v>
                </c:pt>
                <c:pt idx="178">
                  <c:v>-9.6350734820340591</c:v>
                </c:pt>
                <c:pt idx="179">
                  <c:v>-7.9429578126953855</c:v>
                </c:pt>
                <c:pt idx="180">
                  <c:v>-6.1803398874986906</c:v>
                </c:pt>
                <c:pt idx="181">
                  <c:v>-4.3628648279306255</c:v>
                </c:pt>
                <c:pt idx="182">
                  <c:v>-2.5066646712858374</c:v>
                </c:pt>
                <c:pt idx="183">
                  <c:v>-0.6282151815622915</c:v>
                </c:pt>
                <c:pt idx="184">
                  <c:v>1.255810390586491</c:v>
                </c:pt>
                <c:pt idx="185">
                  <c:v>3.1286893008048673</c:v>
                </c:pt>
                <c:pt idx="186">
                  <c:v>4.9737977432973866</c:v>
                </c:pt>
                <c:pt idx="187">
                  <c:v>6.7747584049060494</c:v>
                </c:pt>
                <c:pt idx="188">
                  <c:v>8.5155858313017312</c:v>
                </c:pt>
                <c:pt idx="189">
                  <c:v>10.18082831500767</c:v>
                </c:pt>
                <c:pt idx="190">
                  <c:v>11.755705045849684</c:v>
                </c:pt>
                <c:pt idx="191">
                  <c:v>13.226237306473232</c:v>
                </c:pt>
                <c:pt idx="192">
                  <c:v>14.579372548428424</c:v>
                </c:pt>
                <c:pt idx="193">
                  <c:v>15.803100247513974</c:v>
                </c:pt>
                <c:pt idx="194">
                  <c:v>16.886558510040441</c:v>
                </c:pt>
                <c:pt idx="195">
                  <c:v>17.820130483767482</c:v>
                </c:pt>
                <c:pt idx="196">
                  <c:v>18.595529717765018</c:v>
                </c:pt>
                <c:pt idx="197">
                  <c:v>19.205873713538928</c:v>
                </c:pt>
                <c:pt idx="198">
                  <c:v>19.645745014573759</c:v>
                </c:pt>
              </c:numCache>
            </c:numRef>
          </c:val>
          <c:smooth val="1"/>
          <c:extLst>
            <c:ext xmlns:c16="http://schemas.microsoft.com/office/drawing/2014/chart" uri="{C3380CC4-5D6E-409C-BE32-E72D297353CC}">
              <c16:uniqueId val="{00000003-F78C-4998-BD63-1235AF0FFCAF}"/>
            </c:ext>
          </c:extLst>
        </c:ser>
        <c:ser>
          <c:idx val="4"/>
          <c:order val="4"/>
          <c:tx>
            <c:strRef>
              <c:f>Hoja1!$F$1</c:f>
              <c:strCache>
                <c:ptCount val="1"/>
                <c:pt idx="0">
                  <c:v>Serie 5</c:v>
                </c:pt>
              </c:strCache>
            </c:strRef>
          </c:tx>
          <c:spPr>
            <a:ln>
              <a:solidFill>
                <a:srgbClr val="1C47D2"/>
              </a:solidFill>
            </a:ln>
          </c:spPr>
          <c:marker>
            <c:symbol val="none"/>
          </c:marker>
          <c:cat>
            <c:numRef>
              <c:f>Hoja1!$A$2:$A$200</c:f>
              <c:numCache>
                <c:formatCode>General</c:formatCode>
                <c:ptCount val="199"/>
                <c:pt idx="0">
                  <c:v>0</c:v>
                </c:pt>
                <c:pt idx="1">
                  <c:v>5.0000000000000122E-3</c:v>
                </c:pt>
                <c:pt idx="2">
                  <c:v>1.0000000000000007E-2</c:v>
                </c:pt>
                <c:pt idx="3">
                  <c:v>1.4999999999999998E-2</c:v>
                </c:pt>
                <c:pt idx="4">
                  <c:v>2.0000000000000014E-2</c:v>
                </c:pt>
                <c:pt idx="5">
                  <c:v>2.5000000000000008E-2</c:v>
                </c:pt>
                <c:pt idx="6">
                  <c:v>3.0000000000000009E-2</c:v>
                </c:pt>
                <c:pt idx="7">
                  <c:v>3.5000000000000024E-2</c:v>
                </c:pt>
                <c:pt idx="8">
                  <c:v>4.0000000000000029E-2</c:v>
                </c:pt>
                <c:pt idx="9">
                  <c:v>4.5000000000000026E-2</c:v>
                </c:pt>
                <c:pt idx="10">
                  <c:v>5.0000000000000017E-2</c:v>
                </c:pt>
                <c:pt idx="11">
                  <c:v>5.5000000000000021E-2</c:v>
                </c:pt>
                <c:pt idx="12">
                  <c:v>6.0000000000000039E-2</c:v>
                </c:pt>
                <c:pt idx="13">
                  <c:v>6.500000000000003E-2</c:v>
                </c:pt>
                <c:pt idx="14">
                  <c:v>7.0000000000000021E-2</c:v>
                </c:pt>
                <c:pt idx="15">
                  <c:v>7.5000000000000039E-2</c:v>
                </c:pt>
                <c:pt idx="16">
                  <c:v>8.0000000000000057E-2</c:v>
                </c:pt>
                <c:pt idx="17">
                  <c:v>8.5000000000000034E-2</c:v>
                </c:pt>
                <c:pt idx="18">
                  <c:v>9.0000000000000052E-2</c:v>
                </c:pt>
                <c:pt idx="19">
                  <c:v>9.500000000000007E-2</c:v>
                </c:pt>
                <c:pt idx="20">
                  <c:v>0.10000000000000002</c:v>
                </c:pt>
                <c:pt idx="21">
                  <c:v>0.10500000000000002</c:v>
                </c:pt>
                <c:pt idx="22">
                  <c:v>0.11000000000000004</c:v>
                </c:pt>
                <c:pt idx="23">
                  <c:v>0.11500000000000006</c:v>
                </c:pt>
                <c:pt idx="24">
                  <c:v>0.12000000000000006</c:v>
                </c:pt>
                <c:pt idx="25">
                  <c:v>0.12500000000000003</c:v>
                </c:pt>
                <c:pt idx="26">
                  <c:v>0.13000000000000003</c:v>
                </c:pt>
                <c:pt idx="27">
                  <c:v>0.13500000000000004</c:v>
                </c:pt>
                <c:pt idx="28">
                  <c:v>0.14000000000000004</c:v>
                </c:pt>
                <c:pt idx="29">
                  <c:v>0.14500000000000021</c:v>
                </c:pt>
                <c:pt idx="30">
                  <c:v>0.15000000000000024</c:v>
                </c:pt>
                <c:pt idx="31">
                  <c:v>0.15500000000000044</c:v>
                </c:pt>
                <c:pt idx="32">
                  <c:v>0.16000000000000009</c:v>
                </c:pt>
                <c:pt idx="33">
                  <c:v>0.16500000000000009</c:v>
                </c:pt>
                <c:pt idx="34">
                  <c:v>0.17000000000000021</c:v>
                </c:pt>
                <c:pt idx="35">
                  <c:v>0.17500000000000021</c:v>
                </c:pt>
                <c:pt idx="36">
                  <c:v>0.18000000000000024</c:v>
                </c:pt>
                <c:pt idx="37">
                  <c:v>0.18500000000000041</c:v>
                </c:pt>
                <c:pt idx="38">
                  <c:v>0.19000000000000011</c:v>
                </c:pt>
                <c:pt idx="39">
                  <c:v>0.19500000000000015</c:v>
                </c:pt>
                <c:pt idx="40">
                  <c:v>0.20000000000000009</c:v>
                </c:pt>
                <c:pt idx="41">
                  <c:v>0.20500000000000021</c:v>
                </c:pt>
                <c:pt idx="42">
                  <c:v>0.21000000000000021</c:v>
                </c:pt>
                <c:pt idx="43">
                  <c:v>0.21500000000000041</c:v>
                </c:pt>
                <c:pt idx="44">
                  <c:v>0.22000000000000014</c:v>
                </c:pt>
                <c:pt idx="45">
                  <c:v>0.2250000000000002</c:v>
                </c:pt>
                <c:pt idx="46">
                  <c:v>0.2300000000000002</c:v>
                </c:pt>
                <c:pt idx="47">
                  <c:v>0.23500000000000021</c:v>
                </c:pt>
                <c:pt idx="48">
                  <c:v>0.24000000000000021</c:v>
                </c:pt>
                <c:pt idx="49">
                  <c:v>0.24500000000000041</c:v>
                </c:pt>
                <c:pt idx="50">
                  <c:v>0.25000000000000011</c:v>
                </c:pt>
                <c:pt idx="51">
                  <c:v>0.25500000000000012</c:v>
                </c:pt>
                <c:pt idx="52">
                  <c:v>0.26000000000000012</c:v>
                </c:pt>
                <c:pt idx="53">
                  <c:v>0.26500000000000012</c:v>
                </c:pt>
                <c:pt idx="54">
                  <c:v>0.27000000000000018</c:v>
                </c:pt>
                <c:pt idx="55">
                  <c:v>0.2750000000000003</c:v>
                </c:pt>
                <c:pt idx="56">
                  <c:v>0.2800000000000003</c:v>
                </c:pt>
                <c:pt idx="57">
                  <c:v>0.28500000000000031</c:v>
                </c:pt>
                <c:pt idx="58">
                  <c:v>0.29000000000000031</c:v>
                </c:pt>
                <c:pt idx="59">
                  <c:v>0.29500000000000032</c:v>
                </c:pt>
                <c:pt idx="60">
                  <c:v>0.30000000000000032</c:v>
                </c:pt>
                <c:pt idx="61">
                  <c:v>0.30500000000000038</c:v>
                </c:pt>
                <c:pt idx="62">
                  <c:v>0.31000000000000105</c:v>
                </c:pt>
                <c:pt idx="63">
                  <c:v>0.31500000000000106</c:v>
                </c:pt>
                <c:pt idx="64">
                  <c:v>0.32000000000000117</c:v>
                </c:pt>
                <c:pt idx="65">
                  <c:v>0.32500000000000118</c:v>
                </c:pt>
                <c:pt idx="66">
                  <c:v>0.33000000000000135</c:v>
                </c:pt>
                <c:pt idx="67">
                  <c:v>0.33500000000000135</c:v>
                </c:pt>
                <c:pt idx="68">
                  <c:v>0.34000000000000036</c:v>
                </c:pt>
                <c:pt idx="69">
                  <c:v>0.34500000000000036</c:v>
                </c:pt>
                <c:pt idx="70">
                  <c:v>0.35000000000000031</c:v>
                </c:pt>
                <c:pt idx="71">
                  <c:v>0.35500000000000032</c:v>
                </c:pt>
                <c:pt idx="72">
                  <c:v>0.36000000000000032</c:v>
                </c:pt>
                <c:pt idx="73">
                  <c:v>0.36500000000000032</c:v>
                </c:pt>
                <c:pt idx="74">
                  <c:v>0.37000000000000038</c:v>
                </c:pt>
                <c:pt idx="75">
                  <c:v>0.37500000000000111</c:v>
                </c:pt>
                <c:pt idx="76">
                  <c:v>0.38000000000000123</c:v>
                </c:pt>
                <c:pt idx="77">
                  <c:v>0.38500000000000123</c:v>
                </c:pt>
                <c:pt idx="78">
                  <c:v>0.39000000000000123</c:v>
                </c:pt>
                <c:pt idx="79">
                  <c:v>0.39500000000000141</c:v>
                </c:pt>
                <c:pt idx="80">
                  <c:v>0.4000000000000003</c:v>
                </c:pt>
                <c:pt idx="81">
                  <c:v>0.4050000000000003</c:v>
                </c:pt>
                <c:pt idx="82">
                  <c:v>0.41000000000000031</c:v>
                </c:pt>
                <c:pt idx="83">
                  <c:v>0.41500000000000031</c:v>
                </c:pt>
                <c:pt idx="84">
                  <c:v>0.42000000000000032</c:v>
                </c:pt>
                <c:pt idx="85">
                  <c:v>0.42500000000000032</c:v>
                </c:pt>
                <c:pt idx="86">
                  <c:v>0.43000000000000038</c:v>
                </c:pt>
                <c:pt idx="87">
                  <c:v>0.43500000000000116</c:v>
                </c:pt>
                <c:pt idx="88">
                  <c:v>0.44000000000000034</c:v>
                </c:pt>
                <c:pt idx="89">
                  <c:v>0.44500000000000034</c:v>
                </c:pt>
                <c:pt idx="90">
                  <c:v>0.45000000000000034</c:v>
                </c:pt>
                <c:pt idx="91">
                  <c:v>0.45500000000000035</c:v>
                </c:pt>
                <c:pt idx="92">
                  <c:v>0.4600000000000003</c:v>
                </c:pt>
                <c:pt idx="93">
                  <c:v>0.4650000000000003</c:v>
                </c:pt>
                <c:pt idx="94">
                  <c:v>0.47000000000000031</c:v>
                </c:pt>
                <c:pt idx="95">
                  <c:v>0.47500000000000031</c:v>
                </c:pt>
                <c:pt idx="96">
                  <c:v>0.48000000000000032</c:v>
                </c:pt>
                <c:pt idx="97">
                  <c:v>0.48500000000000032</c:v>
                </c:pt>
                <c:pt idx="98">
                  <c:v>0.49000000000000032</c:v>
                </c:pt>
                <c:pt idx="99">
                  <c:v>0.49500000000000038</c:v>
                </c:pt>
                <c:pt idx="100">
                  <c:v>0.50000000000000033</c:v>
                </c:pt>
                <c:pt idx="101">
                  <c:v>0.50500000000000034</c:v>
                </c:pt>
                <c:pt idx="102">
                  <c:v>0.51000000000000034</c:v>
                </c:pt>
                <c:pt idx="103">
                  <c:v>0.51500000000000035</c:v>
                </c:pt>
                <c:pt idx="104">
                  <c:v>0.52000000000000035</c:v>
                </c:pt>
                <c:pt idx="105">
                  <c:v>0.52500000000000069</c:v>
                </c:pt>
                <c:pt idx="106">
                  <c:v>0.53000000000000069</c:v>
                </c:pt>
                <c:pt idx="107">
                  <c:v>0.5350000000000007</c:v>
                </c:pt>
                <c:pt idx="108">
                  <c:v>0.5400000000000007</c:v>
                </c:pt>
                <c:pt idx="109">
                  <c:v>0.5450000000000006</c:v>
                </c:pt>
                <c:pt idx="110">
                  <c:v>0.5500000000000006</c:v>
                </c:pt>
                <c:pt idx="111">
                  <c:v>0.5550000000000006</c:v>
                </c:pt>
                <c:pt idx="112">
                  <c:v>0.56000000000000061</c:v>
                </c:pt>
                <c:pt idx="113">
                  <c:v>0.56500000000000061</c:v>
                </c:pt>
                <c:pt idx="114">
                  <c:v>0.57000000000000062</c:v>
                </c:pt>
                <c:pt idx="115">
                  <c:v>0.57500000000000062</c:v>
                </c:pt>
                <c:pt idx="116">
                  <c:v>0.58000000000000052</c:v>
                </c:pt>
                <c:pt idx="117">
                  <c:v>0.58500000000000052</c:v>
                </c:pt>
                <c:pt idx="118">
                  <c:v>0.59000000000000052</c:v>
                </c:pt>
                <c:pt idx="119">
                  <c:v>0.59500000000000053</c:v>
                </c:pt>
                <c:pt idx="120">
                  <c:v>0.60000000000000064</c:v>
                </c:pt>
                <c:pt idx="121">
                  <c:v>0.60500000000000065</c:v>
                </c:pt>
                <c:pt idx="122">
                  <c:v>0.61000000000000065</c:v>
                </c:pt>
                <c:pt idx="123">
                  <c:v>0.61500000000000221</c:v>
                </c:pt>
                <c:pt idx="124">
                  <c:v>0.62000000000000222</c:v>
                </c:pt>
                <c:pt idx="125">
                  <c:v>0.62500000000000233</c:v>
                </c:pt>
                <c:pt idx="126">
                  <c:v>0.63000000000000245</c:v>
                </c:pt>
                <c:pt idx="127">
                  <c:v>0.63500000000000245</c:v>
                </c:pt>
                <c:pt idx="128">
                  <c:v>0.64000000000000246</c:v>
                </c:pt>
                <c:pt idx="129">
                  <c:v>0.64500000000000246</c:v>
                </c:pt>
                <c:pt idx="130">
                  <c:v>0.65000000000000246</c:v>
                </c:pt>
                <c:pt idx="131">
                  <c:v>0.6550000000000028</c:v>
                </c:pt>
                <c:pt idx="132">
                  <c:v>0.66000000000000281</c:v>
                </c:pt>
                <c:pt idx="133">
                  <c:v>0.66500000000000281</c:v>
                </c:pt>
                <c:pt idx="134">
                  <c:v>0.67000000000000282</c:v>
                </c:pt>
                <c:pt idx="135">
                  <c:v>0.67500000000000282</c:v>
                </c:pt>
                <c:pt idx="136">
                  <c:v>0.68000000000000071</c:v>
                </c:pt>
                <c:pt idx="137">
                  <c:v>0.68500000000000072</c:v>
                </c:pt>
                <c:pt idx="138">
                  <c:v>0.69000000000000072</c:v>
                </c:pt>
                <c:pt idx="139">
                  <c:v>0.69500000000000073</c:v>
                </c:pt>
                <c:pt idx="140">
                  <c:v>0.70000000000000062</c:v>
                </c:pt>
                <c:pt idx="141">
                  <c:v>0.70500000000000063</c:v>
                </c:pt>
                <c:pt idx="142">
                  <c:v>0.71000000000000063</c:v>
                </c:pt>
                <c:pt idx="143">
                  <c:v>0.71500000000000064</c:v>
                </c:pt>
                <c:pt idx="144">
                  <c:v>0.72000000000000064</c:v>
                </c:pt>
                <c:pt idx="145">
                  <c:v>0.72500000000000064</c:v>
                </c:pt>
                <c:pt idx="146">
                  <c:v>0.73000000000000065</c:v>
                </c:pt>
                <c:pt idx="147">
                  <c:v>0.73500000000000065</c:v>
                </c:pt>
                <c:pt idx="148">
                  <c:v>0.74000000000000232</c:v>
                </c:pt>
                <c:pt idx="149">
                  <c:v>0.74500000000000233</c:v>
                </c:pt>
                <c:pt idx="150">
                  <c:v>0.75000000000000244</c:v>
                </c:pt>
                <c:pt idx="151">
                  <c:v>0.75500000000000256</c:v>
                </c:pt>
                <c:pt idx="152">
                  <c:v>0.76000000000000256</c:v>
                </c:pt>
                <c:pt idx="153">
                  <c:v>0.76500000000000268</c:v>
                </c:pt>
                <c:pt idx="154">
                  <c:v>0.77000000000000246</c:v>
                </c:pt>
                <c:pt idx="155">
                  <c:v>0.77500000000000246</c:v>
                </c:pt>
                <c:pt idx="156">
                  <c:v>0.78000000000000069</c:v>
                </c:pt>
                <c:pt idx="157">
                  <c:v>0.7850000000000007</c:v>
                </c:pt>
                <c:pt idx="158">
                  <c:v>0.7900000000000007</c:v>
                </c:pt>
                <c:pt idx="159">
                  <c:v>0.7950000000000006</c:v>
                </c:pt>
                <c:pt idx="160">
                  <c:v>0.8000000000000006</c:v>
                </c:pt>
                <c:pt idx="161">
                  <c:v>0.8050000000000006</c:v>
                </c:pt>
                <c:pt idx="162">
                  <c:v>0.81000000000000061</c:v>
                </c:pt>
                <c:pt idx="163">
                  <c:v>0.81500000000000061</c:v>
                </c:pt>
                <c:pt idx="164">
                  <c:v>0.82000000000000062</c:v>
                </c:pt>
                <c:pt idx="165">
                  <c:v>0.82500000000000062</c:v>
                </c:pt>
                <c:pt idx="166">
                  <c:v>0.83000000000000063</c:v>
                </c:pt>
                <c:pt idx="167">
                  <c:v>0.83500000000000063</c:v>
                </c:pt>
                <c:pt idx="168">
                  <c:v>0.84000000000000064</c:v>
                </c:pt>
                <c:pt idx="169">
                  <c:v>0.84500000000000064</c:v>
                </c:pt>
                <c:pt idx="170">
                  <c:v>0.85000000000000064</c:v>
                </c:pt>
                <c:pt idx="171">
                  <c:v>0.85500000000000065</c:v>
                </c:pt>
                <c:pt idx="172">
                  <c:v>0.86000000000000065</c:v>
                </c:pt>
                <c:pt idx="173">
                  <c:v>0.86500000000000243</c:v>
                </c:pt>
                <c:pt idx="174">
                  <c:v>0.87000000000000244</c:v>
                </c:pt>
                <c:pt idx="175">
                  <c:v>0.87500000000000244</c:v>
                </c:pt>
                <c:pt idx="176">
                  <c:v>0.88000000000000078</c:v>
                </c:pt>
                <c:pt idx="177">
                  <c:v>0.88500000000000079</c:v>
                </c:pt>
                <c:pt idx="178">
                  <c:v>0.89000000000000079</c:v>
                </c:pt>
                <c:pt idx="179">
                  <c:v>0.89500000000000079</c:v>
                </c:pt>
                <c:pt idx="180">
                  <c:v>0.90000000000000069</c:v>
                </c:pt>
                <c:pt idx="181">
                  <c:v>0.90500000000000069</c:v>
                </c:pt>
                <c:pt idx="182">
                  <c:v>0.9100000000000007</c:v>
                </c:pt>
                <c:pt idx="183">
                  <c:v>0.9150000000000007</c:v>
                </c:pt>
                <c:pt idx="184">
                  <c:v>0.92000000000000071</c:v>
                </c:pt>
                <c:pt idx="185">
                  <c:v>0.92500000000000071</c:v>
                </c:pt>
                <c:pt idx="186">
                  <c:v>0.93000000000000071</c:v>
                </c:pt>
                <c:pt idx="187">
                  <c:v>0.93500000000000072</c:v>
                </c:pt>
                <c:pt idx="188">
                  <c:v>0.94000000000000072</c:v>
                </c:pt>
                <c:pt idx="189">
                  <c:v>0.94500000000000073</c:v>
                </c:pt>
                <c:pt idx="190">
                  <c:v>0.95000000000000073</c:v>
                </c:pt>
                <c:pt idx="191">
                  <c:v>0.95500000000000074</c:v>
                </c:pt>
                <c:pt idx="192">
                  <c:v>0.96000000000000074</c:v>
                </c:pt>
                <c:pt idx="193">
                  <c:v>0.96500000000000075</c:v>
                </c:pt>
                <c:pt idx="194">
                  <c:v>0.97000000000000064</c:v>
                </c:pt>
                <c:pt idx="195">
                  <c:v>0.97500000000000064</c:v>
                </c:pt>
                <c:pt idx="196">
                  <c:v>0.98000000000000076</c:v>
                </c:pt>
                <c:pt idx="197">
                  <c:v>0.98500000000000076</c:v>
                </c:pt>
                <c:pt idx="198">
                  <c:v>0.99000000000000077</c:v>
                </c:pt>
              </c:numCache>
            </c:numRef>
          </c:cat>
          <c:val>
            <c:numRef>
              <c:f>Hoja1!$F$2:$F$200</c:f>
              <c:numCache>
                <c:formatCode>General</c:formatCode>
                <c:ptCount val="199"/>
                <c:pt idx="0">
                  <c:v>0</c:v>
                </c:pt>
                <c:pt idx="1">
                  <c:v>3.1286893008046182</c:v>
                </c:pt>
                <c:pt idx="2">
                  <c:v>6.1803398874989455</c:v>
                </c:pt>
                <c:pt idx="3">
                  <c:v>9.0798099947909368</c:v>
                </c:pt>
                <c:pt idx="4">
                  <c:v>11.755705045849474</c:v>
                </c:pt>
                <c:pt idx="5">
                  <c:v>14.142135623730949</c:v>
                </c:pt>
                <c:pt idx="6">
                  <c:v>16.180339887498889</c:v>
                </c:pt>
                <c:pt idx="7">
                  <c:v>17.820130483767269</c:v>
                </c:pt>
                <c:pt idx="8">
                  <c:v>19.021130325903069</c:v>
                </c:pt>
                <c:pt idx="9">
                  <c:v>19.753766811902729</c:v>
                </c:pt>
                <c:pt idx="10">
                  <c:v>20</c:v>
                </c:pt>
                <c:pt idx="11">
                  <c:v>19.753766811902729</c:v>
                </c:pt>
                <c:pt idx="12">
                  <c:v>19.021130325903073</c:v>
                </c:pt>
                <c:pt idx="13">
                  <c:v>17.820130483767269</c:v>
                </c:pt>
                <c:pt idx="14">
                  <c:v>16.180339887498889</c:v>
                </c:pt>
                <c:pt idx="15">
                  <c:v>14.142135623730951</c:v>
                </c:pt>
                <c:pt idx="16">
                  <c:v>11.755705045849474</c:v>
                </c:pt>
                <c:pt idx="17">
                  <c:v>9.0798099947909368</c:v>
                </c:pt>
                <c:pt idx="18">
                  <c:v>6.1803398874989375</c:v>
                </c:pt>
                <c:pt idx="19">
                  <c:v>3.1286893008046106</c:v>
                </c:pt>
                <c:pt idx="20">
                  <c:v>-6.4314872871841125E-15</c:v>
                </c:pt>
                <c:pt idx="21">
                  <c:v>-3.1286893008046341</c:v>
                </c:pt>
                <c:pt idx="22">
                  <c:v>-6.1803398874989615</c:v>
                </c:pt>
                <c:pt idx="23">
                  <c:v>-9.0798099947909527</c:v>
                </c:pt>
                <c:pt idx="24">
                  <c:v>-11.755705045849504</c:v>
                </c:pt>
                <c:pt idx="25">
                  <c:v>-14.14213562373096</c:v>
                </c:pt>
                <c:pt idx="26">
                  <c:v>-16.180339887498892</c:v>
                </c:pt>
                <c:pt idx="27">
                  <c:v>-17.820130483767272</c:v>
                </c:pt>
                <c:pt idx="28">
                  <c:v>-19.021130325903076</c:v>
                </c:pt>
                <c:pt idx="29">
                  <c:v>-19.753766811902729</c:v>
                </c:pt>
                <c:pt idx="30">
                  <c:v>-20</c:v>
                </c:pt>
                <c:pt idx="31">
                  <c:v>-19.753766811902729</c:v>
                </c:pt>
                <c:pt idx="32">
                  <c:v>-19.021130325903062</c:v>
                </c:pt>
                <c:pt idx="33">
                  <c:v>-17.820130483767258</c:v>
                </c:pt>
                <c:pt idx="34">
                  <c:v>-16.180339887498889</c:v>
                </c:pt>
                <c:pt idx="35">
                  <c:v>-14.142135623730915</c:v>
                </c:pt>
                <c:pt idx="36">
                  <c:v>-11.755705045849426</c:v>
                </c:pt>
                <c:pt idx="37">
                  <c:v>-9.0798099947908923</c:v>
                </c:pt>
                <c:pt idx="38">
                  <c:v>-6.1803398874988975</c:v>
                </c:pt>
                <c:pt idx="39">
                  <c:v>-3.1286893008045698</c:v>
                </c:pt>
                <c:pt idx="40">
                  <c:v>4.8390111362373621E-14</c:v>
                </c:pt>
                <c:pt idx="41">
                  <c:v>3.1286893008046648</c:v>
                </c:pt>
                <c:pt idx="42">
                  <c:v>6.1803398874990085</c:v>
                </c:pt>
                <c:pt idx="43">
                  <c:v>9.0798099947910025</c:v>
                </c:pt>
                <c:pt idx="44">
                  <c:v>11.75570504584952</c:v>
                </c:pt>
                <c:pt idx="45">
                  <c:v>14.142135623730995</c:v>
                </c:pt>
                <c:pt idx="46">
                  <c:v>16.180339887498921</c:v>
                </c:pt>
                <c:pt idx="47">
                  <c:v>17.82013048376729</c:v>
                </c:pt>
                <c:pt idx="48">
                  <c:v>19.021130325903087</c:v>
                </c:pt>
                <c:pt idx="49">
                  <c:v>19.753766811902729</c:v>
                </c:pt>
                <c:pt idx="50">
                  <c:v>20</c:v>
                </c:pt>
                <c:pt idx="51">
                  <c:v>19.753766811902729</c:v>
                </c:pt>
                <c:pt idx="52">
                  <c:v>19.021130325903052</c:v>
                </c:pt>
                <c:pt idx="53">
                  <c:v>17.82013048376723</c:v>
                </c:pt>
                <c:pt idx="54">
                  <c:v>16.180339887498889</c:v>
                </c:pt>
                <c:pt idx="55">
                  <c:v>14.142135623730891</c:v>
                </c:pt>
                <c:pt idx="56">
                  <c:v>11.755705045849426</c:v>
                </c:pt>
                <c:pt idx="57">
                  <c:v>9.0798099947908621</c:v>
                </c:pt>
                <c:pt idx="58">
                  <c:v>6.1803398874988495</c:v>
                </c:pt>
                <c:pt idx="59">
                  <c:v>3.1286893008045382</c:v>
                </c:pt>
                <c:pt idx="60">
                  <c:v>-9.9230519634564305E-14</c:v>
                </c:pt>
                <c:pt idx="61">
                  <c:v>-3.1286893008046981</c:v>
                </c:pt>
                <c:pt idx="62">
                  <c:v>-6.1803398874990405</c:v>
                </c:pt>
                <c:pt idx="63">
                  <c:v>-9.0798099947910078</c:v>
                </c:pt>
                <c:pt idx="64">
                  <c:v>-11.755705045849552</c:v>
                </c:pt>
                <c:pt idx="65">
                  <c:v>-14.142135623731033</c:v>
                </c:pt>
                <c:pt idx="66">
                  <c:v>-16.180339887498945</c:v>
                </c:pt>
                <c:pt idx="67">
                  <c:v>-17.820130483767318</c:v>
                </c:pt>
                <c:pt idx="68">
                  <c:v>-19.021130325903087</c:v>
                </c:pt>
                <c:pt idx="69">
                  <c:v>-19.753766811902729</c:v>
                </c:pt>
                <c:pt idx="70">
                  <c:v>-20</c:v>
                </c:pt>
                <c:pt idx="71">
                  <c:v>-19.753766811902729</c:v>
                </c:pt>
                <c:pt idx="72">
                  <c:v>-19.021130325903027</c:v>
                </c:pt>
                <c:pt idx="73">
                  <c:v>-17.820130483767215</c:v>
                </c:pt>
                <c:pt idx="74">
                  <c:v>-16.18033988749881</c:v>
                </c:pt>
                <c:pt idx="75">
                  <c:v>-14.142135623730868</c:v>
                </c:pt>
                <c:pt idx="76">
                  <c:v>-11.755705045849389</c:v>
                </c:pt>
                <c:pt idx="77">
                  <c:v>-9.0798099947908018</c:v>
                </c:pt>
                <c:pt idx="78">
                  <c:v>-6.1803398874988229</c:v>
                </c:pt>
                <c:pt idx="79">
                  <c:v>-3.1286893008044689</c:v>
                </c:pt>
                <c:pt idx="80">
                  <c:v>1.3230735951275262E-13</c:v>
                </c:pt>
                <c:pt idx="81">
                  <c:v>3.1286893008047647</c:v>
                </c:pt>
                <c:pt idx="82">
                  <c:v>6.1803398874990743</c:v>
                </c:pt>
                <c:pt idx="83">
                  <c:v>9.07980999479107</c:v>
                </c:pt>
                <c:pt idx="84">
                  <c:v>11.755705045849636</c:v>
                </c:pt>
                <c:pt idx="85">
                  <c:v>14.142135623731049</c:v>
                </c:pt>
                <c:pt idx="86">
                  <c:v>16.180339887498974</c:v>
                </c:pt>
                <c:pt idx="87">
                  <c:v>17.820130483767347</c:v>
                </c:pt>
                <c:pt idx="88">
                  <c:v>19.021130325903123</c:v>
                </c:pt>
                <c:pt idx="89">
                  <c:v>19.753766811902786</c:v>
                </c:pt>
                <c:pt idx="90">
                  <c:v>20</c:v>
                </c:pt>
                <c:pt idx="91">
                  <c:v>19.753766811902722</c:v>
                </c:pt>
                <c:pt idx="92">
                  <c:v>19.02113032590302</c:v>
                </c:pt>
                <c:pt idx="93">
                  <c:v>17.82013048376718</c:v>
                </c:pt>
                <c:pt idx="94">
                  <c:v>16.180339887498793</c:v>
                </c:pt>
                <c:pt idx="95">
                  <c:v>14.142135623730818</c:v>
                </c:pt>
                <c:pt idx="96">
                  <c:v>11.755705045849332</c:v>
                </c:pt>
                <c:pt idx="97">
                  <c:v>9.0798099947907716</c:v>
                </c:pt>
                <c:pt idx="98">
                  <c:v>6.1803398874987545</c:v>
                </c:pt>
                <c:pt idx="99">
                  <c:v>3.1286893008044392</c:v>
                </c:pt>
                <c:pt idx="100">
                  <c:v>-2.0091133617894681E-13</c:v>
                </c:pt>
                <c:pt idx="101">
                  <c:v>-3.1286893008047985</c:v>
                </c:pt>
                <c:pt idx="102">
                  <c:v>-6.1803398874991728</c:v>
                </c:pt>
                <c:pt idx="103">
                  <c:v>-9.0798099947911002</c:v>
                </c:pt>
                <c:pt idx="104">
                  <c:v>-11.755705045849664</c:v>
                </c:pt>
                <c:pt idx="105">
                  <c:v>-14.142135623731098</c:v>
                </c:pt>
                <c:pt idx="106">
                  <c:v>-16.18033988749902</c:v>
                </c:pt>
                <c:pt idx="107">
                  <c:v>-17.820130483767429</c:v>
                </c:pt>
                <c:pt idx="108">
                  <c:v>-19.021130325903126</c:v>
                </c:pt>
                <c:pt idx="109">
                  <c:v>-19.753766811902789</c:v>
                </c:pt>
                <c:pt idx="110">
                  <c:v>-20</c:v>
                </c:pt>
                <c:pt idx="111">
                  <c:v>-19.753766811902686</c:v>
                </c:pt>
                <c:pt idx="112">
                  <c:v>-19.021130325903009</c:v>
                </c:pt>
                <c:pt idx="113">
                  <c:v>-17.820130483767169</c:v>
                </c:pt>
                <c:pt idx="114">
                  <c:v>-16.180339887498789</c:v>
                </c:pt>
                <c:pt idx="115">
                  <c:v>-14.142135623730768</c:v>
                </c:pt>
                <c:pt idx="116">
                  <c:v>-11.755705045849286</c:v>
                </c:pt>
                <c:pt idx="117">
                  <c:v>-9.0798099947907467</c:v>
                </c:pt>
                <c:pt idx="118">
                  <c:v>-6.1803398874987261</c:v>
                </c:pt>
                <c:pt idx="119">
                  <c:v>-3.1286893008043686</c:v>
                </c:pt>
                <c:pt idx="120">
                  <c:v>2.6951531284514012E-13</c:v>
                </c:pt>
                <c:pt idx="121">
                  <c:v>3.128689300804901</c:v>
                </c:pt>
                <c:pt idx="122">
                  <c:v>6.1803398874991711</c:v>
                </c:pt>
                <c:pt idx="123">
                  <c:v>9.0798099947911606</c:v>
                </c:pt>
                <c:pt idx="124">
                  <c:v>11.755705045849716</c:v>
                </c:pt>
                <c:pt idx="125">
                  <c:v>14.142135623731148</c:v>
                </c:pt>
                <c:pt idx="126">
                  <c:v>16.18033988749902</c:v>
                </c:pt>
                <c:pt idx="127">
                  <c:v>17.820130483767429</c:v>
                </c:pt>
                <c:pt idx="128">
                  <c:v>19.021130325903126</c:v>
                </c:pt>
                <c:pt idx="129">
                  <c:v>19.753766811902789</c:v>
                </c:pt>
                <c:pt idx="130">
                  <c:v>20</c:v>
                </c:pt>
                <c:pt idx="131">
                  <c:v>19.753766811902686</c:v>
                </c:pt>
                <c:pt idx="132">
                  <c:v>19.021130325902988</c:v>
                </c:pt>
                <c:pt idx="133">
                  <c:v>17.820130483767155</c:v>
                </c:pt>
                <c:pt idx="134">
                  <c:v>16.180339887498729</c:v>
                </c:pt>
                <c:pt idx="135">
                  <c:v>14.142135623730718</c:v>
                </c:pt>
                <c:pt idx="136">
                  <c:v>11.755705045849286</c:v>
                </c:pt>
                <c:pt idx="137">
                  <c:v>9.0798099947906827</c:v>
                </c:pt>
                <c:pt idx="138">
                  <c:v>6.1803398874986604</c:v>
                </c:pt>
                <c:pt idx="139">
                  <c:v>3.1286893008043011</c:v>
                </c:pt>
                <c:pt idx="140">
                  <c:v>-3.3811928951133315E-13</c:v>
                </c:pt>
                <c:pt idx="141">
                  <c:v>-3.1286893008048988</c:v>
                </c:pt>
                <c:pt idx="142">
                  <c:v>-6.1803398874992368</c:v>
                </c:pt>
                <c:pt idx="143">
                  <c:v>-9.0798099947912227</c:v>
                </c:pt>
                <c:pt idx="144">
                  <c:v>-11.755705045849767</c:v>
                </c:pt>
                <c:pt idx="145">
                  <c:v>-14.142135623731148</c:v>
                </c:pt>
                <c:pt idx="146">
                  <c:v>-16.180339887499059</c:v>
                </c:pt>
                <c:pt idx="147">
                  <c:v>-17.820130483767489</c:v>
                </c:pt>
                <c:pt idx="148">
                  <c:v>-19.021130325903176</c:v>
                </c:pt>
                <c:pt idx="149">
                  <c:v>-19.753766811902789</c:v>
                </c:pt>
                <c:pt idx="150">
                  <c:v>-20</c:v>
                </c:pt>
                <c:pt idx="151">
                  <c:v>-19.753766811902686</c:v>
                </c:pt>
                <c:pt idx="152">
                  <c:v>-19.02113032590297</c:v>
                </c:pt>
                <c:pt idx="153">
                  <c:v>-17.82013048376712</c:v>
                </c:pt>
                <c:pt idx="154">
                  <c:v>-16.180339887498729</c:v>
                </c:pt>
                <c:pt idx="155">
                  <c:v>-14.142135623730718</c:v>
                </c:pt>
                <c:pt idx="156">
                  <c:v>-11.755705045849227</c:v>
                </c:pt>
                <c:pt idx="157">
                  <c:v>-9.0798099947906206</c:v>
                </c:pt>
                <c:pt idx="158">
                  <c:v>-6.1803398874985946</c:v>
                </c:pt>
                <c:pt idx="159">
                  <c:v>-3.1286893008042331</c:v>
                </c:pt>
                <c:pt idx="160">
                  <c:v>3.356689926015147E-13</c:v>
                </c:pt>
                <c:pt idx="161">
                  <c:v>3.1286893008049672</c:v>
                </c:pt>
                <c:pt idx="162">
                  <c:v>6.1803398874993007</c:v>
                </c:pt>
                <c:pt idx="163">
                  <c:v>9.0798099947912867</c:v>
                </c:pt>
                <c:pt idx="164">
                  <c:v>11.755705045849766</c:v>
                </c:pt>
                <c:pt idx="165">
                  <c:v>14.1421356237312</c:v>
                </c:pt>
                <c:pt idx="166">
                  <c:v>16.180339887499084</c:v>
                </c:pt>
                <c:pt idx="167">
                  <c:v>17.820130483767489</c:v>
                </c:pt>
                <c:pt idx="168">
                  <c:v>19.021130325903187</c:v>
                </c:pt>
                <c:pt idx="169">
                  <c:v>19.753766811902789</c:v>
                </c:pt>
                <c:pt idx="170">
                  <c:v>20</c:v>
                </c:pt>
                <c:pt idx="171">
                  <c:v>19.753766811902686</c:v>
                </c:pt>
                <c:pt idx="172">
                  <c:v>19.021130325902927</c:v>
                </c:pt>
                <c:pt idx="173">
                  <c:v>17.820130483767084</c:v>
                </c:pt>
                <c:pt idx="174">
                  <c:v>16.180339887498729</c:v>
                </c:pt>
                <c:pt idx="175">
                  <c:v>14.142135623730669</c:v>
                </c:pt>
                <c:pt idx="176">
                  <c:v>11.755705045849156</c:v>
                </c:pt>
                <c:pt idx="177">
                  <c:v>9.0798099947905602</c:v>
                </c:pt>
                <c:pt idx="178">
                  <c:v>6.1803398874985307</c:v>
                </c:pt>
                <c:pt idx="179">
                  <c:v>3.1286893008042354</c:v>
                </c:pt>
                <c:pt idx="180">
                  <c:v>-4.0427296926771066E-13</c:v>
                </c:pt>
                <c:pt idx="181">
                  <c:v>-3.1286893008050352</c:v>
                </c:pt>
                <c:pt idx="182">
                  <c:v>-6.1803398874993674</c:v>
                </c:pt>
                <c:pt idx="183">
                  <c:v>-9.0798099947912796</c:v>
                </c:pt>
                <c:pt idx="184">
                  <c:v>-11.755705045849806</c:v>
                </c:pt>
                <c:pt idx="185">
                  <c:v>-14.142135623731249</c:v>
                </c:pt>
                <c:pt idx="186">
                  <c:v>-16.180339887499127</c:v>
                </c:pt>
                <c:pt idx="187">
                  <c:v>-17.820130483767503</c:v>
                </c:pt>
                <c:pt idx="188">
                  <c:v>-19.021130325903187</c:v>
                </c:pt>
                <c:pt idx="189">
                  <c:v>-19.753766811902789</c:v>
                </c:pt>
                <c:pt idx="190">
                  <c:v>-20</c:v>
                </c:pt>
                <c:pt idx="191">
                  <c:v>-19.753766811902683</c:v>
                </c:pt>
                <c:pt idx="192">
                  <c:v>-19.021130325902924</c:v>
                </c:pt>
                <c:pt idx="193">
                  <c:v>-17.820130483767084</c:v>
                </c:pt>
                <c:pt idx="194">
                  <c:v>-16.180339887498686</c:v>
                </c:pt>
                <c:pt idx="195">
                  <c:v>-14.142135623730628</c:v>
                </c:pt>
                <c:pt idx="196">
                  <c:v>-11.75570504584911</c:v>
                </c:pt>
                <c:pt idx="197">
                  <c:v>-9.0798099947904998</c:v>
                </c:pt>
                <c:pt idx="198">
                  <c:v>-6.1803398874985325</c:v>
                </c:pt>
              </c:numCache>
            </c:numRef>
          </c:val>
          <c:smooth val="1"/>
          <c:extLst>
            <c:ext xmlns:c16="http://schemas.microsoft.com/office/drawing/2014/chart" uri="{C3380CC4-5D6E-409C-BE32-E72D297353CC}">
              <c16:uniqueId val="{00000004-F78C-4998-BD63-1235AF0FFCAF}"/>
            </c:ext>
          </c:extLst>
        </c:ser>
        <c:ser>
          <c:idx val="5"/>
          <c:order val="5"/>
          <c:tx>
            <c:strRef>
              <c:f>Hoja1!$G$1</c:f>
              <c:strCache>
                <c:ptCount val="1"/>
                <c:pt idx="0">
                  <c:v>Serie 6</c:v>
                </c:pt>
              </c:strCache>
            </c:strRef>
          </c:tx>
          <c:spPr>
            <a:ln w="63500">
              <a:solidFill>
                <a:srgbClr val="003300"/>
              </a:solidFill>
            </a:ln>
          </c:spPr>
          <c:marker>
            <c:symbol val="none"/>
          </c:marker>
          <c:cat>
            <c:numRef>
              <c:f>Hoja1!$A$2:$A$200</c:f>
              <c:numCache>
                <c:formatCode>General</c:formatCode>
                <c:ptCount val="199"/>
                <c:pt idx="0">
                  <c:v>0</c:v>
                </c:pt>
                <c:pt idx="1">
                  <c:v>5.0000000000000122E-3</c:v>
                </c:pt>
                <c:pt idx="2">
                  <c:v>1.0000000000000007E-2</c:v>
                </c:pt>
                <c:pt idx="3">
                  <c:v>1.4999999999999998E-2</c:v>
                </c:pt>
                <c:pt idx="4">
                  <c:v>2.0000000000000014E-2</c:v>
                </c:pt>
                <c:pt idx="5">
                  <c:v>2.5000000000000008E-2</c:v>
                </c:pt>
                <c:pt idx="6">
                  <c:v>3.0000000000000009E-2</c:v>
                </c:pt>
                <c:pt idx="7">
                  <c:v>3.5000000000000024E-2</c:v>
                </c:pt>
                <c:pt idx="8">
                  <c:v>4.0000000000000029E-2</c:v>
                </c:pt>
                <c:pt idx="9">
                  <c:v>4.5000000000000026E-2</c:v>
                </c:pt>
                <c:pt idx="10">
                  <c:v>5.0000000000000017E-2</c:v>
                </c:pt>
                <c:pt idx="11">
                  <c:v>5.5000000000000021E-2</c:v>
                </c:pt>
                <c:pt idx="12">
                  <c:v>6.0000000000000039E-2</c:v>
                </c:pt>
                <c:pt idx="13">
                  <c:v>6.500000000000003E-2</c:v>
                </c:pt>
                <c:pt idx="14">
                  <c:v>7.0000000000000021E-2</c:v>
                </c:pt>
                <c:pt idx="15">
                  <c:v>7.5000000000000039E-2</c:v>
                </c:pt>
                <c:pt idx="16">
                  <c:v>8.0000000000000057E-2</c:v>
                </c:pt>
                <c:pt idx="17">
                  <c:v>8.5000000000000034E-2</c:v>
                </c:pt>
                <c:pt idx="18">
                  <c:v>9.0000000000000052E-2</c:v>
                </c:pt>
                <c:pt idx="19">
                  <c:v>9.500000000000007E-2</c:v>
                </c:pt>
                <c:pt idx="20">
                  <c:v>0.10000000000000002</c:v>
                </c:pt>
                <c:pt idx="21">
                  <c:v>0.10500000000000002</c:v>
                </c:pt>
                <c:pt idx="22">
                  <c:v>0.11000000000000004</c:v>
                </c:pt>
                <c:pt idx="23">
                  <c:v>0.11500000000000006</c:v>
                </c:pt>
                <c:pt idx="24">
                  <c:v>0.12000000000000006</c:v>
                </c:pt>
                <c:pt idx="25">
                  <c:v>0.12500000000000003</c:v>
                </c:pt>
                <c:pt idx="26">
                  <c:v>0.13000000000000003</c:v>
                </c:pt>
                <c:pt idx="27">
                  <c:v>0.13500000000000004</c:v>
                </c:pt>
                <c:pt idx="28">
                  <c:v>0.14000000000000004</c:v>
                </c:pt>
                <c:pt idx="29">
                  <c:v>0.14500000000000021</c:v>
                </c:pt>
                <c:pt idx="30">
                  <c:v>0.15000000000000024</c:v>
                </c:pt>
                <c:pt idx="31">
                  <c:v>0.15500000000000044</c:v>
                </c:pt>
                <c:pt idx="32">
                  <c:v>0.16000000000000009</c:v>
                </c:pt>
                <c:pt idx="33">
                  <c:v>0.16500000000000009</c:v>
                </c:pt>
                <c:pt idx="34">
                  <c:v>0.17000000000000021</c:v>
                </c:pt>
                <c:pt idx="35">
                  <c:v>0.17500000000000021</c:v>
                </c:pt>
                <c:pt idx="36">
                  <c:v>0.18000000000000024</c:v>
                </c:pt>
                <c:pt idx="37">
                  <c:v>0.18500000000000041</c:v>
                </c:pt>
                <c:pt idx="38">
                  <c:v>0.19000000000000011</c:v>
                </c:pt>
                <c:pt idx="39">
                  <c:v>0.19500000000000015</c:v>
                </c:pt>
                <c:pt idx="40">
                  <c:v>0.20000000000000009</c:v>
                </c:pt>
                <c:pt idx="41">
                  <c:v>0.20500000000000021</c:v>
                </c:pt>
                <c:pt idx="42">
                  <c:v>0.21000000000000021</c:v>
                </c:pt>
                <c:pt idx="43">
                  <c:v>0.21500000000000041</c:v>
                </c:pt>
                <c:pt idx="44">
                  <c:v>0.22000000000000014</c:v>
                </c:pt>
                <c:pt idx="45">
                  <c:v>0.2250000000000002</c:v>
                </c:pt>
                <c:pt idx="46">
                  <c:v>0.2300000000000002</c:v>
                </c:pt>
                <c:pt idx="47">
                  <c:v>0.23500000000000021</c:v>
                </c:pt>
                <c:pt idx="48">
                  <c:v>0.24000000000000021</c:v>
                </c:pt>
                <c:pt idx="49">
                  <c:v>0.24500000000000041</c:v>
                </c:pt>
                <c:pt idx="50">
                  <c:v>0.25000000000000011</c:v>
                </c:pt>
                <c:pt idx="51">
                  <c:v>0.25500000000000012</c:v>
                </c:pt>
                <c:pt idx="52">
                  <c:v>0.26000000000000012</c:v>
                </c:pt>
                <c:pt idx="53">
                  <c:v>0.26500000000000012</c:v>
                </c:pt>
                <c:pt idx="54">
                  <c:v>0.27000000000000018</c:v>
                </c:pt>
                <c:pt idx="55">
                  <c:v>0.2750000000000003</c:v>
                </c:pt>
                <c:pt idx="56">
                  <c:v>0.2800000000000003</c:v>
                </c:pt>
                <c:pt idx="57">
                  <c:v>0.28500000000000031</c:v>
                </c:pt>
                <c:pt idx="58">
                  <c:v>0.29000000000000031</c:v>
                </c:pt>
                <c:pt idx="59">
                  <c:v>0.29500000000000032</c:v>
                </c:pt>
                <c:pt idx="60">
                  <c:v>0.30000000000000032</c:v>
                </c:pt>
                <c:pt idx="61">
                  <c:v>0.30500000000000038</c:v>
                </c:pt>
                <c:pt idx="62">
                  <c:v>0.31000000000000105</c:v>
                </c:pt>
                <c:pt idx="63">
                  <c:v>0.31500000000000106</c:v>
                </c:pt>
                <c:pt idx="64">
                  <c:v>0.32000000000000117</c:v>
                </c:pt>
                <c:pt idx="65">
                  <c:v>0.32500000000000118</c:v>
                </c:pt>
                <c:pt idx="66">
                  <c:v>0.33000000000000135</c:v>
                </c:pt>
                <c:pt idx="67">
                  <c:v>0.33500000000000135</c:v>
                </c:pt>
                <c:pt idx="68">
                  <c:v>0.34000000000000036</c:v>
                </c:pt>
                <c:pt idx="69">
                  <c:v>0.34500000000000036</c:v>
                </c:pt>
                <c:pt idx="70">
                  <c:v>0.35000000000000031</c:v>
                </c:pt>
                <c:pt idx="71">
                  <c:v>0.35500000000000032</c:v>
                </c:pt>
                <c:pt idx="72">
                  <c:v>0.36000000000000032</c:v>
                </c:pt>
                <c:pt idx="73">
                  <c:v>0.36500000000000032</c:v>
                </c:pt>
                <c:pt idx="74">
                  <c:v>0.37000000000000038</c:v>
                </c:pt>
                <c:pt idx="75">
                  <c:v>0.37500000000000111</c:v>
                </c:pt>
                <c:pt idx="76">
                  <c:v>0.38000000000000123</c:v>
                </c:pt>
                <c:pt idx="77">
                  <c:v>0.38500000000000123</c:v>
                </c:pt>
                <c:pt idx="78">
                  <c:v>0.39000000000000123</c:v>
                </c:pt>
                <c:pt idx="79">
                  <c:v>0.39500000000000141</c:v>
                </c:pt>
                <c:pt idx="80">
                  <c:v>0.4000000000000003</c:v>
                </c:pt>
                <c:pt idx="81">
                  <c:v>0.4050000000000003</c:v>
                </c:pt>
                <c:pt idx="82">
                  <c:v>0.41000000000000031</c:v>
                </c:pt>
                <c:pt idx="83">
                  <c:v>0.41500000000000031</c:v>
                </c:pt>
                <c:pt idx="84">
                  <c:v>0.42000000000000032</c:v>
                </c:pt>
                <c:pt idx="85">
                  <c:v>0.42500000000000032</c:v>
                </c:pt>
                <c:pt idx="86">
                  <c:v>0.43000000000000038</c:v>
                </c:pt>
                <c:pt idx="87">
                  <c:v>0.43500000000000116</c:v>
                </c:pt>
                <c:pt idx="88">
                  <c:v>0.44000000000000034</c:v>
                </c:pt>
                <c:pt idx="89">
                  <c:v>0.44500000000000034</c:v>
                </c:pt>
                <c:pt idx="90">
                  <c:v>0.45000000000000034</c:v>
                </c:pt>
                <c:pt idx="91">
                  <c:v>0.45500000000000035</c:v>
                </c:pt>
                <c:pt idx="92">
                  <c:v>0.4600000000000003</c:v>
                </c:pt>
                <c:pt idx="93">
                  <c:v>0.4650000000000003</c:v>
                </c:pt>
                <c:pt idx="94">
                  <c:v>0.47000000000000031</c:v>
                </c:pt>
                <c:pt idx="95">
                  <c:v>0.47500000000000031</c:v>
                </c:pt>
                <c:pt idx="96">
                  <c:v>0.48000000000000032</c:v>
                </c:pt>
                <c:pt idx="97">
                  <c:v>0.48500000000000032</c:v>
                </c:pt>
                <c:pt idx="98">
                  <c:v>0.49000000000000032</c:v>
                </c:pt>
                <c:pt idx="99">
                  <c:v>0.49500000000000038</c:v>
                </c:pt>
                <c:pt idx="100">
                  <c:v>0.50000000000000033</c:v>
                </c:pt>
                <c:pt idx="101">
                  <c:v>0.50500000000000034</c:v>
                </c:pt>
                <c:pt idx="102">
                  <c:v>0.51000000000000034</c:v>
                </c:pt>
                <c:pt idx="103">
                  <c:v>0.51500000000000035</c:v>
                </c:pt>
                <c:pt idx="104">
                  <c:v>0.52000000000000035</c:v>
                </c:pt>
                <c:pt idx="105">
                  <c:v>0.52500000000000069</c:v>
                </c:pt>
                <c:pt idx="106">
                  <c:v>0.53000000000000069</c:v>
                </c:pt>
                <c:pt idx="107">
                  <c:v>0.5350000000000007</c:v>
                </c:pt>
                <c:pt idx="108">
                  <c:v>0.5400000000000007</c:v>
                </c:pt>
                <c:pt idx="109">
                  <c:v>0.5450000000000006</c:v>
                </c:pt>
                <c:pt idx="110">
                  <c:v>0.5500000000000006</c:v>
                </c:pt>
                <c:pt idx="111">
                  <c:v>0.5550000000000006</c:v>
                </c:pt>
                <c:pt idx="112">
                  <c:v>0.56000000000000061</c:v>
                </c:pt>
                <c:pt idx="113">
                  <c:v>0.56500000000000061</c:v>
                </c:pt>
                <c:pt idx="114">
                  <c:v>0.57000000000000062</c:v>
                </c:pt>
                <c:pt idx="115">
                  <c:v>0.57500000000000062</c:v>
                </c:pt>
                <c:pt idx="116">
                  <c:v>0.58000000000000052</c:v>
                </c:pt>
                <c:pt idx="117">
                  <c:v>0.58500000000000052</c:v>
                </c:pt>
                <c:pt idx="118">
                  <c:v>0.59000000000000052</c:v>
                </c:pt>
                <c:pt idx="119">
                  <c:v>0.59500000000000053</c:v>
                </c:pt>
                <c:pt idx="120">
                  <c:v>0.60000000000000064</c:v>
                </c:pt>
                <c:pt idx="121">
                  <c:v>0.60500000000000065</c:v>
                </c:pt>
                <c:pt idx="122">
                  <c:v>0.61000000000000065</c:v>
                </c:pt>
                <c:pt idx="123">
                  <c:v>0.61500000000000221</c:v>
                </c:pt>
                <c:pt idx="124">
                  <c:v>0.62000000000000222</c:v>
                </c:pt>
                <c:pt idx="125">
                  <c:v>0.62500000000000233</c:v>
                </c:pt>
                <c:pt idx="126">
                  <c:v>0.63000000000000245</c:v>
                </c:pt>
                <c:pt idx="127">
                  <c:v>0.63500000000000245</c:v>
                </c:pt>
                <c:pt idx="128">
                  <c:v>0.64000000000000246</c:v>
                </c:pt>
                <c:pt idx="129">
                  <c:v>0.64500000000000246</c:v>
                </c:pt>
                <c:pt idx="130">
                  <c:v>0.65000000000000246</c:v>
                </c:pt>
                <c:pt idx="131">
                  <c:v>0.6550000000000028</c:v>
                </c:pt>
                <c:pt idx="132">
                  <c:v>0.66000000000000281</c:v>
                </c:pt>
                <c:pt idx="133">
                  <c:v>0.66500000000000281</c:v>
                </c:pt>
                <c:pt idx="134">
                  <c:v>0.67000000000000282</c:v>
                </c:pt>
                <c:pt idx="135">
                  <c:v>0.67500000000000282</c:v>
                </c:pt>
                <c:pt idx="136">
                  <c:v>0.68000000000000071</c:v>
                </c:pt>
                <c:pt idx="137">
                  <c:v>0.68500000000000072</c:v>
                </c:pt>
                <c:pt idx="138">
                  <c:v>0.69000000000000072</c:v>
                </c:pt>
                <c:pt idx="139">
                  <c:v>0.69500000000000073</c:v>
                </c:pt>
                <c:pt idx="140">
                  <c:v>0.70000000000000062</c:v>
                </c:pt>
                <c:pt idx="141">
                  <c:v>0.70500000000000063</c:v>
                </c:pt>
                <c:pt idx="142">
                  <c:v>0.71000000000000063</c:v>
                </c:pt>
                <c:pt idx="143">
                  <c:v>0.71500000000000064</c:v>
                </c:pt>
                <c:pt idx="144">
                  <c:v>0.72000000000000064</c:v>
                </c:pt>
                <c:pt idx="145">
                  <c:v>0.72500000000000064</c:v>
                </c:pt>
                <c:pt idx="146">
                  <c:v>0.73000000000000065</c:v>
                </c:pt>
                <c:pt idx="147">
                  <c:v>0.73500000000000065</c:v>
                </c:pt>
                <c:pt idx="148">
                  <c:v>0.74000000000000232</c:v>
                </c:pt>
                <c:pt idx="149">
                  <c:v>0.74500000000000233</c:v>
                </c:pt>
                <c:pt idx="150">
                  <c:v>0.75000000000000244</c:v>
                </c:pt>
                <c:pt idx="151">
                  <c:v>0.75500000000000256</c:v>
                </c:pt>
                <c:pt idx="152">
                  <c:v>0.76000000000000256</c:v>
                </c:pt>
                <c:pt idx="153">
                  <c:v>0.76500000000000268</c:v>
                </c:pt>
                <c:pt idx="154">
                  <c:v>0.77000000000000246</c:v>
                </c:pt>
                <c:pt idx="155">
                  <c:v>0.77500000000000246</c:v>
                </c:pt>
                <c:pt idx="156">
                  <c:v>0.78000000000000069</c:v>
                </c:pt>
                <c:pt idx="157">
                  <c:v>0.7850000000000007</c:v>
                </c:pt>
                <c:pt idx="158">
                  <c:v>0.7900000000000007</c:v>
                </c:pt>
                <c:pt idx="159">
                  <c:v>0.7950000000000006</c:v>
                </c:pt>
                <c:pt idx="160">
                  <c:v>0.8000000000000006</c:v>
                </c:pt>
                <c:pt idx="161">
                  <c:v>0.8050000000000006</c:v>
                </c:pt>
                <c:pt idx="162">
                  <c:v>0.81000000000000061</c:v>
                </c:pt>
                <c:pt idx="163">
                  <c:v>0.81500000000000061</c:v>
                </c:pt>
                <c:pt idx="164">
                  <c:v>0.82000000000000062</c:v>
                </c:pt>
                <c:pt idx="165">
                  <c:v>0.82500000000000062</c:v>
                </c:pt>
                <c:pt idx="166">
                  <c:v>0.83000000000000063</c:v>
                </c:pt>
                <c:pt idx="167">
                  <c:v>0.83500000000000063</c:v>
                </c:pt>
                <c:pt idx="168">
                  <c:v>0.84000000000000064</c:v>
                </c:pt>
                <c:pt idx="169">
                  <c:v>0.84500000000000064</c:v>
                </c:pt>
                <c:pt idx="170">
                  <c:v>0.85000000000000064</c:v>
                </c:pt>
                <c:pt idx="171">
                  <c:v>0.85500000000000065</c:v>
                </c:pt>
                <c:pt idx="172">
                  <c:v>0.86000000000000065</c:v>
                </c:pt>
                <c:pt idx="173">
                  <c:v>0.86500000000000243</c:v>
                </c:pt>
                <c:pt idx="174">
                  <c:v>0.87000000000000244</c:v>
                </c:pt>
                <c:pt idx="175">
                  <c:v>0.87500000000000244</c:v>
                </c:pt>
                <c:pt idx="176">
                  <c:v>0.88000000000000078</c:v>
                </c:pt>
                <c:pt idx="177">
                  <c:v>0.88500000000000079</c:v>
                </c:pt>
                <c:pt idx="178">
                  <c:v>0.89000000000000079</c:v>
                </c:pt>
                <c:pt idx="179">
                  <c:v>0.89500000000000079</c:v>
                </c:pt>
                <c:pt idx="180">
                  <c:v>0.90000000000000069</c:v>
                </c:pt>
                <c:pt idx="181">
                  <c:v>0.90500000000000069</c:v>
                </c:pt>
                <c:pt idx="182">
                  <c:v>0.9100000000000007</c:v>
                </c:pt>
                <c:pt idx="183">
                  <c:v>0.9150000000000007</c:v>
                </c:pt>
                <c:pt idx="184">
                  <c:v>0.92000000000000071</c:v>
                </c:pt>
                <c:pt idx="185">
                  <c:v>0.92500000000000071</c:v>
                </c:pt>
                <c:pt idx="186">
                  <c:v>0.93000000000000071</c:v>
                </c:pt>
                <c:pt idx="187">
                  <c:v>0.93500000000000072</c:v>
                </c:pt>
                <c:pt idx="188">
                  <c:v>0.94000000000000072</c:v>
                </c:pt>
                <c:pt idx="189">
                  <c:v>0.94500000000000073</c:v>
                </c:pt>
                <c:pt idx="190">
                  <c:v>0.95000000000000073</c:v>
                </c:pt>
                <c:pt idx="191">
                  <c:v>0.95500000000000074</c:v>
                </c:pt>
                <c:pt idx="192">
                  <c:v>0.96000000000000074</c:v>
                </c:pt>
                <c:pt idx="193">
                  <c:v>0.96500000000000075</c:v>
                </c:pt>
                <c:pt idx="194">
                  <c:v>0.97000000000000064</c:v>
                </c:pt>
                <c:pt idx="195">
                  <c:v>0.97500000000000064</c:v>
                </c:pt>
                <c:pt idx="196">
                  <c:v>0.98000000000000076</c:v>
                </c:pt>
                <c:pt idx="197">
                  <c:v>0.98500000000000076</c:v>
                </c:pt>
                <c:pt idx="198">
                  <c:v>0.99000000000000077</c:v>
                </c:pt>
              </c:numCache>
            </c:numRef>
          </c:cat>
          <c:val>
            <c:numRef>
              <c:f>Hoja1!$G$2:$G$200</c:f>
              <c:numCache>
                <c:formatCode>General</c:formatCode>
                <c:ptCount val="199"/>
                <c:pt idx="0">
                  <c:v>35</c:v>
                </c:pt>
                <c:pt idx="1">
                  <c:v>38.63838970771814</c:v>
                </c:pt>
                <c:pt idx="2">
                  <c:v>41.962376784904563</c:v>
                </c:pt>
                <c:pt idx="3">
                  <c:v>44.897982175373897</c:v>
                </c:pt>
                <c:pt idx="4">
                  <c:v>47.376763952011274</c:v>
                </c:pt>
                <c:pt idx="5">
                  <c:v>49.337543474202391</c:v>
                </c:pt>
                <c:pt idx="6">
                  <c:v>50.72798159514349</c:v>
                </c:pt>
                <c:pt idx="7">
                  <c:v>51.505965390062251</c:v>
                </c:pt>
                <c:pt idx="8">
                  <c:v>51.640770317146377</c:v>
                </c:pt>
                <c:pt idx="9">
                  <c:v>51.113968036193299</c:v>
                </c:pt>
                <c:pt idx="10">
                  <c:v>49.920056166685505</c:v>
                </c:pt>
                <c:pt idx="11">
                  <c:v>48.066792919743392</c:v>
                </c:pt>
                <c:pt idx="12">
                  <c:v>45.575226625015929</c:v>
                </c:pt>
                <c:pt idx="13">
                  <c:v>42.479417521058394</c:v>
                </c:pt>
                <c:pt idx="14">
                  <c:v>38.825856606556073</c:v>
                </c:pt>
                <c:pt idx="15">
                  <c:v>34.672593678192868</c:v>
                </c:pt>
                <c:pt idx="16">
                  <c:v>30.088093729647909</c:v>
                </c:pt>
                <c:pt idx="17">
                  <c:v>25.149847482477128</c:v>
                </c:pt>
                <c:pt idx="18">
                  <c:v>19.942767801808934</c:v>
                </c:pt>
                <c:pt idx="19">
                  <c:v>14.557408971106502</c:v>
                </c:pt>
                <c:pt idx="20">
                  <c:v>9.0880501325257477</c:v>
                </c:pt>
                <c:pt idx="21">
                  <c:v>3.6306875361454911</c:v>
                </c:pt>
                <c:pt idx="22">
                  <c:v>-1.7190174996170715</c:v>
                </c:pt>
                <c:pt idx="23">
                  <c:v>-6.8677868885600803</c:v>
                </c:pt>
                <c:pt idx="24">
                  <c:v>-11.726722346455347</c:v>
                </c:pt>
                <c:pt idx="25">
                  <c:v>-16.213203435596444</c:v>
                </c:pt>
                <c:pt idx="26">
                  <c:v>-20.252642619598912</c:v>
                </c:pt>
                <c:pt idx="27">
                  <c:v>-23.780056269846192</c:v>
                </c:pt>
                <c:pt idx="28">
                  <c:v>-26.741414964164889</c:v>
                </c:pt>
                <c:pt idx="29">
                  <c:v>-29.09474170365516</c:v>
                </c:pt>
                <c:pt idx="30">
                  <c:v>-30.810932716302055</c:v>
                </c:pt>
                <c:pt idx="31">
                  <c:v>-31.874282168761006</c:v>
                </c:pt>
                <c:pt idx="32">
                  <c:v>-32.282699208318455</c:v>
                </c:pt>
                <c:pt idx="33">
                  <c:v>-32.047613132348957</c:v>
                </c:pt>
                <c:pt idx="34">
                  <c:v>-31.193569952800601</c:v>
                </c:pt>
                <c:pt idx="35">
                  <c:v>-29.757531006262329</c:v>
                </c:pt>
                <c:pt idx="36">
                  <c:v>-27.787891376113226</c:v>
                </c:pt>
                <c:pt idx="37">
                  <c:v>-25.343242568858866</c:v>
                </c:pt>
                <c:pt idx="38">
                  <c:v>-22.49090995961453</c:v>
                </c:pt>
                <c:pt idx="39">
                  <c:v>-19.305300844234569</c:v>
                </c:pt>
                <c:pt idx="40">
                  <c:v>-15.866103378709257</c:v>
                </c:pt>
                <c:pt idx="41">
                  <c:v>-12.256380142670331</c:v>
                </c:pt>
                <c:pt idx="42">
                  <c:v>-8.5606024499378162</c:v>
                </c:pt>
                <c:pt idx="43">
                  <c:v>-4.8626727880459715</c:v>
                </c:pt>
                <c:pt idx="44">
                  <c:v>-1.2439828713438841</c:v>
                </c:pt>
                <c:pt idx="45">
                  <c:v>2.2184462623388868</c:v>
                </c:pt>
                <c:pt idx="46">
                  <c:v>5.4536978658450401</c:v>
                </c:pt>
                <c:pt idx="47">
                  <c:v>8.398525821011928</c:v>
                </c:pt>
                <c:pt idx="48">
                  <c:v>10.998716966575717</c:v>
                </c:pt>
                <c:pt idx="49">
                  <c:v>13.210217820412318</c:v>
                </c:pt>
                <c:pt idx="50">
                  <c:v>15.000000000000027</c:v>
                </c:pt>
                <c:pt idx="51">
                  <c:v>16.34664515785974</c:v>
                </c:pt>
                <c:pt idx="52">
                  <c:v>17.240637214361485</c:v>
                </c:pt>
                <c:pt idx="53">
                  <c:v>17.684356916723786</c:v>
                </c:pt>
                <c:pt idx="54">
                  <c:v>17.691781101583544</c:v>
                </c:pt>
                <c:pt idx="55">
                  <c:v>17.287896308171145</c:v>
                </c:pt>
                <c:pt idx="56">
                  <c:v>16.507843400969119</c:v>
                </c:pt>
                <c:pt idx="57">
                  <c:v>15.39581644242228</c:v>
                </c:pt>
                <c:pt idx="58">
                  <c:v>14.003745046192449</c:v>
                </c:pt>
                <c:pt idx="59">
                  <c:v>12.389794692758031</c:v>
                </c:pt>
                <c:pt idx="60">
                  <c:v>10.616723873363842</c:v>
                </c:pt>
                <c:pt idx="61">
                  <c:v>8.7501403384361787</c:v>
                </c:pt>
                <c:pt idx="62">
                  <c:v>6.8567010797392776</c:v>
                </c:pt>
                <c:pt idx="63">
                  <c:v>5.0023019150959485</c:v>
                </c:pt>
                <c:pt idx="64">
                  <c:v>3.2503026412740152</c:v>
                </c:pt>
                <c:pt idx="65">
                  <c:v>1.6598326737935949</c:v>
                </c:pt>
                <c:pt idx="66">
                  <c:v>0.28421992931005957</c:v>
                </c:pt>
                <c:pt idx="67">
                  <c:v>-0.83041751815837372</c:v>
                </c:pt>
                <c:pt idx="68">
                  <c:v>-1.6463816803995712</c:v>
                </c:pt>
                <c:pt idx="69">
                  <c:v>-2.1353765500936319</c:v>
                </c:pt>
                <c:pt idx="70">
                  <c:v>-2.2792372274474406</c:v>
                </c:pt>
                <c:pt idx="71">
                  <c:v>-2.0703882875822002</c:v>
                </c:pt>
                <c:pt idx="72">
                  <c:v>-1.5120202696971878</c:v>
                </c:pt>
                <c:pt idx="73">
                  <c:v>-0.61798031200844405</c:v>
                </c:pt>
                <c:pt idx="74">
                  <c:v>0.58761980714995243</c:v>
                </c:pt>
                <c:pt idx="75">
                  <c:v>2.0710678118655248</c:v>
                </c:pt>
                <c:pt idx="76">
                  <c:v>3.7899699592096425</c:v>
                </c:pt>
                <c:pt idx="77">
                  <c:v>5.6944012123804484</c:v>
                </c:pt>
                <c:pt idx="78">
                  <c:v>7.728256957164767</c:v>
                </c:pt>
                <c:pt idx="79">
                  <c:v>9.8307715502505051</c:v>
                </c:pt>
                <c:pt idx="80">
                  <c:v>11.938164744572163</c:v>
                </c:pt>
                <c:pt idx="81">
                  <c:v>13.985373768085783</c:v>
                </c:pt>
                <c:pt idx="82">
                  <c:v>15.907826619721074</c:v>
                </c:pt>
                <c:pt idx="83">
                  <c:v>17.643211045163689</c:v>
                </c:pt>
                <c:pt idx="84">
                  <c:v>19.133193693455297</c:v>
                </c:pt>
                <c:pt idx="85">
                  <c:v>20.325045132834219</c:v>
                </c:pt>
                <c:pt idx="86">
                  <c:v>21.173128692203999</c:v>
                </c:pt>
                <c:pt idx="87">
                  <c:v>21.640214437032618</c:v>
                </c:pt>
                <c:pt idx="88">
                  <c:v>21.698583903126089</c:v>
                </c:pt>
                <c:pt idx="89">
                  <c:v>21.330896392241598</c:v>
                </c:pt>
                <c:pt idx="90">
                  <c:v>20.530793552061724</c:v>
                </c:pt>
                <c:pt idx="91">
                  <c:v>19.303225473457193</c:v>
                </c:pt>
                <c:pt idx="92">
                  <c:v>17.664488479272691</c:v>
                </c:pt>
                <c:pt idx="93">
                  <c:v>15.64197197938374</c:v>
                </c:pt>
                <c:pt idx="94">
                  <c:v>13.273619048216149</c:v>
                </c:pt>
                <c:pt idx="95">
                  <c:v>10.607112562918299</c:v>
                </c:pt>
                <c:pt idx="96">
                  <c:v>7.6988056448324755</c:v>
                </c:pt>
                <c:pt idx="97">
                  <c:v>4.6124216024387366</c:v>
                </c:pt>
                <c:pt idx="98">
                  <c:v>1.4175544201137473</c:v>
                </c:pt>
                <c:pt idx="99">
                  <c:v>-1.8119940716983818</c:v>
                </c:pt>
                <c:pt idx="100">
                  <c:v>-5.0000000000002007</c:v>
                </c:pt>
                <c:pt idx="101">
                  <c:v>-8.0696826595770794</c:v>
                </c:pt>
                <c:pt idx="102">
                  <c:v>-10.945603409827379</c:v>
                </c:pt>
                <c:pt idx="103">
                  <c:v>-13.555551507656126</c:v>
                </c:pt>
                <c:pt idx="104">
                  <c:v>-15.832370246503924</c:v>
                </c:pt>
                <c:pt idx="105">
                  <c:v>-17.715678041598693</c:v>
                </c:pt>
                <c:pt idx="106">
                  <c:v>-19.153441491649431</c:v>
                </c:pt>
                <c:pt idx="107">
                  <c:v>-20.103360900430964</c:v>
                </c:pt>
                <c:pt idx="108">
                  <c:v>-20.534033174813327</c:v>
                </c:pt>
                <c:pt idx="109">
                  <c:v>-20.425862321342827</c:v>
                </c:pt>
                <c:pt idx="110">
                  <c:v>-19.771693812512289</c:v>
                </c:pt>
                <c:pt idx="111">
                  <c:v>-18.577155738982775</c:v>
                </c:pt>
                <c:pt idx="112">
                  <c:v>-16.860696743086542</c:v>
                </c:pt>
                <c:pt idx="113">
                  <c:v>-14.653318068983433</c:v>
                </c:pt>
                <c:pt idx="114">
                  <c:v>-11.998004486337278</c:v>
                </c:pt>
                <c:pt idx="115">
                  <c:v>-8.9488661656689477</c:v>
                </c:pt>
                <c:pt idx="116">
                  <c:v>-5.5700106252575683</c:v>
                </c:pt>
                <c:pt idx="117">
                  <c:v>-1.9341704589867965</c:v>
                </c:pt>
                <c:pt idx="118">
                  <c:v>1.878881469803662</c:v>
                </c:pt>
                <c:pt idx="119">
                  <c:v>5.784092468316655</c:v>
                </c:pt>
                <c:pt idx="120">
                  <c:v>9.6930248616745089</c:v>
                </c:pt>
                <c:pt idx="121">
                  <c:v>13.515840690086804</c:v>
                </c:pt>
                <c:pt idx="122">
                  <c:v>17.163329444475867</c:v>
                </c:pt>
                <c:pt idx="123">
                  <c:v>20.548930908634262</c:v>
                </c:pt>
                <c:pt idx="124">
                  <c:v>23.590705216617671</c:v>
                </c:pt>
                <c:pt idx="125">
                  <c:v>26.213203435596643</c:v>
                </c:pt>
                <c:pt idx="126">
                  <c:v>28.349194318002489</c:v>
                </c:pt>
                <c:pt idx="127">
                  <c:v>29.941206276061802</c:v>
                </c:pt>
                <c:pt idx="128">
                  <c:v>30.942848033880072</c:v>
                </c:pt>
                <c:pt idx="129">
                  <c:v>31.319876699995831</c:v>
                </c:pt>
                <c:pt idx="130">
                  <c:v>31.050988048005131</c:v>
                </c:pt>
                <c:pt idx="131">
                  <c:v>30.128310447103029</c:v>
                </c:pt>
                <c:pt idx="132">
                  <c:v>28.557590986026312</c:v>
                </c:pt>
                <c:pt idx="133">
                  <c:v>26.358069709735886</c:v>
                </c:pt>
                <c:pt idx="134">
                  <c:v>23.56204535845059</c:v>
                </c:pt>
                <c:pt idx="135">
                  <c:v>20.214143381237289</c:v>
                </c:pt>
                <c:pt idx="136">
                  <c:v>16.370304111410135</c:v>
                </c:pt>
                <c:pt idx="137">
                  <c:v>12.096515665211955</c:v>
                </c:pt>
                <c:pt idx="138">
                  <c:v>7.4673221962586434</c:v>
                </c:pt>
                <c:pt idx="139">
                  <c:v>2.5641434584473686</c:v>
                </c:pt>
                <c:pt idx="140">
                  <c:v>-2.5265539296149631</c:v>
                </c:pt>
                <c:pt idx="141">
                  <c:v>-7.7151896726005855</c:v>
                </c:pt>
                <c:pt idx="142">
                  <c:v>-12.91106121036136</c:v>
                </c:pt>
                <c:pt idx="143">
                  <c:v>-18.024345870284289</c:v>
                </c:pt>
                <c:pt idx="144">
                  <c:v>-22.968066178457253</c:v>
                </c:pt>
                <c:pt idx="145">
                  <c:v>-27.659971807444499</c:v>
                </c:pt>
                <c:pt idx="146">
                  <c:v>-32.024293828055946</c:v>
                </c:pt>
                <c:pt idx="147">
                  <c:v>-35.993330197015666</c:v>
                </c:pt>
                <c:pt idx="148">
                  <c:v>-39.508825670367244</c:v>
                </c:pt>
                <c:pt idx="149">
                  <c:v>-42.523114477967596</c:v>
                </c:pt>
                <c:pt idx="150">
                  <c:v>-45.000000000000242</c:v>
                </c:pt>
                <c:pt idx="151">
                  <c:v>-46.915352206001309</c:v>
                </c:pt>
                <c:pt idx="152">
                  <c:v>-48.257410589439097</c:v>
                </c:pt>
                <c:pt idx="153">
                  <c:v>-49.026787584441742</c:v>
                </c:pt>
                <c:pt idx="154">
                  <c:v>-49.236174807091011</c:v>
                </c:pt>
                <c:pt idx="155">
                  <c:v>-48.909761740775267</c:v>
                </c:pt>
                <c:pt idx="156">
                  <c:v>-48.082383504463294</c:v>
                </c:pt>
                <c:pt idx="157">
                  <c:v>-46.798420932053574</c:v>
                </c:pt>
                <c:pt idx="158">
                  <c:v>-45.110482188525353</c:v>
                </c:pt>
                <c:pt idx="159">
                  <c:v>-43.077900407608034</c:v>
                </c:pt>
                <c:pt idx="160">
                  <c:v>-40.765086227536813</c:v>
                </c:pt>
                <c:pt idx="161">
                  <c:v>-38.239777519196494</c:v>
                </c:pt>
                <c:pt idx="162">
                  <c:v>-35.571230961668128</c:v>
                </c:pt>
                <c:pt idx="163">
                  <c:v>-32.828401367170422</c:v>
                </c:pt>
                <c:pt idx="164">
                  <c:v>-30.078154761492438</c:v>
                </c:pt>
                <c:pt idx="165">
                  <c:v>-27.38356018631702</c:v>
                </c:pt>
                <c:pt idx="166">
                  <c:v>-24.802303033699829</c:v>
                </c:pt>
                <c:pt idx="167">
                  <c:v>-22.385259505331362</c:v>
                </c:pt>
                <c:pt idx="168">
                  <c:v>-20.175267591212595</c:v>
                </c:pt>
                <c:pt idx="169">
                  <c:v>-18.206124889328944</c:v>
                </c:pt>
                <c:pt idx="170">
                  <c:v>-16.501837766752331</c:v>
                </c:pt>
                <c:pt idx="171">
                  <c:v>-15.076139938649627</c:v>
                </c:pt>
                <c:pt idx="172">
                  <c:v>-13.9322916751613</c:v>
                </c:pt>
                <c:pt idx="173">
                  <c:v>-13.063163708065357</c:v>
                </c:pt>
                <c:pt idx="174">
                  <c:v>-12.451602677311968</c:v>
                </c:pt>
                <c:pt idx="175">
                  <c:v>-12.071067811865452</c:v>
                </c:pt>
                <c:pt idx="176">
                  <c:v>-11.886521657612867</c:v>
                </c:pt>
                <c:pt idx="177">
                  <c:v>-11.855551218596087</c:v>
                </c:pt>
                <c:pt idx="178">
                  <c:v>-11.929690026879939</c:v>
                </c:pt>
                <c:pt idx="179">
                  <c:v>-12.05590654659111</c:v>
                </c:pt>
                <c:pt idx="180">
                  <c:v>-12.178220076275217</c:v>
                </c:pt>
                <c:pt idx="181">
                  <c:v>-12.239402046427896</c:v>
                </c:pt>
                <c:pt idx="182">
                  <c:v>-12.182718397429024</c:v>
                </c:pt>
                <c:pt idx="183">
                  <c:v>-11.9536676225507</c:v>
                </c:pt>
                <c:pt idx="184">
                  <c:v>-11.501669099105404</c:v>
                </c:pt>
                <c:pt idx="185">
                  <c:v>-10.781657507809356</c:v>
                </c:pt>
                <c:pt idx="186">
                  <c:v>-9.7555414275010168</c:v>
                </c:pt>
                <c:pt idx="187">
                  <c:v>-8.3934875333859811</c:v>
                </c:pt>
                <c:pt idx="188">
                  <c:v>-6.6749961397703865</c:v>
                </c:pt>
                <c:pt idx="189">
                  <c:v>-4.5897390064545194</c:v>
                </c:pt>
                <c:pt idx="190">
                  <c:v>-2.1381362437378391</c:v>
                </c:pt>
                <c:pt idx="191">
                  <c:v>0.66834434181363633</c:v>
                </c:pt>
                <c:pt idx="192">
                  <c:v>3.8071751810264871</c:v>
                </c:pt>
                <c:pt idx="193">
                  <c:v>7.2450466789464345</c:v>
                </c:pt>
                <c:pt idx="194">
                  <c:v>10.93843000158502</c:v>
                </c:pt>
                <c:pt idx="195">
                  <c:v>14.834412982187256</c:v>
                </c:pt>
                <c:pt idx="196">
                  <c:v>18.87179031737832</c:v>
                </c:pt>
                <c:pt idx="197">
                  <c:v>22.982382773564954</c:v>
                </c:pt>
                <c:pt idx="198">
                  <c:v>27.092554283677853</c:v>
                </c:pt>
              </c:numCache>
            </c:numRef>
          </c:val>
          <c:smooth val="1"/>
          <c:extLst>
            <c:ext xmlns:c16="http://schemas.microsoft.com/office/drawing/2014/chart" uri="{C3380CC4-5D6E-409C-BE32-E72D297353CC}">
              <c16:uniqueId val="{00000005-F78C-4998-BD63-1235AF0FFCAF}"/>
            </c:ext>
          </c:extLst>
        </c:ser>
        <c:dLbls>
          <c:showLegendKey val="0"/>
          <c:showVal val="0"/>
          <c:showCatName val="0"/>
          <c:showSerName val="0"/>
          <c:showPercent val="0"/>
          <c:showBubbleSize val="0"/>
        </c:dLbls>
        <c:smooth val="0"/>
        <c:axId val="319864600"/>
        <c:axId val="319863816"/>
      </c:lineChart>
      <c:catAx>
        <c:axId val="319864600"/>
        <c:scaling>
          <c:orientation val="minMax"/>
        </c:scaling>
        <c:delete val="1"/>
        <c:axPos val="b"/>
        <c:numFmt formatCode="General" sourceLinked="1"/>
        <c:majorTickMark val="none"/>
        <c:minorTickMark val="cross"/>
        <c:tickLblPos val="none"/>
        <c:crossAx val="319863816"/>
        <c:crosses val="autoZero"/>
        <c:auto val="1"/>
        <c:lblAlgn val="ctr"/>
        <c:lblOffset val="100"/>
        <c:noMultiLvlLbl val="1"/>
      </c:catAx>
      <c:valAx>
        <c:axId val="319863816"/>
        <c:scaling>
          <c:orientation val="minMax"/>
        </c:scaling>
        <c:delete val="1"/>
        <c:axPos val="l"/>
        <c:numFmt formatCode="General" sourceLinked="1"/>
        <c:majorTickMark val="none"/>
        <c:minorTickMark val="cross"/>
        <c:tickLblPos val="none"/>
        <c:crossAx val="319864600"/>
        <c:crosses val="autoZero"/>
        <c:crossBetween val="between"/>
      </c:valAx>
    </c:plotArea>
    <c:plotVisOnly val="1"/>
    <c:dispBlanksAs val="zero"/>
    <c:showDLblsOverMax val="1"/>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Hoja1!$B$1</c:f>
              <c:strCache>
                <c:ptCount val="1"/>
                <c:pt idx="0">
                  <c:v>Serie 1</c:v>
                </c:pt>
              </c:strCache>
            </c:strRef>
          </c:tx>
          <c:spPr>
            <a:ln w="38100">
              <a:solidFill>
                <a:srgbClr val="FF0000"/>
              </a:solidFill>
            </a:ln>
          </c:spPr>
          <c:marker>
            <c:symbol val="none"/>
          </c:marker>
          <c:cat>
            <c:numRef>
              <c:f>Hoja1!$A$2:$A$100</c:f>
              <c:numCache>
                <c:formatCode>General</c:formatCode>
                <c:ptCount val="99"/>
                <c:pt idx="0">
                  <c:v>0</c:v>
                </c:pt>
                <c:pt idx="1">
                  <c:v>0.17453292519943359</c:v>
                </c:pt>
                <c:pt idx="2">
                  <c:v>0.34906585039886734</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1.7453292519943209</c:v>
                </c:pt>
                <c:pt idx="11">
                  <c:v>1.9198621771937623</c:v>
                </c:pt>
                <c:pt idx="12">
                  <c:v>2.0943951023931953</c:v>
                </c:pt>
                <c:pt idx="13">
                  <c:v>2.2689280275926418</c:v>
                </c:pt>
                <c:pt idx="14">
                  <c:v>2.4434609527920612</c:v>
                </c:pt>
                <c:pt idx="15">
                  <c:v>2.6179938779915095</c:v>
                </c:pt>
                <c:pt idx="16">
                  <c:v>2.7925268031909272</c:v>
                </c:pt>
                <c:pt idx="17">
                  <c:v>2.9670597283903652</c:v>
                </c:pt>
                <c:pt idx="18">
                  <c:v>3.1415926535897918</c:v>
                </c:pt>
                <c:pt idx="19">
                  <c:v>3.3161255787892228</c:v>
                </c:pt>
                <c:pt idx="20">
                  <c:v>3.4906585039886417</c:v>
                </c:pt>
                <c:pt idx="21">
                  <c:v>3.66519142918809</c:v>
                </c:pt>
                <c:pt idx="22">
                  <c:v>3.8397243543875232</c:v>
                </c:pt>
                <c:pt idx="23">
                  <c:v>4.0142572795869231</c:v>
                </c:pt>
                <c:pt idx="24">
                  <c:v>4.1887902047863887</c:v>
                </c:pt>
                <c:pt idx="25">
                  <c:v>4.3633231299858224</c:v>
                </c:pt>
                <c:pt idx="26">
                  <c:v>4.5378560551852445</c:v>
                </c:pt>
                <c:pt idx="27">
                  <c:v>4.7123889803846923</c:v>
                </c:pt>
                <c:pt idx="28">
                  <c:v>4.8869219055841473</c:v>
                </c:pt>
                <c:pt idx="29">
                  <c:v>5.0614548307835445</c:v>
                </c:pt>
                <c:pt idx="30">
                  <c:v>5.2359877559829853</c:v>
                </c:pt>
                <c:pt idx="31">
                  <c:v>5.410520681182418</c:v>
                </c:pt>
                <c:pt idx="32">
                  <c:v>5.5850536063818508</c:v>
                </c:pt>
                <c:pt idx="33">
                  <c:v>5.7595865315812755</c:v>
                </c:pt>
                <c:pt idx="34">
                  <c:v>5.9341194567807145</c:v>
                </c:pt>
                <c:pt idx="35">
                  <c:v>6.108652381980173</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8.0285145591739226</c:v>
                </c:pt>
                <c:pt idx="47">
                  <c:v>8.203047484373343</c:v>
                </c:pt>
                <c:pt idx="48">
                  <c:v>8.3775804095727757</c:v>
                </c:pt>
                <c:pt idx="49">
                  <c:v>8.5521133347722227</c:v>
                </c:pt>
                <c:pt idx="50">
                  <c:v>8.7266462599716768</c:v>
                </c:pt>
                <c:pt idx="51">
                  <c:v>8.9011791851710189</c:v>
                </c:pt>
                <c:pt idx="52">
                  <c:v>9.075712110370505</c:v>
                </c:pt>
                <c:pt idx="53">
                  <c:v>9.2502450355699768</c:v>
                </c:pt>
                <c:pt idx="54">
                  <c:v>9.4247779607693687</c:v>
                </c:pt>
                <c:pt idx="55">
                  <c:v>9.599310885968805</c:v>
                </c:pt>
                <c:pt idx="56">
                  <c:v>9.7738438111682768</c:v>
                </c:pt>
                <c:pt idx="57">
                  <c:v>9.9483767363676687</c:v>
                </c:pt>
                <c:pt idx="58">
                  <c:v>10.122909661567103</c:v>
                </c:pt>
                <c:pt idx="59">
                  <c:v>10.297442586766536</c:v>
                </c:pt>
                <c:pt idx="60">
                  <c:v>10.471975511965972</c:v>
                </c:pt>
                <c:pt idx="61">
                  <c:v>10.646508437165402</c:v>
                </c:pt>
                <c:pt idx="62">
                  <c:v>10.821041362364831</c:v>
                </c:pt>
                <c:pt idx="63">
                  <c:v>10.995574287564331</c:v>
                </c:pt>
                <c:pt idx="64">
                  <c:v>11.170107212763726</c:v>
                </c:pt>
                <c:pt idx="65">
                  <c:v>11.344640137963134</c:v>
                </c:pt>
                <c:pt idx="66">
                  <c:v>11.519173063162548</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12.915436464758084</c:v>
                </c:pt>
                <c:pt idx="75">
                  <c:v>13.08996938995746</c:v>
                </c:pt>
                <c:pt idx="76">
                  <c:v>13.264502315156896</c:v>
                </c:pt>
                <c:pt idx="77">
                  <c:v>13.439035240356326</c:v>
                </c:pt>
                <c:pt idx="78">
                  <c:v>13.613568165555748</c:v>
                </c:pt>
                <c:pt idx="79">
                  <c:v>13.788101090755132</c:v>
                </c:pt>
                <c:pt idx="80">
                  <c:v>13.96263401595472</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15.882496193148473</c:v>
                </c:pt>
                <c:pt idx="92">
                  <c:v>16.057029118347817</c:v>
                </c:pt>
                <c:pt idx="93">
                  <c:v>16.231562043547189</c:v>
                </c:pt>
                <c:pt idx="94">
                  <c:v>16.406094968746693</c:v>
                </c:pt>
                <c:pt idx="95">
                  <c:v>16.580627893945998</c:v>
                </c:pt>
                <c:pt idx="96">
                  <c:v>16.755160819145527</c:v>
                </c:pt>
                <c:pt idx="97">
                  <c:v>16.929693744344888</c:v>
                </c:pt>
                <c:pt idx="98">
                  <c:v>17.104226669544431</c:v>
                </c:pt>
              </c:numCache>
            </c:numRef>
          </c:cat>
          <c:val>
            <c:numRef>
              <c:f>Hoja1!$B$2:$B$100</c:f>
              <c:numCache>
                <c:formatCode>General</c:formatCode>
                <c:ptCount val="99"/>
                <c:pt idx="0">
                  <c:v>0</c:v>
                </c:pt>
                <c:pt idx="1">
                  <c:v>0.17364817766693041</c:v>
                </c:pt>
                <c:pt idx="2">
                  <c:v>0.34202014332567088</c:v>
                </c:pt>
                <c:pt idx="3">
                  <c:v>0.5</c:v>
                </c:pt>
                <c:pt idx="4">
                  <c:v>0.64278760968654236</c:v>
                </c:pt>
                <c:pt idx="5">
                  <c:v>0.76604444311898334</c:v>
                </c:pt>
                <c:pt idx="6">
                  <c:v>0.86602540378444171</c:v>
                </c:pt>
                <c:pt idx="7">
                  <c:v>0.93969262078590832</c:v>
                </c:pt>
                <c:pt idx="8">
                  <c:v>0.98480775301220758</c:v>
                </c:pt>
                <c:pt idx="9">
                  <c:v>1</c:v>
                </c:pt>
                <c:pt idx="10">
                  <c:v>0.98480775301220758</c:v>
                </c:pt>
                <c:pt idx="11">
                  <c:v>0.93969262078590843</c:v>
                </c:pt>
                <c:pt idx="12">
                  <c:v>0.86602540378444182</c:v>
                </c:pt>
                <c:pt idx="13">
                  <c:v>0.7660444431189839</c:v>
                </c:pt>
                <c:pt idx="14">
                  <c:v>0.64278760968654292</c:v>
                </c:pt>
                <c:pt idx="15">
                  <c:v>0.50000000000000078</c:v>
                </c:pt>
                <c:pt idx="16">
                  <c:v>0.34202014332567188</c:v>
                </c:pt>
                <c:pt idx="17">
                  <c:v>0.17364817766693191</c:v>
                </c:pt>
                <c:pt idx="18">
                  <c:v>1.4547824750410788E-15</c:v>
                </c:pt>
                <c:pt idx="19">
                  <c:v>-0.17364817766692894</c:v>
                </c:pt>
                <c:pt idx="20">
                  <c:v>-0.34202014332566932</c:v>
                </c:pt>
                <c:pt idx="21">
                  <c:v>-0.5</c:v>
                </c:pt>
                <c:pt idx="22">
                  <c:v>-0.64278760968654081</c:v>
                </c:pt>
                <c:pt idx="23">
                  <c:v>-0.76604444311898212</c:v>
                </c:pt>
                <c:pt idx="24">
                  <c:v>-0.86602540378444071</c:v>
                </c:pt>
                <c:pt idx="25">
                  <c:v>-0.93969262078590754</c:v>
                </c:pt>
                <c:pt idx="26">
                  <c:v>-0.98480775301220758</c:v>
                </c:pt>
                <c:pt idx="27">
                  <c:v>-1</c:v>
                </c:pt>
                <c:pt idx="28">
                  <c:v>-0.98480775301220858</c:v>
                </c:pt>
                <c:pt idx="29">
                  <c:v>-0.93969262078590954</c:v>
                </c:pt>
                <c:pt idx="30">
                  <c:v>-0.8660254037844437</c:v>
                </c:pt>
                <c:pt idx="31">
                  <c:v>-0.7660444431189859</c:v>
                </c:pt>
                <c:pt idx="32">
                  <c:v>-0.64278760968654536</c:v>
                </c:pt>
                <c:pt idx="33">
                  <c:v>-0.50000000000000355</c:v>
                </c:pt>
                <c:pt idx="34">
                  <c:v>-0.34202014332567504</c:v>
                </c:pt>
                <c:pt idx="35">
                  <c:v>-0.17364817766693491</c:v>
                </c:pt>
                <c:pt idx="36">
                  <c:v>-4.6859217894824401E-15</c:v>
                </c:pt>
                <c:pt idx="37">
                  <c:v>0.17364817766692617</c:v>
                </c:pt>
                <c:pt idx="38">
                  <c:v>0.34202014332566621</c:v>
                </c:pt>
                <c:pt idx="39">
                  <c:v>0.49999999999999795</c:v>
                </c:pt>
                <c:pt idx="40">
                  <c:v>0.64278760968653825</c:v>
                </c:pt>
                <c:pt idx="41">
                  <c:v>0.7660444431189799</c:v>
                </c:pt>
                <c:pt idx="42">
                  <c:v>0.86602540378443882</c:v>
                </c:pt>
                <c:pt idx="43">
                  <c:v>0.93969262078590632</c:v>
                </c:pt>
                <c:pt idx="44">
                  <c:v>0.98480775301220658</c:v>
                </c:pt>
                <c:pt idx="45">
                  <c:v>1</c:v>
                </c:pt>
                <c:pt idx="46">
                  <c:v>0.98480775301220858</c:v>
                </c:pt>
                <c:pt idx="47">
                  <c:v>0.93969262078591043</c:v>
                </c:pt>
                <c:pt idx="48">
                  <c:v>0.86602540378444492</c:v>
                </c:pt>
                <c:pt idx="49">
                  <c:v>0.76604444311898756</c:v>
                </c:pt>
                <c:pt idx="50">
                  <c:v>0.64278760968654758</c:v>
                </c:pt>
                <c:pt idx="51">
                  <c:v>0.500000000000006</c:v>
                </c:pt>
                <c:pt idx="52">
                  <c:v>0.34202014332567754</c:v>
                </c:pt>
                <c:pt idx="53">
                  <c:v>0.17364817766693771</c:v>
                </c:pt>
                <c:pt idx="54">
                  <c:v>7.4729718940737456E-15</c:v>
                </c:pt>
                <c:pt idx="55">
                  <c:v>-0.17364817766692342</c:v>
                </c:pt>
                <c:pt idx="56">
                  <c:v>-0.34202014332566372</c:v>
                </c:pt>
                <c:pt idx="57">
                  <c:v>-0.49999999999999573</c:v>
                </c:pt>
                <c:pt idx="58">
                  <c:v>-0.64278760968653603</c:v>
                </c:pt>
                <c:pt idx="59">
                  <c:v>-0.76604444311897812</c:v>
                </c:pt>
                <c:pt idx="60">
                  <c:v>-0.86602540378443749</c:v>
                </c:pt>
                <c:pt idx="61">
                  <c:v>-0.93969262078590532</c:v>
                </c:pt>
                <c:pt idx="62">
                  <c:v>-0.98480775301220647</c:v>
                </c:pt>
                <c:pt idx="63">
                  <c:v>-1</c:v>
                </c:pt>
                <c:pt idx="64">
                  <c:v>-0.98480775301220957</c:v>
                </c:pt>
                <c:pt idx="65">
                  <c:v>-0.93969262078591176</c:v>
                </c:pt>
                <c:pt idx="66">
                  <c:v>-0.86602540378444681</c:v>
                </c:pt>
                <c:pt idx="67">
                  <c:v>-0.76604444311899011</c:v>
                </c:pt>
                <c:pt idx="68">
                  <c:v>-0.64278760968655024</c:v>
                </c:pt>
                <c:pt idx="69">
                  <c:v>-0.5000000000000091</c:v>
                </c:pt>
                <c:pt idx="70">
                  <c:v>-0.34202014332568104</c:v>
                </c:pt>
                <c:pt idx="71">
                  <c:v>-0.17364817766694121</c:v>
                </c:pt>
                <c:pt idx="72">
                  <c:v>-1.1148200418365181E-14</c:v>
                </c:pt>
                <c:pt idx="73">
                  <c:v>0.1736481776669192</c:v>
                </c:pt>
                <c:pt idx="74">
                  <c:v>0.34202014332566039</c:v>
                </c:pt>
                <c:pt idx="75">
                  <c:v>0.49999999999999251</c:v>
                </c:pt>
                <c:pt idx="76">
                  <c:v>0.64278760968653326</c:v>
                </c:pt>
                <c:pt idx="77">
                  <c:v>0.76604444311897579</c:v>
                </c:pt>
                <c:pt idx="78">
                  <c:v>0.86602540378443571</c:v>
                </c:pt>
                <c:pt idx="79">
                  <c:v>0.9396926207859041</c:v>
                </c:pt>
                <c:pt idx="80">
                  <c:v>0.98480775301220558</c:v>
                </c:pt>
                <c:pt idx="81">
                  <c:v>1</c:v>
                </c:pt>
                <c:pt idx="82">
                  <c:v>0.98480775301220957</c:v>
                </c:pt>
                <c:pt idx="83">
                  <c:v>0.93969262078591298</c:v>
                </c:pt>
                <c:pt idx="84">
                  <c:v>0.8660254037844487</c:v>
                </c:pt>
                <c:pt idx="85">
                  <c:v>0.76604444311899234</c:v>
                </c:pt>
                <c:pt idx="86">
                  <c:v>0.6427876096865528</c:v>
                </c:pt>
                <c:pt idx="87">
                  <c:v>0.50000000000001232</c:v>
                </c:pt>
                <c:pt idx="88">
                  <c:v>0.34202014332568415</c:v>
                </c:pt>
                <c:pt idx="89">
                  <c:v>0.17364817766694474</c:v>
                </c:pt>
                <c:pt idx="90">
                  <c:v>1.4823428942656588E-14</c:v>
                </c:pt>
                <c:pt idx="91">
                  <c:v>-0.17364817766691554</c:v>
                </c:pt>
                <c:pt idx="92">
                  <c:v>-0.34202014332565694</c:v>
                </c:pt>
                <c:pt idx="93">
                  <c:v>-0.4999999999999894</c:v>
                </c:pt>
                <c:pt idx="94">
                  <c:v>-0.6427876096865307</c:v>
                </c:pt>
                <c:pt idx="95">
                  <c:v>-0.76604444311897102</c:v>
                </c:pt>
                <c:pt idx="96">
                  <c:v>-0.86602540378443371</c:v>
                </c:pt>
                <c:pt idx="97">
                  <c:v>-0.93969262078590288</c:v>
                </c:pt>
                <c:pt idx="98">
                  <c:v>-0.98480775301220458</c:v>
                </c:pt>
              </c:numCache>
            </c:numRef>
          </c:val>
          <c:smooth val="1"/>
          <c:extLst>
            <c:ext xmlns:c16="http://schemas.microsoft.com/office/drawing/2014/chart" uri="{C3380CC4-5D6E-409C-BE32-E72D297353CC}">
              <c16:uniqueId val="{00000000-B786-428D-B362-9DEE7C10E290}"/>
            </c:ext>
          </c:extLst>
        </c:ser>
        <c:dLbls>
          <c:showLegendKey val="0"/>
          <c:showVal val="0"/>
          <c:showCatName val="0"/>
          <c:showSerName val="0"/>
          <c:showPercent val="0"/>
          <c:showBubbleSize val="0"/>
        </c:dLbls>
        <c:smooth val="0"/>
        <c:axId val="319866560"/>
        <c:axId val="319868128"/>
      </c:lineChart>
      <c:catAx>
        <c:axId val="319866560"/>
        <c:scaling>
          <c:orientation val="minMax"/>
        </c:scaling>
        <c:delete val="1"/>
        <c:axPos val="b"/>
        <c:numFmt formatCode="General" sourceLinked="1"/>
        <c:majorTickMark val="cross"/>
        <c:minorTickMark val="cross"/>
        <c:tickLblPos val="nextTo"/>
        <c:crossAx val="319868128"/>
        <c:crosses val="autoZero"/>
        <c:auto val="1"/>
        <c:lblAlgn val="ctr"/>
        <c:lblOffset val="100"/>
        <c:noMultiLvlLbl val="1"/>
      </c:catAx>
      <c:valAx>
        <c:axId val="319868128"/>
        <c:scaling>
          <c:orientation val="minMax"/>
        </c:scaling>
        <c:delete val="1"/>
        <c:axPos val="l"/>
        <c:numFmt formatCode="General" sourceLinked="1"/>
        <c:majorTickMark val="cross"/>
        <c:minorTickMark val="cross"/>
        <c:tickLblPos val="nextTo"/>
        <c:crossAx val="319866560"/>
        <c:crosses val="autoZero"/>
        <c:crossBetween val="between"/>
      </c:valAx>
    </c:plotArea>
    <c:plotVisOnly val="1"/>
    <c:dispBlanksAs val="zero"/>
    <c:showDLblsOverMax val="1"/>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1"/>
          <c:order val="0"/>
          <c:tx>
            <c:strRef>
              <c:f>Hoja1!$C$1</c:f>
              <c:strCache>
                <c:ptCount val="1"/>
                <c:pt idx="0">
                  <c:v>Serie 12</c:v>
                </c:pt>
              </c:strCache>
            </c:strRef>
          </c:tx>
          <c:spPr>
            <a:ln>
              <a:solidFill>
                <a:srgbClr val="1C47D2"/>
              </a:solidFill>
            </a:ln>
          </c:spPr>
          <c:marker>
            <c:symbol val="none"/>
          </c:marker>
          <c:cat>
            <c:numRef>
              <c:f>Hoja1!$A$2:$A$100</c:f>
              <c:numCache>
                <c:formatCode>General</c:formatCode>
                <c:ptCount val="99"/>
                <c:pt idx="0">
                  <c:v>0</c:v>
                </c:pt>
                <c:pt idx="1">
                  <c:v>0.17453292519943334</c:v>
                </c:pt>
                <c:pt idx="2">
                  <c:v>0.34906585039886667</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1.7453292519943242</c:v>
                </c:pt>
                <c:pt idx="11">
                  <c:v>1.9198621771937625</c:v>
                </c:pt>
                <c:pt idx="12">
                  <c:v>2.0943951023931953</c:v>
                </c:pt>
                <c:pt idx="13">
                  <c:v>2.268928027592636</c:v>
                </c:pt>
                <c:pt idx="14">
                  <c:v>2.4434609527920612</c:v>
                </c:pt>
                <c:pt idx="15">
                  <c:v>2.6179938779915037</c:v>
                </c:pt>
                <c:pt idx="16">
                  <c:v>2.7925268031909272</c:v>
                </c:pt>
                <c:pt idx="17">
                  <c:v>2.9670597283903648</c:v>
                </c:pt>
                <c:pt idx="18">
                  <c:v>3.1415926535897918</c:v>
                </c:pt>
                <c:pt idx="19">
                  <c:v>3.3161255787892228</c:v>
                </c:pt>
                <c:pt idx="20">
                  <c:v>3.4906585039886497</c:v>
                </c:pt>
                <c:pt idx="21">
                  <c:v>3.66519142918809</c:v>
                </c:pt>
                <c:pt idx="22">
                  <c:v>3.8397243543875232</c:v>
                </c:pt>
                <c:pt idx="23">
                  <c:v>4.0142572795869338</c:v>
                </c:pt>
                <c:pt idx="24">
                  <c:v>4.1887902047863887</c:v>
                </c:pt>
                <c:pt idx="25">
                  <c:v>4.3633231299858224</c:v>
                </c:pt>
                <c:pt idx="26">
                  <c:v>4.5378560551852445</c:v>
                </c:pt>
                <c:pt idx="27">
                  <c:v>4.7123889803846923</c:v>
                </c:pt>
                <c:pt idx="28">
                  <c:v>4.8869219055841375</c:v>
                </c:pt>
                <c:pt idx="29">
                  <c:v>5.0614548307835445</c:v>
                </c:pt>
                <c:pt idx="30">
                  <c:v>5.2359877559829853</c:v>
                </c:pt>
                <c:pt idx="31">
                  <c:v>5.410520681182418</c:v>
                </c:pt>
                <c:pt idx="32">
                  <c:v>5.5850536063818508</c:v>
                </c:pt>
                <c:pt idx="33">
                  <c:v>5.7595865315812755</c:v>
                </c:pt>
                <c:pt idx="34">
                  <c:v>5.9341194567807145</c:v>
                </c:pt>
                <c:pt idx="35">
                  <c:v>6.1086523819801606</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8.0285145591739226</c:v>
                </c:pt>
                <c:pt idx="47">
                  <c:v>8.203047484373343</c:v>
                </c:pt>
                <c:pt idx="48">
                  <c:v>8.3775804095727757</c:v>
                </c:pt>
                <c:pt idx="49">
                  <c:v>8.5521133347722227</c:v>
                </c:pt>
                <c:pt idx="50">
                  <c:v>8.7266462599716714</c:v>
                </c:pt>
                <c:pt idx="51">
                  <c:v>8.901179185171042</c:v>
                </c:pt>
                <c:pt idx="52">
                  <c:v>9.075712110370505</c:v>
                </c:pt>
                <c:pt idx="53">
                  <c:v>9.2502450355699679</c:v>
                </c:pt>
                <c:pt idx="54">
                  <c:v>9.4247779607693687</c:v>
                </c:pt>
                <c:pt idx="55">
                  <c:v>9.599310885968805</c:v>
                </c:pt>
                <c:pt idx="56">
                  <c:v>9.7738438111682662</c:v>
                </c:pt>
                <c:pt idx="57">
                  <c:v>9.9483767363676687</c:v>
                </c:pt>
                <c:pt idx="58">
                  <c:v>10.122909661567103</c:v>
                </c:pt>
                <c:pt idx="59">
                  <c:v>10.297442586766536</c:v>
                </c:pt>
                <c:pt idx="60">
                  <c:v>10.471975511965972</c:v>
                </c:pt>
                <c:pt idx="61">
                  <c:v>10.646508437165402</c:v>
                </c:pt>
                <c:pt idx="62">
                  <c:v>10.821041362364831</c:v>
                </c:pt>
                <c:pt idx="63">
                  <c:v>10.995574287564308</c:v>
                </c:pt>
                <c:pt idx="64">
                  <c:v>11.170107212763725</c:v>
                </c:pt>
                <c:pt idx="65">
                  <c:v>11.344640137963134</c:v>
                </c:pt>
                <c:pt idx="66">
                  <c:v>11.519173063162548</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12.915436464758061</c:v>
                </c:pt>
                <c:pt idx="75">
                  <c:v>13.08996938995746</c:v>
                </c:pt>
                <c:pt idx="76">
                  <c:v>13.264502315156896</c:v>
                </c:pt>
                <c:pt idx="77">
                  <c:v>13.439035240356326</c:v>
                </c:pt>
                <c:pt idx="78">
                  <c:v>13.613568165555748</c:v>
                </c:pt>
                <c:pt idx="79">
                  <c:v>13.788101090755152</c:v>
                </c:pt>
                <c:pt idx="80">
                  <c:v>13.962634015954681</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15.882496193148437</c:v>
                </c:pt>
                <c:pt idx="92">
                  <c:v>16.057029118347817</c:v>
                </c:pt>
                <c:pt idx="93">
                  <c:v>16.2315620435472</c:v>
                </c:pt>
                <c:pt idx="94">
                  <c:v>16.406094968746693</c:v>
                </c:pt>
                <c:pt idx="95">
                  <c:v>16.580627893946044</c:v>
                </c:pt>
                <c:pt idx="96">
                  <c:v>16.755160819145527</c:v>
                </c:pt>
                <c:pt idx="97">
                  <c:v>16.929693744344924</c:v>
                </c:pt>
                <c:pt idx="98">
                  <c:v>17.104226669544431</c:v>
                </c:pt>
              </c:numCache>
            </c:numRef>
          </c:cat>
          <c:val>
            <c:numRef>
              <c:f>Hoja1!$C$2:$C$100</c:f>
              <c:numCache>
                <c:formatCode>General</c:formatCode>
                <c:ptCount val="99"/>
                <c:pt idx="0">
                  <c:v>0</c:v>
                </c:pt>
                <c:pt idx="1">
                  <c:v>0.17363081284916371</c:v>
                </c:pt>
                <c:pt idx="2">
                  <c:v>0.34188333526833847</c:v>
                </c:pt>
                <c:pt idx="3">
                  <c:v>0.49955000000000038</c:v>
                </c:pt>
                <c:pt idx="4">
                  <c:v>0.64175914951104074</c:v>
                </c:pt>
                <c:pt idx="5">
                  <c:v>0.76412933201118383</c:v>
                </c:pt>
                <c:pt idx="6">
                  <c:v>0.8629077123308172</c:v>
                </c:pt>
                <c:pt idx="7">
                  <c:v>0.9350881269440573</c:v>
                </c:pt>
                <c:pt idx="8">
                  <c:v>0.97850498339292957</c:v>
                </c:pt>
                <c:pt idx="9">
                  <c:v>0.9919</c:v>
                </c:pt>
                <c:pt idx="10">
                  <c:v>0.97495967548208806</c:v>
                </c:pt>
                <c:pt idx="11">
                  <c:v>0.92832234007439896</c:v>
                </c:pt>
                <c:pt idx="12">
                  <c:v>0.8535546379699428</c:v>
                </c:pt>
                <c:pt idx="13">
                  <c:v>0.75309829203026923</c:v>
                </c:pt>
                <c:pt idx="14">
                  <c:v>0.63018897253668549</c:v>
                </c:pt>
                <c:pt idx="15">
                  <c:v>0.48875000000000085</c:v>
                </c:pt>
                <c:pt idx="16">
                  <c:v>0.33326442765653258</c:v>
                </c:pt>
                <c:pt idx="17">
                  <c:v>0.16862974533235725</c:v>
                </c:pt>
                <c:pt idx="18">
                  <c:v>1.4076475228497363E-15</c:v>
                </c:pt>
                <c:pt idx="19">
                  <c:v>-0.1673794784531526</c:v>
                </c:pt>
                <c:pt idx="20">
                  <c:v>-0.32833933759264172</c:v>
                </c:pt>
                <c:pt idx="21">
                  <c:v>-0.47794999999999954</c:v>
                </c:pt>
                <c:pt idx="22">
                  <c:v>-0.61167668937770914</c:v>
                </c:pt>
                <c:pt idx="23">
                  <c:v>-0.72552069207798275</c:v>
                </c:pt>
                <c:pt idx="24">
                  <c:v>-0.81614234052645351</c:v>
                </c:pt>
                <c:pt idx="25">
                  <c:v>-0.88096183198678835</c:v>
                </c:pt>
                <c:pt idx="26">
                  <c:v>-0.9182347489085827</c:v>
                </c:pt>
                <c:pt idx="27">
                  <c:v>-0.92709999999999992</c:v>
                </c:pt>
                <c:pt idx="28">
                  <c:v>-0.90759882517605139</c:v>
                </c:pt>
                <c:pt idx="29">
                  <c:v>-0.86066447137781465</c:v>
                </c:pt>
                <c:pt idx="30">
                  <c:v>-0.78808311744384063</c:v>
                </c:pt>
                <c:pt idx="31">
                  <c:v>-0.69242757213524631</c:v>
                </c:pt>
                <c:pt idx="32">
                  <c:v>-0.57696615845464028</c:v>
                </c:pt>
                <c:pt idx="33">
                  <c:v>-0.44555000000000311</c:v>
                </c:pt>
                <c:pt idx="34">
                  <c:v>-0.30248261475722626</c:v>
                </c:pt>
                <c:pt idx="35">
                  <c:v>-0.15237627590273525</c:v>
                </c:pt>
                <c:pt idx="36">
                  <c:v>-4.0786263255654859E-15</c:v>
                </c:pt>
                <c:pt idx="37">
                  <c:v>0.14987574214432378</c:v>
                </c:pt>
                <c:pt idx="38">
                  <c:v>0.29263243462943805</c:v>
                </c:pt>
                <c:pt idx="39">
                  <c:v>0.42394999999999744</c:v>
                </c:pt>
                <c:pt idx="40">
                  <c:v>0.53994159213669113</c:v>
                </c:pt>
                <c:pt idx="41">
                  <c:v>0.63727237223067623</c:v>
                </c:pt>
                <c:pt idx="42">
                  <c:v>0.71325852255686162</c:v>
                </c:pt>
                <c:pt idx="43">
                  <c:v>0.76594345520259499</c:v>
                </c:pt>
                <c:pt idx="44">
                  <c:v>0.79414897202904489</c:v>
                </c:pt>
                <c:pt idx="45">
                  <c:v>0.79749999999999976</c:v>
                </c:pt>
                <c:pt idx="46">
                  <c:v>0.77642243247482856</c:v>
                </c:pt>
                <c:pt idx="47">
                  <c:v>0.73211452085430251</c:v>
                </c:pt>
                <c:pt idx="48">
                  <c:v>0.66649315075250615</c:v>
                </c:pt>
                <c:pt idx="49">
                  <c:v>0.58211717232611448</c:v>
                </c:pt>
                <c:pt idx="50">
                  <c:v>0.48209070726490943</c:v>
                </c:pt>
                <c:pt idx="51">
                  <c:v>0.36995000000000505</c:v>
                </c:pt>
                <c:pt idx="52">
                  <c:v>0.24953789657041342</c:v>
                </c:pt>
                <c:pt idx="53">
                  <c:v>0.12487040456029473</c:v>
                </c:pt>
                <c:pt idx="54">
                  <c:v>5.2938532897617901E-15</c:v>
                </c:pt>
                <c:pt idx="55">
                  <c:v>-0.12111960392267862</c:v>
                </c:pt>
                <c:pt idx="56">
                  <c:v>-0.23476262637873382</c:v>
                </c:pt>
                <c:pt idx="57">
                  <c:v>-0.3375499999999968</c:v>
                </c:pt>
                <c:pt idx="58">
                  <c:v>-0.42655385778798338</c:v>
                </c:pt>
                <c:pt idx="59">
                  <c:v>-0.4993843724692601</c:v>
                </c:pt>
                <c:pt idx="60">
                  <c:v>-0.55425625842203752</c:v>
                </c:pt>
                <c:pt idx="61">
                  <c:v>-0.59003299659146957</c:v>
                </c:pt>
                <c:pt idx="62">
                  <c:v>-0.6062476527543158</c:v>
                </c:pt>
                <c:pt idx="63">
                  <c:v>-0.60309999999999964</c:v>
                </c:pt>
                <c:pt idx="64">
                  <c:v>-0.58143049737840824</c:v>
                </c:pt>
                <c:pt idx="65">
                  <c:v>-0.54267248850386363</c:v>
                </c:pt>
                <c:pt idx="66">
                  <c:v>-0.48878473789594074</c:v>
                </c:pt>
                <c:pt idx="67">
                  <c:v>-0.42216709260287238</c:v>
                </c:pt>
                <c:pt idx="68">
                  <c:v>-0.34556261896748836</c:v>
                </c:pt>
                <c:pt idx="69">
                  <c:v>-0.26195000000000451</c:v>
                </c:pt>
                <c:pt idx="70">
                  <c:v>-0.17443027309609663</c:v>
                </c:pt>
                <c:pt idx="71">
                  <c:v>-8.6112131305035741E-2</c:v>
                </c:pt>
                <c:pt idx="72">
                  <c:v>-5.3689733214846121E-15</c:v>
                </c:pt>
                <c:pt idx="73">
                  <c:v>8.1111063788217863E-2</c:v>
                </c:pt>
                <c:pt idx="74">
                  <c:v>0.15472991284052784</c:v>
                </c:pt>
                <c:pt idx="75">
                  <c:v>0.21874999999999598</c:v>
                </c:pt>
                <c:pt idx="76">
                  <c:v>0.27151348633158989</c:v>
                </c:pt>
                <c:pt idx="77">
                  <c:v>0.31185669279373307</c:v>
                </c:pt>
                <c:pt idx="78">
                  <c:v>0.33913554812198315</c:v>
                </c:pt>
                <c:pt idx="79">
                  <c:v>0.35323045615342064</c:v>
                </c:pt>
                <c:pt idx="80">
                  <c:v>0.35453079108439406</c:v>
                </c:pt>
                <c:pt idx="81">
                  <c:v>0.34390000000000026</c:v>
                </c:pt>
                <c:pt idx="82">
                  <c:v>0.32262301988679937</c:v>
                </c:pt>
                <c:pt idx="83">
                  <c:v>0.29233837432649756</c:v>
                </c:pt>
                <c:pt idx="84">
                  <c:v>0.25495787887413995</c:v>
                </c:pt>
                <c:pt idx="85">
                  <c:v>0.2125773329655182</c:v>
                </c:pt>
                <c:pt idx="86">
                  <c:v>0.16738189356237754</c:v>
                </c:pt>
                <c:pt idx="87">
                  <c:v>0.12155000000000254</c:v>
                </c:pt>
                <c:pt idx="88">
                  <c:v>7.7159744334273583E-2</c:v>
                </c:pt>
                <c:pt idx="89">
                  <c:v>3.610145613695763E-2</c:v>
                </c:pt>
                <c:pt idx="90">
                  <c:v>2.8164514991046992E-15</c:v>
                </c:pt>
                <c:pt idx="91">
                  <c:v>-2.9850121740942578E-2</c:v>
                </c:pt>
                <c:pt idx="92">
                  <c:v>-5.2534294014820425E-2</c:v>
                </c:pt>
                <c:pt idx="93">
                  <c:v>-6.7549999999997709E-2</c:v>
                </c:pt>
                <c:pt idx="94">
                  <c:v>-7.4820477767511134E-2</c:v>
                </c:pt>
                <c:pt idx="95">
                  <c:v>-7.4689333204098471E-2</c:v>
                </c:pt>
                <c:pt idx="96">
                  <c:v>-6.789639165669864E-2</c:v>
                </c:pt>
                <c:pt idx="97">
                  <c:v>-5.5535833888445803E-2</c:v>
                </c:pt>
                <c:pt idx="98">
                  <c:v>-3.8998387019282085E-2</c:v>
                </c:pt>
              </c:numCache>
            </c:numRef>
          </c:val>
          <c:smooth val="1"/>
          <c:extLst>
            <c:ext xmlns:c16="http://schemas.microsoft.com/office/drawing/2014/chart" uri="{C3380CC4-5D6E-409C-BE32-E72D297353CC}">
              <c16:uniqueId val="{00000000-A3A9-42F7-B4F9-2BEEAFE6CF98}"/>
            </c:ext>
          </c:extLst>
        </c:ser>
        <c:dLbls>
          <c:showLegendKey val="0"/>
          <c:showVal val="0"/>
          <c:showCatName val="0"/>
          <c:showSerName val="0"/>
          <c:showPercent val="0"/>
          <c:showBubbleSize val="0"/>
        </c:dLbls>
        <c:smooth val="0"/>
        <c:axId val="321221512"/>
        <c:axId val="321219552"/>
      </c:lineChart>
      <c:catAx>
        <c:axId val="321221512"/>
        <c:scaling>
          <c:orientation val="minMax"/>
        </c:scaling>
        <c:delete val="1"/>
        <c:axPos val="b"/>
        <c:numFmt formatCode="General" sourceLinked="1"/>
        <c:majorTickMark val="cross"/>
        <c:minorTickMark val="cross"/>
        <c:tickLblPos val="nextTo"/>
        <c:crossAx val="321219552"/>
        <c:crosses val="autoZero"/>
        <c:auto val="1"/>
        <c:lblAlgn val="ctr"/>
        <c:lblOffset val="100"/>
        <c:noMultiLvlLbl val="1"/>
      </c:catAx>
      <c:valAx>
        <c:axId val="321219552"/>
        <c:scaling>
          <c:orientation val="minMax"/>
        </c:scaling>
        <c:delete val="1"/>
        <c:axPos val="l"/>
        <c:numFmt formatCode="General" sourceLinked="1"/>
        <c:majorTickMark val="cross"/>
        <c:minorTickMark val="cross"/>
        <c:tickLblPos val="nextTo"/>
        <c:crossAx val="321221512"/>
        <c:crosses val="autoZero"/>
        <c:crossBetween val="between"/>
      </c:valAx>
    </c:plotArea>
    <c:plotVisOnly val="1"/>
    <c:dispBlanksAs val="zero"/>
    <c:showDLblsOverMax val="1"/>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Hoja1!$B$1</c:f>
              <c:strCache>
                <c:ptCount val="1"/>
                <c:pt idx="0">
                  <c:v>A</c:v>
                </c:pt>
              </c:strCache>
            </c:strRef>
          </c:tx>
          <c:spPr>
            <a:ln>
              <a:solidFill>
                <a:srgbClr val="1C47D2"/>
              </a:solidFill>
            </a:ln>
          </c:spPr>
          <c:marker>
            <c:symbol val="none"/>
          </c:marker>
          <c:cat>
            <c:numRef>
              <c:f>Hoja1!$A$2:$A$103</c:f>
              <c:numCache>
                <c:formatCode>General</c:formatCode>
                <c:ptCount val="102"/>
                <c:pt idx="0">
                  <c:v>0</c:v>
                </c:pt>
                <c:pt idx="1">
                  <c:v>0.17453292519943311</c:v>
                </c:pt>
                <c:pt idx="2">
                  <c:v>0.34906585039886634</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1.7453292519943275</c:v>
                </c:pt>
                <c:pt idx="11">
                  <c:v>1.9198621771937623</c:v>
                </c:pt>
                <c:pt idx="12">
                  <c:v>2.0943951023931953</c:v>
                </c:pt>
                <c:pt idx="13">
                  <c:v>2.2689280275926307</c:v>
                </c:pt>
                <c:pt idx="14">
                  <c:v>2.4434609527920612</c:v>
                </c:pt>
                <c:pt idx="15">
                  <c:v>2.6179938779914989</c:v>
                </c:pt>
                <c:pt idx="16">
                  <c:v>2.7925268031909272</c:v>
                </c:pt>
                <c:pt idx="17">
                  <c:v>2.9670597283903617</c:v>
                </c:pt>
                <c:pt idx="18">
                  <c:v>3.1415926535897918</c:v>
                </c:pt>
                <c:pt idx="19">
                  <c:v>3.3161255787892228</c:v>
                </c:pt>
                <c:pt idx="20">
                  <c:v>3.4906585039886537</c:v>
                </c:pt>
                <c:pt idx="21">
                  <c:v>3.66519142918809</c:v>
                </c:pt>
                <c:pt idx="22">
                  <c:v>3.8397243543875232</c:v>
                </c:pt>
                <c:pt idx="23">
                  <c:v>4.0142572795869444</c:v>
                </c:pt>
                <c:pt idx="24">
                  <c:v>4.1887902047863887</c:v>
                </c:pt>
                <c:pt idx="25">
                  <c:v>4.3633231299858224</c:v>
                </c:pt>
                <c:pt idx="26">
                  <c:v>4.537856055185248</c:v>
                </c:pt>
                <c:pt idx="27">
                  <c:v>4.7123889803846923</c:v>
                </c:pt>
                <c:pt idx="28">
                  <c:v>4.8869219055841278</c:v>
                </c:pt>
                <c:pt idx="29">
                  <c:v>5.0614548307835472</c:v>
                </c:pt>
                <c:pt idx="30">
                  <c:v>5.2359877559829853</c:v>
                </c:pt>
                <c:pt idx="31">
                  <c:v>5.410520681182418</c:v>
                </c:pt>
                <c:pt idx="32">
                  <c:v>5.5850536063818508</c:v>
                </c:pt>
                <c:pt idx="33">
                  <c:v>5.7595865315812782</c:v>
                </c:pt>
                <c:pt idx="34">
                  <c:v>5.9341194567807145</c:v>
                </c:pt>
                <c:pt idx="35">
                  <c:v>6.1086523819801544</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8.0285145591739209</c:v>
                </c:pt>
                <c:pt idx="47">
                  <c:v>8.203047484373343</c:v>
                </c:pt>
                <c:pt idx="48">
                  <c:v>8.3775804095727757</c:v>
                </c:pt>
                <c:pt idx="49">
                  <c:v>8.5521133347722191</c:v>
                </c:pt>
                <c:pt idx="50">
                  <c:v>8.7266462599716572</c:v>
                </c:pt>
                <c:pt idx="51">
                  <c:v>8.9011791851710598</c:v>
                </c:pt>
                <c:pt idx="52">
                  <c:v>9.075712110370505</c:v>
                </c:pt>
                <c:pt idx="53">
                  <c:v>9.2502450355699555</c:v>
                </c:pt>
                <c:pt idx="54">
                  <c:v>9.4247779607693687</c:v>
                </c:pt>
                <c:pt idx="55">
                  <c:v>9.599310885968805</c:v>
                </c:pt>
                <c:pt idx="56">
                  <c:v>9.7738438111682537</c:v>
                </c:pt>
                <c:pt idx="57">
                  <c:v>9.9483767363676687</c:v>
                </c:pt>
                <c:pt idx="58">
                  <c:v>10.122909661567103</c:v>
                </c:pt>
                <c:pt idx="59">
                  <c:v>10.297442586766536</c:v>
                </c:pt>
                <c:pt idx="60">
                  <c:v>10.471975511965972</c:v>
                </c:pt>
                <c:pt idx="61">
                  <c:v>10.646508437165402</c:v>
                </c:pt>
                <c:pt idx="62">
                  <c:v>10.821041362364831</c:v>
                </c:pt>
                <c:pt idx="63">
                  <c:v>10.995574287564285</c:v>
                </c:pt>
                <c:pt idx="64">
                  <c:v>11.17010721276371</c:v>
                </c:pt>
                <c:pt idx="65">
                  <c:v>11.344640137963134</c:v>
                </c:pt>
                <c:pt idx="66">
                  <c:v>11.519173063162553</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12.915436464758042</c:v>
                </c:pt>
                <c:pt idx="75">
                  <c:v>13.08996938995746</c:v>
                </c:pt>
                <c:pt idx="76">
                  <c:v>13.264502315156896</c:v>
                </c:pt>
                <c:pt idx="77">
                  <c:v>13.439035240356326</c:v>
                </c:pt>
                <c:pt idx="78">
                  <c:v>13.613568165555748</c:v>
                </c:pt>
                <c:pt idx="79">
                  <c:v>13.788101090755172</c:v>
                </c:pt>
                <c:pt idx="80">
                  <c:v>13.96263401595465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15.882496193148411</c:v>
                </c:pt>
                <c:pt idx="92">
                  <c:v>16.057029118347817</c:v>
                </c:pt>
                <c:pt idx="93">
                  <c:v>16.231562043547225</c:v>
                </c:pt>
                <c:pt idx="94">
                  <c:v>16.406094968746693</c:v>
                </c:pt>
                <c:pt idx="95">
                  <c:v>16.58062789394608</c:v>
                </c:pt>
                <c:pt idx="96">
                  <c:v>16.755160819145527</c:v>
                </c:pt>
                <c:pt idx="97">
                  <c:v>16.929693744344959</c:v>
                </c:pt>
                <c:pt idx="98">
                  <c:v>17.104226669544431</c:v>
                </c:pt>
                <c:pt idx="99">
                  <c:v>17.278759594743804</c:v>
                </c:pt>
                <c:pt idx="100">
                  <c:v>17.45329251994324</c:v>
                </c:pt>
                <c:pt idx="101">
                  <c:v>17.627825445142744</c:v>
                </c:pt>
              </c:numCache>
            </c:numRef>
          </c:cat>
          <c:val>
            <c:numRef>
              <c:f>Hoja1!$B$2:$B$103</c:f>
              <c:numCache>
                <c:formatCode>General</c:formatCode>
                <c:ptCount val="102"/>
                <c:pt idx="0">
                  <c:v>0</c:v>
                </c:pt>
                <c:pt idx="1">
                  <c:v>0.5209445330007918</c:v>
                </c:pt>
                <c:pt idx="2">
                  <c:v>1.0260604299770075</c:v>
                </c:pt>
                <c:pt idx="3">
                  <c:v>1.4999999999999976</c:v>
                </c:pt>
                <c:pt idx="4">
                  <c:v>1.9283628290596191</c:v>
                </c:pt>
                <c:pt idx="5">
                  <c:v>2.2981333293569373</c:v>
                </c:pt>
                <c:pt idx="6">
                  <c:v>2.5980762113533182</c:v>
                </c:pt>
                <c:pt idx="7">
                  <c:v>2.8190778623577248</c:v>
                </c:pt>
                <c:pt idx="8">
                  <c:v>2.9544232590366239</c:v>
                </c:pt>
                <c:pt idx="9">
                  <c:v>3</c:v>
                </c:pt>
                <c:pt idx="10">
                  <c:v>2.9544232590366239</c:v>
                </c:pt>
                <c:pt idx="11">
                  <c:v>2.8190778623577253</c:v>
                </c:pt>
                <c:pt idx="12">
                  <c:v>2.5980762113533182</c:v>
                </c:pt>
                <c:pt idx="13">
                  <c:v>2.2981333293569386</c:v>
                </c:pt>
                <c:pt idx="14">
                  <c:v>1.9283628290596209</c:v>
                </c:pt>
                <c:pt idx="15">
                  <c:v>1.5000000000000022</c:v>
                </c:pt>
                <c:pt idx="16">
                  <c:v>1.0260604299770104</c:v>
                </c:pt>
                <c:pt idx="17">
                  <c:v>0.52094453300079535</c:v>
                </c:pt>
                <c:pt idx="18">
                  <c:v>4.3643474251231756E-15</c:v>
                </c:pt>
                <c:pt idx="19">
                  <c:v>-0.52094453300078702</c:v>
                </c:pt>
                <c:pt idx="20">
                  <c:v>-1.0260604299770024</c:v>
                </c:pt>
                <c:pt idx="21">
                  <c:v>-1.4999999999999925</c:v>
                </c:pt>
                <c:pt idx="22">
                  <c:v>-1.9283628290596142</c:v>
                </c:pt>
                <c:pt idx="23">
                  <c:v>-2.2981333293569333</c:v>
                </c:pt>
                <c:pt idx="24">
                  <c:v>-2.5980762113533142</c:v>
                </c:pt>
                <c:pt idx="25">
                  <c:v>-2.8190778623577226</c:v>
                </c:pt>
                <c:pt idx="26">
                  <c:v>-2.9544232590366226</c:v>
                </c:pt>
                <c:pt idx="27">
                  <c:v>-3</c:v>
                </c:pt>
                <c:pt idx="28">
                  <c:v>-2.9544232590366257</c:v>
                </c:pt>
                <c:pt idx="29">
                  <c:v>-2.8190778623577284</c:v>
                </c:pt>
                <c:pt idx="30">
                  <c:v>-2.5980762113533213</c:v>
                </c:pt>
                <c:pt idx="31">
                  <c:v>-2.2981333293569435</c:v>
                </c:pt>
                <c:pt idx="32">
                  <c:v>-1.9283628290596277</c:v>
                </c:pt>
                <c:pt idx="33">
                  <c:v>-1.5000000000000107</c:v>
                </c:pt>
                <c:pt idx="34">
                  <c:v>-1.0260604299770195</c:v>
                </c:pt>
                <c:pt idx="35">
                  <c:v>-0.52094453300080512</c:v>
                </c:pt>
                <c:pt idx="36">
                  <c:v>-1.4057765368447117E-14</c:v>
                </c:pt>
                <c:pt idx="37">
                  <c:v>0.52094453300077737</c:v>
                </c:pt>
                <c:pt idx="38">
                  <c:v>1.0260604299769933</c:v>
                </c:pt>
                <c:pt idx="39">
                  <c:v>1.499999999999984</c:v>
                </c:pt>
                <c:pt idx="40">
                  <c:v>1.9283628290596067</c:v>
                </c:pt>
                <c:pt idx="41">
                  <c:v>2.2981333293569257</c:v>
                </c:pt>
                <c:pt idx="42">
                  <c:v>2.5980762113533071</c:v>
                </c:pt>
                <c:pt idx="43">
                  <c:v>2.8190778623577191</c:v>
                </c:pt>
                <c:pt idx="44">
                  <c:v>2.9544232590366208</c:v>
                </c:pt>
                <c:pt idx="45">
                  <c:v>3</c:v>
                </c:pt>
                <c:pt idx="46">
                  <c:v>2.9544232590366271</c:v>
                </c:pt>
                <c:pt idx="47">
                  <c:v>2.8190778623577311</c:v>
                </c:pt>
                <c:pt idx="48">
                  <c:v>2.5980762113533253</c:v>
                </c:pt>
                <c:pt idx="49">
                  <c:v>2.2981333293569493</c:v>
                </c:pt>
                <c:pt idx="50">
                  <c:v>1.9283628290596344</c:v>
                </c:pt>
                <c:pt idx="51">
                  <c:v>1.500000000000018</c:v>
                </c:pt>
                <c:pt idx="52">
                  <c:v>1.0260604299770275</c:v>
                </c:pt>
                <c:pt idx="53">
                  <c:v>0.52094453300081334</c:v>
                </c:pt>
                <c:pt idx="54">
                  <c:v>2.2418915682220928E-14</c:v>
                </c:pt>
                <c:pt idx="55">
                  <c:v>-0.52094453300076871</c:v>
                </c:pt>
                <c:pt idx="56">
                  <c:v>-1.0260604299769853</c:v>
                </c:pt>
                <c:pt idx="57">
                  <c:v>-1.4999999999999771</c:v>
                </c:pt>
                <c:pt idx="58">
                  <c:v>-1.9283628290595998</c:v>
                </c:pt>
                <c:pt idx="59">
                  <c:v>-2.2981333293569208</c:v>
                </c:pt>
                <c:pt idx="60">
                  <c:v>-2.5980762113533031</c:v>
                </c:pt>
                <c:pt idx="61">
                  <c:v>-2.8190778623577182</c:v>
                </c:pt>
                <c:pt idx="62">
                  <c:v>-2.9544232590366195</c:v>
                </c:pt>
                <c:pt idx="63">
                  <c:v>-3</c:v>
                </c:pt>
                <c:pt idx="64">
                  <c:v>-2.9544232590366288</c:v>
                </c:pt>
                <c:pt idx="65">
                  <c:v>-2.8190778623577355</c:v>
                </c:pt>
                <c:pt idx="66">
                  <c:v>-2.5980762113533311</c:v>
                </c:pt>
                <c:pt idx="67">
                  <c:v>-2.2981333293569572</c:v>
                </c:pt>
                <c:pt idx="68">
                  <c:v>-1.9283628290596428</c:v>
                </c:pt>
                <c:pt idx="69">
                  <c:v>-1.5000000000000273</c:v>
                </c:pt>
                <c:pt idx="70">
                  <c:v>-1.0260604299770377</c:v>
                </c:pt>
                <c:pt idx="71">
                  <c:v>-0.52094453300082399</c:v>
                </c:pt>
                <c:pt idx="72">
                  <c:v>-3.3444601255094985E-14</c:v>
                </c:pt>
                <c:pt idx="73">
                  <c:v>0.5209445330007576</c:v>
                </c:pt>
                <c:pt idx="74">
                  <c:v>1.0260604299769753</c:v>
                </c:pt>
                <c:pt idx="75">
                  <c:v>1.4999999999999676</c:v>
                </c:pt>
                <c:pt idx="76">
                  <c:v>1.9283628290595916</c:v>
                </c:pt>
                <c:pt idx="77">
                  <c:v>2.2981333293569142</c:v>
                </c:pt>
                <c:pt idx="78">
                  <c:v>2.5980762113532974</c:v>
                </c:pt>
                <c:pt idx="79">
                  <c:v>2.8190778623577142</c:v>
                </c:pt>
                <c:pt idx="80">
                  <c:v>2.9544232590366182</c:v>
                </c:pt>
                <c:pt idx="81">
                  <c:v>3</c:v>
                </c:pt>
                <c:pt idx="82">
                  <c:v>2.9544232590366311</c:v>
                </c:pt>
                <c:pt idx="83">
                  <c:v>2.8190778623577391</c:v>
                </c:pt>
                <c:pt idx="84">
                  <c:v>2.5980762113533382</c:v>
                </c:pt>
                <c:pt idx="85">
                  <c:v>2.2981333293569612</c:v>
                </c:pt>
                <c:pt idx="86">
                  <c:v>1.9283628290596513</c:v>
                </c:pt>
                <c:pt idx="87">
                  <c:v>1.5000000000000369</c:v>
                </c:pt>
                <c:pt idx="88">
                  <c:v>1.0260604299770482</c:v>
                </c:pt>
                <c:pt idx="89">
                  <c:v>0.52094453300083465</c:v>
                </c:pt>
                <c:pt idx="90">
                  <c:v>4.4470286827969181E-14</c:v>
                </c:pt>
                <c:pt idx="91">
                  <c:v>-0.52094453300074661</c:v>
                </c:pt>
                <c:pt idx="92">
                  <c:v>-1.0260604299769649</c:v>
                </c:pt>
                <c:pt idx="93">
                  <c:v>-1.4999999999999578</c:v>
                </c:pt>
                <c:pt idx="94">
                  <c:v>-1.9283628290595833</c:v>
                </c:pt>
                <c:pt idx="95">
                  <c:v>-2.2981333293569062</c:v>
                </c:pt>
                <c:pt idx="96">
                  <c:v>-2.598076211353292</c:v>
                </c:pt>
                <c:pt idx="97">
                  <c:v>-2.8190778623577089</c:v>
                </c:pt>
                <c:pt idx="98">
                  <c:v>-2.9544232590366155</c:v>
                </c:pt>
                <c:pt idx="99">
                  <c:v>-3</c:v>
                </c:pt>
                <c:pt idx="100">
                  <c:v>-2.9544232590366342</c:v>
                </c:pt>
                <c:pt idx="101">
                  <c:v>-2.8190778623577426</c:v>
                </c:pt>
              </c:numCache>
            </c:numRef>
          </c:val>
          <c:smooth val="1"/>
          <c:extLst>
            <c:ext xmlns:c16="http://schemas.microsoft.com/office/drawing/2014/chart" uri="{C3380CC4-5D6E-409C-BE32-E72D297353CC}">
              <c16:uniqueId val="{00000000-C61C-4A09-B58B-6A6566068FAC}"/>
            </c:ext>
          </c:extLst>
        </c:ser>
        <c:ser>
          <c:idx val="1"/>
          <c:order val="1"/>
          <c:tx>
            <c:strRef>
              <c:f>Hoja1!$C$1</c:f>
              <c:strCache>
                <c:ptCount val="1"/>
                <c:pt idx="0">
                  <c:v>B</c:v>
                </c:pt>
              </c:strCache>
            </c:strRef>
          </c:tx>
          <c:marker>
            <c:symbol val="none"/>
          </c:marker>
          <c:cat>
            <c:numRef>
              <c:f>Hoja1!$A$2:$A$103</c:f>
              <c:numCache>
                <c:formatCode>General</c:formatCode>
                <c:ptCount val="102"/>
                <c:pt idx="0">
                  <c:v>0</c:v>
                </c:pt>
                <c:pt idx="1">
                  <c:v>0.17453292519943311</c:v>
                </c:pt>
                <c:pt idx="2">
                  <c:v>0.34906585039886634</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1.7453292519943275</c:v>
                </c:pt>
                <c:pt idx="11">
                  <c:v>1.9198621771937623</c:v>
                </c:pt>
                <c:pt idx="12">
                  <c:v>2.0943951023931953</c:v>
                </c:pt>
                <c:pt idx="13">
                  <c:v>2.2689280275926307</c:v>
                </c:pt>
                <c:pt idx="14">
                  <c:v>2.4434609527920612</c:v>
                </c:pt>
                <c:pt idx="15">
                  <c:v>2.6179938779914989</c:v>
                </c:pt>
                <c:pt idx="16">
                  <c:v>2.7925268031909272</c:v>
                </c:pt>
                <c:pt idx="17">
                  <c:v>2.9670597283903617</c:v>
                </c:pt>
                <c:pt idx="18">
                  <c:v>3.1415926535897918</c:v>
                </c:pt>
                <c:pt idx="19">
                  <c:v>3.3161255787892228</c:v>
                </c:pt>
                <c:pt idx="20">
                  <c:v>3.4906585039886537</c:v>
                </c:pt>
                <c:pt idx="21">
                  <c:v>3.66519142918809</c:v>
                </c:pt>
                <c:pt idx="22">
                  <c:v>3.8397243543875232</c:v>
                </c:pt>
                <c:pt idx="23">
                  <c:v>4.0142572795869444</c:v>
                </c:pt>
                <c:pt idx="24">
                  <c:v>4.1887902047863887</c:v>
                </c:pt>
                <c:pt idx="25">
                  <c:v>4.3633231299858224</c:v>
                </c:pt>
                <c:pt idx="26">
                  <c:v>4.537856055185248</c:v>
                </c:pt>
                <c:pt idx="27">
                  <c:v>4.7123889803846923</c:v>
                </c:pt>
                <c:pt idx="28">
                  <c:v>4.8869219055841278</c:v>
                </c:pt>
                <c:pt idx="29">
                  <c:v>5.0614548307835472</c:v>
                </c:pt>
                <c:pt idx="30">
                  <c:v>5.2359877559829853</c:v>
                </c:pt>
                <c:pt idx="31">
                  <c:v>5.410520681182418</c:v>
                </c:pt>
                <c:pt idx="32">
                  <c:v>5.5850536063818508</c:v>
                </c:pt>
                <c:pt idx="33">
                  <c:v>5.7595865315812782</c:v>
                </c:pt>
                <c:pt idx="34">
                  <c:v>5.9341194567807145</c:v>
                </c:pt>
                <c:pt idx="35">
                  <c:v>6.1086523819801544</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8.0285145591739209</c:v>
                </c:pt>
                <c:pt idx="47">
                  <c:v>8.203047484373343</c:v>
                </c:pt>
                <c:pt idx="48">
                  <c:v>8.3775804095727757</c:v>
                </c:pt>
                <c:pt idx="49">
                  <c:v>8.5521133347722191</c:v>
                </c:pt>
                <c:pt idx="50">
                  <c:v>8.7266462599716572</c:v>
                </c:pt>
                <c:pt idx="51">
                  <c:v>8.9011791851710598</c:v>
                </c:pt>
                <c:pt idx="52">
                  <c:v>9.075712110370505</c:v>
                </c:pt>
                <c:pt idx="53">
                  <c:v>9.2502450355699555</c:v>
                </c:pt>
                <c:pt idx="54">
                  <c:v>9.4247779607693687</c:v>
                </c:pt>
                <c:pt idx="55">
                  <c:v>9.599310885968805</c:v>
                </c:pt>
                <c:pt idx="56">
                  <c:v>9.7738438111682537</c:v>
                </c:pt>
                <c:pt idx="57">
                  <c:v>9.9483767363676687</c:v>
                </c:pt>
                <c:pt idx="58">
                  <c:v>10.122909661567103</c:v>
                </c:pt>
                <c:pt idx="59">
                  <c:v>10.297442586766536</c:v>
                </c:pt>
                <c:pt idx="60">
                  <c:v>10.471975511965972</c:v>
                </c:pt>
                <c:pt idx="61">
                  <c:v>10.646508437165402</c:v>
                </c:pt>
                <c:pt idx="62">
                  <c:v>10.821041362364831</c:v>
                </c:pt>
                <c:pt idx="63">
                  <c:v>10.995574287564285</c:v>
                </c:pt>
                <c:pt idx="64">
                  <c:v>11.17010721276371</c:v>
                </c:pt>
                <c:pt idx="65">
                  <c:v>11.344640137963134</c:v>
                </c:pt>
                <c:pt idx="66">
                  <c:v>11.519173063162553</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12.915436464758042</c:v>
                </c:pt>
                <c:pt idx="75">
                  <c:v>13.08996938995746</c:v>
                </c:pt>
                <c:pt idx="76">
                  <c:v>13.264502315156896</c:v>
                </c:pt>
                <c:pt idx="77">
                  <c:v>13.439035240356326</c:v>
                </c:pt>
                <c:pt idx="78">
                  <c:v>13.613568165555748</c:v>
                </c:pt>
                <c:pt idx="79">
                  <c:v>13.788101090755172</c:v>
                </c:pt>
                <c:pt idx="80">
                  <c:v>13.96263401595465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15.882496193148411</c:v>
                </c:pt>
                <c:pt idx="92">
                  <c:v>16.057029118347817</c:v>
                </c:pt>
                <c:pt idx="93">
                  <c:v>16.231562043547225</c:v>
                </c:pt>
                <c:pt idx="94">
                  <c:v>16.406094968746693</c:v>
                </c:pt>
                <c:pt idx="95">
                  <c:v>16.58062789394608</c:v>
                </c:pt>
                <c:pt idx="96">
                  <c:v>16.755160819145527</c:v>
                </c:pt>
                <c:pt idx="97">
                  <c:v>16.929693744344959</c:v>
                </c:pt>
                <c:pt idx="98">
                  <c:v>17.104226669544431</c:v>
                </c:pt>
                <c:pt idx="99">
                  <c:v>17.278759594743804</c:v>
                </c:pt>
                <c:pt idx="100">
                  <c:v>17.45329251994324</c:v>
                </c:pt>
                <c:pt idx="101">
                  <c:v>17.627825445142744</c:v>
                </c:pt>
              </c:numCache>
            </c:numRef>
          </c:cat>
          <c:val>
            <c:numRef>
              <c:f>Hoja1!$C$2:$C$103</c:f>
              <c:numCache>
                <c:formatCode>General</c:formatCode>
                <c:ptCount val="102"/>
                <c:pt idx="0">
                  <c:v>2.1213203435596442</c:v>
                </c:pt>
                <c:pt idx="1">
                  <c:v>2.4574561328669753</c:v>
                </c:pt>
                <c:pt idx="2">
                  <c:v>2.7189233611099524</c:v>
                </c:pt>
                <c:pt idx="3">
                  <c:v>2.8977774788672046</c:v>
                </c:pt>
                <c:pt idx="4">
                  <c:v>2.9885840942752382</c:v>
                </c:pt>
                <c:pt idx="5">
                  <c:v>2.9885840942752382</c:v>
                </c:pt>
                <c:pt idx="6">
                  <c:v>2.897777478867205</c:v>
                </c:pt>
                <c:pt idx="7">
                  <c:v>2.7189233611099533</c:v>
                </c:pt>
                <c:pt idx="8">
                  <c:v>2.4574561328669748</c:v>
                </c:pt>
                <c:pt idx="9">
                  <c:v>2.1213203435596442</c:v>
                </c:pt>
                <c:pt idx="10">
                  <c:v>1.7207293090531377</c:v>
                </c:pt>
                <c:pt idx="11">
                  <c:v>1.2678547852220965</c:v>
                </c:pt>
                <c:pt idx="12">
                  <c:v>0.776457135307563</c:v>
                </c:pt>
                <c:pt idx="13">
                  <c:v>0.26146722824297591</c:v>
                </c:pt>
                <c:pt idx="14">
                  <c:v>-0.26146722824297258</c:v>
                </c:pt>
                <c:pt idx="15">
                  <c:v>-0.77645713530755966</c:v>
                </c:pt>
                <c:pt idx="16">
                  <c:v>-1.2678547852220934</c:v>
                </c:pt>
                <c:pt idx="17">
                  <c:v>-1.7207293090531337</c:v>
                </c:pt>
                <c:pt idx="18">
                  <c:v>-2.1213203435596402</c:v>
                </c:pt>
                <c:pt idx="19">
                  <c:v>-2.4574561328669731</c:v>
                </c:pt>
                <c:pt idx="20">
                  <c:v>-2.718923361109951</c:v>
                </c:pt>
                <c:pt idx="21">
                  <c:v>-2.8977774788672042</c:v>
                </c:pt>
                <c:pt idx="22">
                  <c:v>-2.9885840942752382</c:v>
                </c:pt>
                <c:pt idx="23">
                  <c:v>-2.9885840942752382</c:v>
                </c:pt>
                <c:pt idx="24">
                  <c:v>-2.8977774788672082</c:v>
                </c:pt>
                <c:pt idx="25">
                  <c:v>-2.7189233611099564</c:v>
                </c:pt>
                <c:pt idx="26">
                  <c:v>-2.4574561328669797</c:v>
                </c:pt>
                <c:pt idx="27">
                  <c:v>-2.1213203435596486</c:v>
                </c:pt>
                <c:pt idx="28">
                  <c:v>-1.7207293090531446</c:v>
                </c:pt>
                <c:pt idx="29">
                  <c:v>-1.2678547852221054</c:v>
                </c:pt>
                <c:pt idx="30">
                  <c:v>-0.77645713530757265</c:v>
                </c:pt>
                <c:pt idx="31">
                  <c:v>-0.26146722824298557</c:v>
                </c:pt>
                <c:pt idx="32">
                  <c:v>0.26146722824296287</c:v>
                </c:pt>
                <c:pt idx="33">
                  <c:v>0.77645713530755034</c:v>
                </c:pt>
                <c:pt idx="34">
                  <c:v>1.2678547852220849</c:v>
                </c:pt>
                <c:pt idx="35">
                  <c:v>1.7207293090531259</c:v>
                </c:pt>
                <c:pt idx="36">
                  <c:v>2.1213203435596353</c:v>
                </c:pt>
                <c:pt idx="37">
                  <c:v>2.4574561328669668</c:v>
                </c:pt>
                <c:pt idx="38">
                  <c:v>2.7189233611099461</c:v>
                </c:pt>
                <c:pt idx="39">
                  <c:v>2.8977774788672006</c:v>
                </c:pt>
                <c:pt idx="40">
                  <c:v>2.9885840942752351</c:v>
                </c:pt>
                <c:pt idx="41">
                  <c:v>2.9885840942752382</c:v>
                </c:pt>
                <c:pt idx="42">
                  <c:v>2.8977774788672095</c:v>
                </c:pt>
                <c:pt idx="43">
                  <c:v>2.7189233611099608</c:v>
                </c:pt>
                <c:pt idx="44">
                  <c:v>2.4574561328669864</c:v>
                </c:pt>
                <c:pt idx="45">
                  <c:v>2.1213203435596588</c:v>
                </c:pt>
                <c:pt idx="46">
                  <c:v>1.7207293090531492</c:v>
                </c:pt>
                <c:pt idx="47">
                  <c:v>1.2678547852221103</c:v>
                </c:pt>
                <c:pt idx="48">
                  <c:v>0.77645713530757843</c:v>
                </c:pt>
                <c:pt idx="49">
                  <c:v>0.26146722824299135</c:v>
                </c:pt>
                <c:pt idx="50">
                  <c:v>-0.26146722824295732</c:v>
                </c:pt>
                <c:pt idx="51">
                  <c:v>-0.77645713530754479</c:v>
                </c:pt>
                <c:pt idx="52">
                  <c:v>-1.2678547852220794</c:v>
                </c:pt>
                <c:pt idx="53">
                  <c:v>-1.7207293090531215</c:v>
                </c:pt>
                <c:pt idx="54">
                  <c:v>-2.1213203435596286</c:v>
                </c:pt>
                <c:pt idx="55">
                  <c:v>-2.4574561328669637</c:v>
                </c:pt>
                <c:pt idx="56">
                  <c:v>-2.7189233611099439</c:v>
                </c:pt>
                <c:pt idx="57">
                  <c:v>-2.8977774788672002</c:v>
                </c:pt>
                <c:pt idx="58">
                  <c:v>-2.9885840942752346</c:v>
                </c:pt>
                <c:pt idx="59">
                  <c:v>-2.9885840942752386</c:v>
                </c:pt>
                <c:pt idx="60">
                  <c:v>-2.8977774788672135</c:v>
                </c:pt>
                <c:pt idx="61">
                  <c:v>-2.7189233611099612</c:v>
                </c:pt>
                <c:pt idx="62">
                  <c:v>-2.4574561328669877</c:v>
                </c:pt>
                <c:pt idx="63">
                  <c:v>-2.1213203435596606</c:v>
                </c:pt>
                <c:pt idx="64">
                  <c:v>-1.7207293090531584</c:v>
                </c:pt>
                <c:pt idx="65">
                  <c:v>-1.2678547852221203</c:v>
                </c:pt>
                <c:pt idx="66">
                  <c:v>-0.77645713530758864</c:v>
                </c:pt>
                <c:pt idx="67">
                  <c:v>-0.26146722824300228</c:v>
                </c:pt>
                <c:pt idx="68">
                  <c:v>0.26146722824294638</c:v>
                </c:pt>
                <c:pt idx="69">
                  <c:v>0.77645713530753413</c:v>
                </c:pt>
                <c:pt idx="70">
                  <c:v>1.2678547852220698</c:v>
                </c:pt>
                <c:pt idx="71">
                  <c:v>1.7207293090531124</c:v>
                </c:pt>
                <c:pt idx="72">
                  <c:v>2.1213203435596206</c:v>
                </c:pt>
                <c:pt idx="73">
                  <c:v>2.4574561328669575</c:v>
                </c:pt>
                <c:pt idx="74">
                  <c:v>2.7189233611099399</c:v>
                </c:pt>
                <c:pt idx="75">
                  <c:v>2.8977774788671988</c:v>
                </c:pt>
                <c:pt idx="76">
                  <c:v>2.9885840942752342</c:v>
                </c:pt>
                <c:pt idx="77">
                  <c:v>2.9885840942752395</c:v>
                </c:pt>
                <c:pt idx="78">
                  <c:v>2.8977774788672166</c:v>
                </c:pt>
                <c:pt idx="79">
                  <c:v>2.7189233611099652</c:v>
                </c:pt>
                <c:pt idx="80">
                  <c:v>2.4574561328669962</c:v>
                </c:pt>
                <c:pt idx="81">
                  <c:v>2.1213203435596686</c:v>
                </c:pt>
                <c:pt idx="82">
                  <c:v>1.720729309053167</c:v>
                </c:pt>
                <c:pt idx="83">
                  <c:v>1.2678547852221302</c:v>
                </c:pt>
                <c:pt idx="84">
                  <c:v>0.77645713530759963</c:v>
                </c:pt>
                <c:pt idx="85">
                  <c:v>0.26146722824301322</c:v>
                </c:pt>
                <c:pt idx="86">
                  <c:v>-0.26146722824293522</c:v>
                </c:pt>
                <c:pt idx="87">
                  <c:v>-0.77645713530752369</c:v>
                </c:pt>
                <c:pt idx="88">
                  <c:v>-1.2678547852220596</c:v>
                </c:pt>
                <c:pt idx="89">
                  <c:v>-1.7207293090531033</c:v>
                </c:pt>
                <c:pt idx="90">
                  <c:v>-2.1213203435596157</c:v>
                </c:pt>
                <c:pt idx="91">
                  <c:v>-2.4574561328669509</c:v>
                </c:pt>
                <c:pt idx="92">
                  <c:v>-2.7189233611099355</c:v>
                </c:pt>
                <c:pt idx="93">
                  <c:v>-2.8977774788671962</c:v>
                </c:pt>
                <c:pt idx="94">
                  <c:v>-2.9885840942752342</c:v>
                </c:pt>
                <c:pt idx="95">
                  <c:v>-2.9885840942752404</c:v>
                </c:pt>
                <c:pt idx="96">
                  <c:v>-2.8977774788672193</c:v>
                </c:pt>
                <c:pt idx="97">
                  <c:v>-2.7189233611099723</c:v>
                </c:pt>
                <c:pt idx="98">
                  <c:v>-2.4574561328670024</c:v>
                </c:pt>
                <c:pt idx="99">
                  <c:v>-2.1213203435596788</c:v>
                </c:pt>
                <c:pt idx="100">
                  <c:v>-1.7207293090531766</c:v>
                </c:pt>
                <c:pt idx="101">
                  <c:v>-1.26785478522214</c:v>
                </c:pt>
              </c:numCache>
            </c:numRef>
          </c:val>
          <c:smooth val="1"/>
          <c:extLst>
            <c:ext xmlns:c16="http://schemas.microsoft.com/office/drawing/2014/chart" uri="{C3380CC4-5D6E-409C-BE32-E72D297353CC}">
              <c16:uniqueId val="{00000001-C61C-4A09-B58B-6A6566068FAC}"/>
            </c:ext>
          </c:extLst>
        </c:ser>
        <c:ser>
          <c:idx val="2"/>
          <c:order val="2"/>
          <c:tx>
            <c:strRef>
              <c:f>Hoja1!$D$1</c:f>
              <c:strCache>
                <c:ptCount val="1"/>
                <c:pt idx="0">
                  <c:v>A+B</c:v>
                </c:pt>
              </c:strCache>
            </c:strRef>
          </c:tx>
          <c:spPr>
            <a:ln w="38100">
              <a:solidFill>
                <a:schemeClr val="tx1"/>
              </a:solidFill>
            </a:ln>
          </c:spPr>
          <c:marker>
            <c:symbol val="none"/>
          </c:marker>
          <c:cat>
            <c:numRef>
              <c:f>Hoja1!$A$2:$A$103</c:f>
              <c:numCache>
                <c:formatCode>General</c:formatCode>
                <c:ptCount val="102"/>
                <c:pt idx="0">
                  <c:v>0</c:v>
                </c:pt>
                <c:pt idx="1">
                  <c:v>0.17453292519943311</c:v>
                </c:pt>
                <c:pt idx="2">
                  <c:v>0.34906585039886634</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1.7453292519943275</c:v>
                </c:pt>
                <c:pt idx="11">
                  <c:v>1.9198621771937623</c:v>
                </c:pt>
                <c:pt idx="12">
                  <c:v>2.0943951023931953</c:v>
                </c:pt>
                <c:pt idx="13">
                  <c:v>2.2689280275926307</c:v>
                </c:pt>
                <c:pt idx="14">
                  <c:v>2.4434609527920612</c:v>
                </c:pt>
                <c:pt idx="15">
                  <c:v>2.6179938779914989</c:v>
                </c:pt>
                <c:pt idx="16">
                  <c:v>2.7925268031909272</c:v>
                </c:pt>
                <c:pt idx="17">
                  <c:v>2.9670597283903617</c:v>
                </c:pt>
                <c:pt idx="18">
                  <c:v>3.1415926535897918</c:v>
                </c:pt>
                <c:pt idx="19">
                  <c:v>3.3161255787892228</c:v>
                </c:pt>
                <c:pt idx="20">
                  <c:v>3.4906585039886537</c:v>
                </c:pt>
                <c:pt idx="21">
                  <c:v>3.66519142918809</c:v>
                </c:pt>
                <c:pt idx="22">
                  <c:v>3.8397243543875232</c:v>
                </c:pt>
                <c:pt idx="23">
                  <c:v>4.0142572795869444</c:v>
                </c:pt>
                <c:pt idx="24">
                  <c:v>4.1887902047863887</c:v>
                </c:pt>
                <c:pt idx="25">
                  <c:v>4.3633231299858224</c:v>
                </c:pt>
                <c:pt idx="26">
                  <c:v>4.537856055185248</c:v>
                </c:pt>
                <c:pt idx="27">
                  <c:v>4.7123889803846923</c:v>
                </c:pt>
                <c:pt idx="28">
                  <c:v>4.8869219055841278</c:v>
                </c:pt>
                <c:pt idx="29">
                  <c:v>5.0614548307835472</c:v>
                </c:pt>
                <c:pt idx="30">
                  <c:v>5.2359877559829853</c:v>
                </c:pt>
                <c:pt idx="31">
                  <c:v>5.410520681182418</c:v>
                </c:pt>
                <c:pt idx="32">
                  <c:v>5.5850536063818508</c:v>
                </c:pt>
                <c:pt idx="33">
                  <c:v>5.7595865315812782</c:v>
                </c:pt>
                <c:pt idx="34">
                  <c:v>5.9341194567807145</c:v>
                </c:pt>
                <c:pt idx="35">
                  <c:v>6.1086523819801544</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8.0285145591739209</c:v>
                </c:pt>
                <c:pt idx="47">
                  <c:v>8.203047484373343</c:v>
                </c:pt>
                <c:pt idx="48">
                  <c:v>8.3775804095727757</c:v>
                </c:pt>
                <c:pt idx="49">
                  <c:v>8.5521133347722191</c:v>
                </c:pt>
                <c:pt idx="50">
                  <c:v>8.7266462599716572</c:v>
                </c:pt>
                <c:pt idx="51">
                  <c:v>8.9011791851710598</c:v>
                </c:pt>
                <c:pt idx="52">
                  <c:v>9.075712110370505</c:v>
                </c:pt>
                <c:pt idx="53">
                  <c:v>9.2502450355699555</c:v>
                </c:pt>
                <c:pt idx="54">
                  <c:v>9.4247779607693687</c:v>
                </c:pt>
                <c:pt idx="55">
                  <c:v>9.599310885968805</c:v>
                </c:pt>
                <c:pt idx="56">
                  <c:v>9.7738438111682537</c:v>
                </c:pt>
                <c:pt idx="57">
                  <c:v>9.9483767363676687</c:v>
                </c:pt>
                <c:pt idx="58">
                  <c:v>10.122909661567103</c:v>
                </c:pt>
                <c:pt idx="59">
                  <c:v>10.297442586766536</c:v>
                </c:pt>
                <c:pt idx="60">
                  <c:v>10.471975511965972</c:v>
                </c:pt>
                <c:pt idx="61">
                  <c:v>10.646508437165402</c:v>
                </c:pt>
                <c:pt idx="62">
                  <c:v>10.821041362364831</c:v>
                </c:pt>
                <c:pt idx="63">
                  <c:v>10.995574287564285</c:v>
                </c:pt>
                <c:pt idx="64">
                  <c:v>11.17010721276371</c:v>
                </c:pt>
                <c:pt idx="65">
                  <c:v>11.344640137963134</c:v>
                </c:pt>
                <c:pt idx="66">
                  <c:v>11.519173063162553</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12.915436464758042</c:v>
                </c:pt>
                <c:pt idx="75">
                  <c:v>13.08996938995746</c:v>
                </c:pt>
                <c:pt idx="76">
                  <c:v>13.264502315156896</c:v>
                </c:pt>
                <c:pt idx="77">
                  <c:v>13.439035240356326</c:v>
                </c:pt>
                <c:pt idx="78">
                  <c:v>13.613568165555748</c:v>
                </c:pt>
                <c:pt idx="79">
                  <c:v>13.788101090755172</c:v>
                </c:pt>
                <c:pt idx="80">
                  <c:v>13.96263401595465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15.882496193148411</c:v>
                </c:pt>
                <c:pt idx="92">
                  <c:v>16.057029118347817</c:v>
                </c:pt>
                <c:pt idx="93">
                  <c:v>16.231562043547225</c:v>
                </c:pt>
                <c:pt idx="94">
                  <c:v>16.406094968746693</c:v>
                </c:pt>
                <c:pt idx="95">
                  <c:v>16.58062789394608</c:v>
                </c:pt>
                <c:pt idx="96">
                  <c:v>16.755160819145527</c:v>
                </c:pt>
                <c:pt idx="97">
                  <c:v>16.929693744344959</c:v>
                </c:pt>
                <c:pt idx="98">
                  <c:v>17.104226669544431</c:v>
                </c:pt>
                <c:pt idx="99">
                  <c:v>17.278759594743804</c:v>
                </c:pt>
                <c:pt idx="100">
                  <c:v>17.45329251994324</c:v>
                </c:pt>
                <c:pt idx="101">
                  <c:v>17.627825445142744</c:v>
                </c:pt>
              </c:numCache>
            </c:numRef>
          </c:cat>
          <c:val>
            <c:numRef>
              <c:f>Hoja1!$D$2:$D$103</c:f>
              <c:numCache>
                <c:formatCode>General</c:formatCode>
                <c:ptCount val="102"/>
                <c:pt idx="0">
                  <c:v>2.1213203435596442</c:v>
                </c:pt>
                <c:pt idx="1">
                  <c:v>2.9784006658677664</c:v>
                </c:pt>
                <c:pt idx="2">
                  <c:v>3.7449837910869617</c:v>
                </c:pt>
                <c:pt idx="3">
                  <c:v>4.3977774788671979</c:v>
                </c:pt>
                <c:pt idx="4">
                  <c:v>4.9169469233348604</c:v>
                </c:pt>
                <c:pt idx="5">
                  <c:v>5.2867174236321794</c:v>
                </c:pt>
                <c:pt idx="6">
                  <c:v>5.4958536902205273</c:v>
                </c:pt>
                <c:pt idx="7">
                  <c:v>5.5380012234676794</c:v>
                </c:pt>
                <c:pt idx="8">
                  <c:v>5.4118793919036081</c:v>
                </c:pt>
                <c:pt idx="9">
                  <c:v>5.1213203435596428</c:v>
                </c:pt>
                <c:pt idx="10">
                  <c:v>4.6751525680897545</c:v>
                </c:pt>
                <c:pt idx="11">
                  <c:v>4.0869326475798236</c:v>
                </c:pt>
                <c:pt idx="12">
                  <c:v>3.3745333466608791</c:v>
                </c:pt>
                <c:pt idx="13">
                  <c:v>2.5596005575999112</c:v>
                </c:pt>
                <c:pt idx="14">
                  <c:v>1.6668956008166469</c:v>
                </c:pt>
                <c:pt idx="15">
                  <c:v>0.72354286469244244</c:v>
                </c:pt>
                <c:pt idx="16">
                  <c:v>-0.24179435524508641</c:v>
                </c:pt>
                <c:pt idx="17">
                  <c:v>-1.1997847760523404</c:v>
                </c:pt>
                <c:pt idx="18">
                  <c:v>-2.1213203435596375</c:v>
                </c:pt>
                <c:pt idx="19">
                  <c:v>-2.9784006658677593</c:v>
                </c:pt>
                <c:pt idx="20">
                  <c:v>-3.744983791086955</c:v>
                </c:pt>
                <c:pt idx="21">
                  <c:v>-4.3977774788671926</c:v>
                </c:pt>
                <c:pt idx="22">
                  <c:v>-4.9169469233348524</c:v>
                </c:pt>
                <c:pt idx="23">
                  <c:v>-5.2867174236321759</c:v>
                </c:pt>
                <c:pt idx="24">
                  <c:v>-5.4958536902205193</c:v>
                </c:pt>
                <c:pt idx="25">
                  <c:v>-5.5380012234676794</c:v>
                </c:pt>
                <c:pt idx="26">
                  <c:v>-5.4118793919036143</c:v>
                </c:pt>
                <c:pt idx="27">
                  <c:v>-5.121320343559649</c:v>
                </c:pt>
                <c:pt idx="28">
                  <c:v>-4.6751525680897652</c:v>
                </c:pt>
                <c:pt idx="29">
                  <c:v>-4.086932647579836</c:v>
                </c:pt>
                <c:pt idx="30">
                  <c:v>-3.3745333466608942</c:v>
                </c:pt>
                <c:pt idx="31">
                  <c:v>-2.5596005575999272</c:v>
                </c:pt>
                <c:pt idx="32">
                  <c:v>-1.666895600816664</c:v>
                </c:pt>
                <c:pt idx="33">
                  <c:v>-0.72354286469246021</c:v>
                </c:pt>
                <c:pt idx="34">
                  <c:v>0.24179435524506879</c:v>
                </c:pt>
                <c:pt idx="35">
                  <c:v>1.1997847760523226</c:v>
                </c:pt>
                <c:pt idx="36">
                  <c:v>2.1213203435596202</c:v>
                </c:pt>
                <c:pt idx="37">
                  <c:v>2.9784006658677433</c:v>
                </c:pt>
                <c:pt idx="38">
                  <c:v>3.7449837910869408</c:v>
                </c:pt>
                <c:pt idx="39">
                  <c:v>4.3977774788671855</c:v>
                </c:pt>
                <c:pt idx="40">
                  <c:v>4.9169469233348462</c:v>
                </c:pt>
                <c:pt idx="41">
                  <c:v>5.2867174236321715</c:v>
                </c:pt>
                <c:pt idx="42">
                  <c:v>5.4958536902205184</c:v>
                </c:pt>
                <c:pt idx="43">
                  <c:v>5.5380012234676794</c:v>
                </c:pt>
                <c:pt idx="44">
                  <c:v>5.4118793919036179</c:v>
                </c:pt>
                <c:pt idx="45">
                  <c:v>5.1213203435596562</c:v>
                </c:pt>
                <c:pt idx="46">
                  <c:v>4.6751525680897714</c:v>
                </c:pt>
                <c:pt idx="47">
                  <c:v>4.0869326475798395</c:v>
                </c:pt>
                <c:pt idx="48">
                  <c:v>3.3745333466609058</c:v>
                </c:pt>
                <c:pt idx="49">
                  <c:v>2.5596005575999392</c:v>
                </c:pt>
                <c:pt idx="50">
                  <c:v>1.6668956008166762</c:v>
                </c:pt>
                <c:pt idx="51">
                  <c:v>0.72354286469247364</c:v>
                </c:pt>
                <c:pt idx="52">
                  <c:v>-0.24179435524505521</c:v>
                </c:pt>
                <c:pt idx="53">
                  <c:v>-1.1997847760523102</c:v>
                </c:pt>
                <c:pt idx="54">
                  <c:v>-2.1213203435596082</c:v>
                </c:pt>
                <c:pt idx="55">
                  <c:v>-2.9784006658677322</c:v>
                </c:pt>
                <c:pt idx="56">
                  <c:v>-3.7449837910869306</c:v>
                </c:pt>
                <c:pt idx="57">
                  <c:v>-4.3977774788671775</c:v>
                </c:pt>
                <c:pt idx="58">
                  <c:v>-4.91694692333484</c:v>
                </c:pt>
                <c:pt idx="59">
                  <c:v>-5.2867174236321626</c:v>
                </c:pt>
                <c:pt idx="60">
                  <c:v>-5.4958536902205184</c:v>
                </c:pt>
                <c:pt idx="61">
                  <c:v>-5.5380012234676794</c:v>
                </c:pt>
                <c:pt idx="62">
                  <c:v>-5.4118793919036197</c:v>
                </c:pt>
                <c:pt idx="63">
                  <c:v>-5.1213203435596624</c:v>
                </c:pt>
                <c:pt idx="64">
                  <c:v>-4.6751525680897803</c:v>
                </c:pt>
                <c:pt idx="65">
                  <c:v>-4.0869326475798555</c:v>
                </c:pt>
                <c:pt idx="66">
                  <c:v>-3.3745333466609218</c:v>
                </c:pt>
                <c:pt idx="67">
                  <c:v>-2.5596005575999587</c:v>
                </c:pt>
                <c:pt idx="68">
                  <c:v>-1.6668956008166955</c:v>
                </c:pt>
                <c:pt idx="69">
                  <c:v>-0.72354286469249363</c:v>
                </c:pt>
                <c:pt idx="70">
                  <c:v>0.24179435524503542</c:v>
                </c:pt>
                <c:pt idx="71">
                  <c:v>1.1997847760522902</c:v>
                </c:pt>
                <c:pt idx="72">
                  <c:v>2.1213203435595882</c:v>
                </c:pt>
                <c:pt idx="73">
                  <c:v>2.9784006658677149</c:v>
                </c:pt>
                <c:pt idx="74">
                  <c:v>3.7449837910869159</c:v>
                </c:pt>
                <c:pt idx="75">
                  <c:v>4.397777478867166</c:v>
                </c:pt>
                <c:pt idx="76">
                  <c:v>4.916946923334832</c:v>
                </c:pt>
                <c:pt idx="77">
                  <c:v>5.2867174236321564</c:v>
                </c:pt>
                <c:pt idx="78">
                  <c:v>5.4958536902205113</c:v>
                </c:pt>
                <c:pt idx="79">
                  <c:v>5.5380012234676794</c:v>
                </c:pt>
                <c:pt idx="80">
                  <c:v>5.4118793919036232</c:v>
                </c:pt>
                <c:pt idx="81">
                  <c:v>5.1213203435596704</c:v>
                </c:pt>
                <c:pt idx="82">
                  <c:v>4.6751525680897901</c:v>
                </c:pt>
                <c:pt idx="83">
                  <c:v>4.0869326475798715</c:v>
                </c:pt>
                <c:pt idx="84">
                  <c:v>3.3745333466609395</c:v>
                </c:pt>
                <c:pt idx="85">
                  <c:v>2.5596005575999752</c:v>
                </c:pt>
                <c:pt idx="86">
                  <c:v>1.6668956008167162</c:v>
                </c:pt>
                <c:pt idx="87">
                  <c:v>0.72354286469251361</c:v>
                </c:pt>
                <c:pt idx="88">
                  <c:v>-0.24179435524501475</c:v>
                </c:pt>
                <c:pt idx="89">
                  <c:v>-1.1997847760522702</c:v>
                </c:pt>
                <c:pt idx="90">
                  <c:v>-2.1213203435595691</c:v>
                </c:pt>
                <c:pt idx="91">
                  <c:v>-2.9784006658676976</c:v>
                </c:pt>
                <c:pt idx="92">
                  <c:v>-3.7449837910868986</c:v>
                </c:pt>
                <c:pt idx="93">
                  <c:v>-4.3977774788671482</c:v>
                </c:pt>
                <c:pt idx="94">
                  <c:v>-4.9169469233348195</c:v>
                </c:pt>
                <c:pt idx="95">
                  <c:v>-5.286717423632151</c:v>
                </c:pt>
                <c:pt idx="96">
                  <c:v>-5.4958536902205104</c:v>
                </c:pt>
                <c:pt idx="97">
                  <c:v>-5.5380012234676794</c:v>
                </c:pt>
                <c:pt idx="98">
                  <c:v>-5.4118793919036303</c:v>
                </c:pt>
                <c:pt idx="99">
                  <c:v>-5.1213203435596784</c:v>
                </c:pt>
                <c:pt idx="100">
                  <c:v>-4.6751525680898052</c:v>
                </c:pt>
                <c:pt idx="101">
                  <c:v>-4.0869326475798848</c:v>
                </c:pt>
              </c:numCache>
            </c:numRef>
          </c:val>
          <c:smooth val="1"/>
          <c:extLst>
            <c:ext xmlns:c16="http://schemas.microsoft.com/office/drawing/2014/chart" uri="{C3380CC4-5D6E-409C-BE32-E72D297353CC}">
              <c16:uniqueId val="{00000002-C61C-4A09-B58B-6A6566068FAC}"/>
            </c:ext>
          </c:extLst>
        </c:ser>
        <c:dLbls>
          <c:showLegendKey val="0"/>
          <c:showVal val="0"/>
          <c:showCatName val="0"/>
          <c:showSerName val="0"/>
          <c:showPercent val="0"/>
          <c:showBubbleSize val="0"/>
        </c:dLbls>
        <c:smooth val="0"/>
        <c:axId val="364566968"/>
        <c:axId val="364565792"/>
      </c:lineChart>
      <c:catAx>
        <c:axId val="364566968"/>
        <c:scaling>
          <c:orientation val="minMax"/>
        </c:scaling>
        <c:delete val="1"/>
        <c:axPos val="b"/>
        <c:numFmt formatCode="General" sourceLinked="1"/>
        <c:majorTickMark val="none"/>
        <c:minorTickMark val="cross"/>
        <c:tickLblPos val="none"/>
        <c:crossAx val="364565792"/>
        <c:crosses val="autoZero"/>
        <c:auto val="1"/>
        <c:lblAlgn val="ctr"/>
        <c:lblOffset val="100"/>
        <c:noMultiLvlLbl val="1"/>
      </c:catAx>
      <c:valAx>
        <c:axId val="364565792"/>
        <c:scaling>
          <c:orientation val="minMax"/>
        </c:scaling>
        <c:delete val="1"/>
        <c:axPos val="l"/>
        <c:numFmt formatCode="General" sourceLinked="1"/>
        <c:majorTickMark val="none"/>
        <c:minorTickMark val="cross"/>
        <c:tickLblPos val="none"/>
        <c:crossAx val="364566968"/>
        <c:crosses val="autoZero"/>
        <c:crossBetween val="between"/>
      </c:valAx>
    </c:plotArea>
    <c:plotVisOnly val="1"/>
    <c:dispBlanksAs val="zero"/>
    <c:showDLblsOverMax val="1"/>
  </c:chart>
  <c:txPr>
    <a:bodyPr/>
    <a:lstStyle/>
    <a:p>
      <a:pPr>
        <a:defRPr sz="1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Hoja1!$B$1</c:f>
              <c:strCache>
                <c:ptCount val="1"/>
                <c:pt idx="0">
                  <c:v>A</c:v>
                </c:pt>
              </c:strCache>
            </c:strRef>
          </c:tx>
          <c:spPr>
            <a:ln>
              <a:solidFill>
                <a:srgbClr val="1C47D2"/>
              </a:solidFill>
            </a:ln>
          </c:spPr>
          <c:marker>
            <c:symbol val="none"/>
          </c:marker>
          <c:cat>
            <c:numRef>
              <c:f>Hoja1!$A$2:$A$103</c:f>
              <c:numCache>
                <c:formatCode>General</c:formatCode>
                <c:ptCount val="102"/>
                <c:pt idx="0">
                  <c:v>0</c:v>
                </c:pt>
                <c:pt idx="1">
                  <c:v>0.17453292519943311</c:v>
                </c:pt>
                <c:pt idx="2">
                  <c:v>0.34906585039886623</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1.7453292519943271</c:v>
                </c:pt>
                <c:pt idx="11">
                  <c:v>1.9198621771937625</c:v>
                </c:pt>
                <c:pt idx="12">
                  <c:v>2.0943951023931953</c:v>
                </c:pt>
                <c:pt idx="13">
                  <c:v>2.2689280275926307</c:v>
                </c:pt>
                <c:pt idx="14">
                  <c:v>2.4434609527920612</c:v>
                </c:pt>
                <c:pt idx="15">
                  <c:v>2.6179938779914989</c:v>
                </c:pt>
                <c:pt idx="16">
                  <c:v>2.7925268031909272</c:v>
                </c:pt>
                <c:pt idx="17">
                  <c:v>2.9670597283903617</c:v>
                </c:pt>
                <c:pt idx="18">
                  <c:v>3.1415926535897918</c:v>
                </c:pt>
                <c:pt idx="19">
                  <c:v>3.3161255787892228</c:v>
                </c:pt>
                <c:pt idx="20">
                  <c:v>3.4906585039886537</c:v>
                </c:pt>
                <c:pt idx="21">
                  <c:v>3.66519142918809</c:v>
                </c:pt>
                <c:pt idx="22">
                  <c:v>3.8397243543875232</c:v>
                </c:pt>
                <c:pt idx="23">
                  <c:v>4.0142572795869444</c:v>
                </c:pt>
                <c:pt idx="24">
                  <c:v>4.1887902047863887</c:v>
                </c:pt>
                <c:pt idx="25">
                  <c:v>4.3633231299858224</c:v>
                </c:pt>
                <c:pt idx="26">
                  <c:v>4.537856055185248</c:v>
                </c:pt>
                <c:pt idx="27">
                  <c:v>4.7123889803846923</c:v>
                </c:pt>
                <c:pt idx="28">
                  <c:v>4.8869219055841278</c:v>
                </c:pt>
                <c:pt idx="29">
                  <c:v>5.0614548307835472</c:v>
                </c:pt>
                <c:pt idx="30">
                  <c:v>5.2359877559829853</c:v>
                </c:pt>
                <c:pt idx="31">
                  <c:v>5.410520681182418</c:v>
                </c:pt>
                <c:pt idx="32">
                  <c:v>5.5850536063818508</c:v>
                </c:pt>
                <c:pt idx="33">
                  <c:v>5.7595865315812782</c:v>
                </c:pt>
                <c:pt idx="34">
                  <c:v>5.9341194567807145</c:v>
                </c:pt>
                <c:pt idx="35">
                  <c:v>6.1086523819801544</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8.0285145591739209</c:v>
                </c:pt>
                <c:pt idx="47">
                  <c:v>8.203047484373343</c:v>
                </c:pt>
                <c:pt idx="48">
                  <c:v>8.3775804095727757</c:v>
                </c:pt>
                <c:pt idx="49">
                  <c:v>8.5521133347722191</c:v>
                </c:pt>
                <c:pt idx="50">
                  <c:v>8.7266462599716572</c:v>
                </c:pt>
                <c:pt idx="51">
                  <c:v>8.9011791851710598</c:v>
                </c:pt>
                <c:pt idx="52">
                  <c:v>9.075712110370505</c:v>
                </c:pt>
                <c:pt idx="53">
                  <c:v>9.2502450355699555</c:v>
                </c:pt>
                <c:pt idx="54">
                  <c:v>9.4247779607693687</c:v>
                </c:pt>
                <c:pt idx="55">
                  <c:v>9.599310885968805</c:v>
                </c:pt>
                <c:pt idx="56">
                  <c:v>9.7738438111682537</c:v>
                </c:pt>
                <c:pt idx="57">
                  <c:v>9.9483767363676687</c:v>
                </c:pt>
                <c:pt idx="58">
                  <c:v>10.122909661567103</c:v>
                </c:pt>
                <c:pt idx="59">
                  <c:v>10.297442586766536</c:v>
                </c:pt>
                <c:pt idx="60">
                  <c:v>10.471975511965972</c:v>
                </c:pt>
                <c:pt idx="61">
                  <c:v>10.646508437165402</c:v>
                </c:pt>
                <c:pt idx="62">
                  <c:v>10.821041362364831</c:v>
                </c:pt>
                <c:pt idx="63">
                  <c:v>10.995574287564285</c:v>
                </c:pt>
                <c:pt idx="64">
                  <c:v>11.17010721276371</c:v>
                </c:pt>
                <c:pt idx="65">
                  <c:v>11.344640137963134</c:v>
                </c:pt>
                <c:pt idx="66">
                  <c:v>11.519173063162553</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12.915436464758042</c:v>
                </c:pt>
                <c:pt idx="75">
                  <c:v>13.08996938995746</c:v>
                </c:pt>
                <c:pt idx="76">
                  <c:v>13.264502315156896</c:v>
                </c:pt>
                <c:pt idx="77">
                  <c:v>13.439035240356326</c:v>
                </c:pt>
                <c:pt idx="78">
                  <c:v>13.613568165555748</c:v>
                </c:pt>
                <c:pt idx="79">
                  <c:v>13.788101090755172</c:v>
                </c:pt>
                <c:pt idx="80">
                  <c:v>13.96263401595465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15.882496193148411</c:v>
                </c:pt>
                <c:pt idx="92">
                  <c:v>16.057029118347817</c:v>
                </c:pt>
                <c:pt idx="93">
                  <c:v>16.231562043547225</c:v>
                </c:pt>
                <c:pt idx="94">
                  <c:v>16.406094968746693</c:v>
                </c:pt>
                <c:pt idx="95">
                  <c:v>16.58062789394608</c:v>
                </c:pt>
                <c:pt idx="96">
                  <c:v>16.755160819145527</c:v>
                </c:pt>
                <c:pt idx="97">
                  <c:v>16.929693744344959</c:v>
                </c:pt>
                <c:pt idx="98">
                  <c:v>17.104226669544431</c:v>
                </c:pt>
                <c:pt idx="99">
                  <c:v>17.278759594743804</c:v>
                </c:pt>
                <c:pt idx="100">
                  <c:v>17.45329251994324</c:v>
                </c:pt>
                <c:pt idx="101">
                  <c:v>17.627825445142744</c:v>
                </c:pt>
              </c:numCache>
            </c:numRef>
          </c:cat>
          <c:val>
            <c:numRef>
              <c:f>Hoja1!$B$2:$B$103</c:f>
              <c:numCache>
                <c:formatCode>General</c:formatCode>
                <c:ptCount val="102"/>
                <c:pt idx="0">
                  <c:v>0</c:v>
                </c:pt>
                <c:pt idx="1">
                  <c:v>0.5209445330007918</c:v>
                </c:pt>
                <c:pt idx="2">
                  <c:v>1.0260604299770075</c:v>
                </c:pt>
                <c:pt idx="3">
                  <c:v>1.4999999999999976</c:v>
                </c:pt>
                <c:pt idx="4">
                  <c:v>1.9283628290596193</c:v>
                </c:pt>
                <c:pt idx="5">
                  <c:v>2.2981333293569373</c:v>
                </c:pt>
                <c:pt idx="6">
                  <c:v>2.5980762113533182</c:v>
                </c:pt>
                <c:pt idx="7">
                  <c:v>2.8190778623577248</c:v>
                </c:pt>
                <c:pt idx="8">
                  <c:v>2.9544232590366239</c:v>
                </c:pt>
                <c:pt idx="9">
                  <c:v>3</c:v>
                </c:pt>
                <c:pt idx="10">
                  <c:v>2.9544232590366239</c:v>
                </c:pt>
                <c:pt idx="11">
                  <c:v>2.8190778623577253</c:v>
                </c:pt>
                <c:pt idx="12">
                  <c:v>2.5980762113533182</c:v>
                </c:pt>
                <c:pt idx="13">
                  <c:v>2.2981333293569386</c:v>
                </c:pt>
                <c:pt idx="14">
                  <c:v>1.9283628290596211</c:v>
                </c:pt>
                <c:pt idx="15">
                  <c:v>1.5000000000000022</c:v>
                </c:pt>
                <c:pt idx="16">
                  <c:v>1.0260604299770104</c:v>
                </c:pt>
                <c:pt idx="17">
                  <c:v>0.52094453300079535</c:v>
                </c:pt>
                <c:pt idx="18">
                  <c:v>4.3643474251231756E-15</c:v>
                </c:pt>
                <c:pt idx="19">
                  <c:v>-0.52094453300078702</c:v>
                </c:pt>
                <c:pt idx="20">
                  <c:v>-1.0260604299770024</c:v>
                </c:pt>
                <c:pt idx="21">
                  <c:v>-1.4999999999999925</c:v>
                </c:pt>
                <c:pt idx="22">
                  <c:v>-1.9283628290596144</c:v>
                </c:pt>
                <c:pt idx="23">
                  <c:v>-2.2981333293569333</c:v>
                </c:pt>
                <c:pt idx="24">
                  <c:v>-2.5980762113533142</c:v>
                </c:pt>
                <c:pt idx="25">
                  <c:v>-2.8190778623577226</c:v>
                </c:pt>
                <c:pt idx="26">
                  <c:v>-2.9544232590366226</c:v>
                </c:pt>
                <c:pt idx="27">
                  <c:v>-3</c:v>
                </c:pt>
                <c:pt idx="28">
                  <c:v>-2.9544232590366257</c:v>
                </c:pt>
                <c:pt idx="29">
                  <c:v>-2.8190778623577284</c:v>
                </c:pt>
                <c:pt idx="30">
                  <c:v>-2.5980762113533213</c:v>
                </c:pt>
                <c:pt idx="31">
                  <c:v>-2.2981333293569435</c:v>
                </c:pt>
                <c:pt idx="32">
                  <c:v>-1.928362829059628</c:v>
                </c:pt>
                <c:pt idx="33">
                  <c:v>-1.5000000000000107</c:v>
                </c:pt>
                <c:pt idx="34">
                  <c:v>-1.0260604299770195</c:v>
                </c:pt>
                <c:pt idx="35">
                  <c:v>-0.52094453300080512</c:v>
                </c:pt>
                <c:pt idx="36">
                  <c:v>-1.4057765368447117E-14</c:v>
                </c:pt>
                <c:pt idx="37">
                  <c:v>0.52094453300077737</c:v>
                </c:pt>
                <c:pt idx="38">
                  <c:v>1.0260604299769933</c:v>
                </c:pt>
                <c:pt idx="39">
                  <c:v>1.499999999999984</c:v>
                </c:pt>
                <c:pt idx="40">
                  <c:v>1.9283628290596069</c:v>
                </c:pt>
                <c:pt idx="41">
                  <c:v>2.2981333293569257</c:v>
                </c:pt>
                <c:pt idx="42">
                  <c:v>2.5980762113533071</c:v>
                </c:pt>
                <c:pt idx="43">
                  <c:v>2.8190778623577191</c:v>
                </c:pt>
                <c:pt idx="44">
                  <c:v>2.9544232590366208</c:v>
                </c:pt>
                <c:pt idx="45">
                  <c:v>3</c:v>
                </c:pt>
                <c:pt idx="46">
                  <c:v>2.9544232590366271</c:v>
                </c:pt>
                <c:pt idx="47">
                  <c:v>2.8190778623577311</c:v>
                </c:pt>
                <c:pt idx="48">
                  <c:v>2.5980762113533253</c:v>
                </c:pt>
                <c:pt idx="49">
                  <c:v>2.2981333293569493</c:v>
                </c:pt>
                <c:pt idx="50">
                  <c:v>1.9283628290596346</c:v>
                </c:pt>
                <c:pt idx="51">
                  <c:v>1.500000000000018</c:v>
                </c:pt>
                <c:pt idx="52">
                  <c:v>1.0260604299770275</c:v>
                </c:pt>
                <c:pt idx="53">
                  <c:v>0.52094453300081334</c:v>
                </c:pt>
                <c:pt idx="54">
                  <c:v>2.2418915682220928E-14</c:v>
                </c:pt>
                <c:pt idx="55">
                  <c:v>-0.52094453300076871</c:v>
                </c:pt>
                <c:pt idx="56">
                  <c:v>-1.0260604299769853</c:v>
                </c:pt>
                <c:pt idx="57">
                  <c:v>-1.4999999999999771</c:v>
                </c:pt>
                <c:pt idx="58">
                  <c:v>-1.9283628290596002</c:v>
                </c:pt>
                <c:pt idx="59">
                  <c:v>-2.2981333293569208</c:v>
                </c:pt>
                <c:pt idx="60">
                  <c:v>-2.5980762113533031</c:v>
                </c:pt>
                <c:pt idx="61">
                  <c:v>-2.8190778623577182</c:v>
                </c:pt>
                <c:pt idx="62">
                  <c:v>-2.9544232590366195</c:v>
                </c:pt>
                <c:pt idx="63">
                  <c:v>-3</c:v>
                </c:pt>
                <c:pt idx="64">
                  <c:v>-2.9544232590366288</c:v>
                </c:pt>
                <c:pt idx="65">
                  <c:v>-2.8190778623577355</c:v>
                </c:pt>
                <c:pt idx="66">
                  <c:v>-2.5980762113533311</c:v>
                </c:pt>
                <c:pt idx="67">
                  <c:v>-2.2981333293569572</c:v>
                </c:pt>
                <c:pt idx="68">
                  <c:v>-1.9283628290596431</c:v>
                </c:pt>
                <c:pt idx="69">
                  <c:v>-1.5000000000000273</c:v>
                </c:pt>
                <c:pt idx="70">
                  <c:v>-1.0260604299770377</c:v>
                </c:pt>
                <c:pt idx="71">
                  <c:v>-0.52094453300082399</c:v>
                </c:pt>
                <c:pt idx="72">
                  <c:v>-3.3444601255094985E-14</c:v>
                </c:pt>
                <c:pt idx="73">
                  <c:v>0.5209445330007576</c:v>
                </c:pt>
                <c:pt idx="74">
                  <c:v>1.0260604299769753</c:v>
                </c:pt>
                <c:pt idx="75">
                  <c:v>1.4999999999999676</c:v>
                </c:pt>
                <c:pt idx="76">
                  <c:v>1.928362829059592</c:v>
                </c:pt>
                <c:pt idx="77">
                  <c:v>2.2981333293569142</c:v>
                </c:pt>
                <c:pt idx="78">
                  <c:v>2.5980762113532974</c:v>
                </c:pt>
                <c:pt idx="79">
                  <c:v>2.8190778623577142</c:v>
                </c:pt>
                <c:pt idx="80">
                  <c:v>2.9544232590366182</c:v>
                </c:pt>
                <c:pt idx="81">
                  <c:v>3</c:v>
                </c:pt>
                <c:pt idx="82">
                  <c:v>2.9544232590366311</c:v>
                </c:pt>
                <c:pt idx="83">
                  <c:v>2.8190778623577391</c:v>
                </c:pt>
                <c:pt idx="84">
                  <c:v>2.5980762113533382</c:v>
                </c:pt>
                <c:pt idx="85">
                  <c:v>2.2981333293569612</c:v>
                </c:pt>
                <c:pt idx="86">
                  <c:v>1.9283628290596515</c:v>
                </c:pt>
                <c:pt idx="87">
                  <c:v>1.5000000000000369</c:v>
                </c:pt>
                <c:pt idx="88">
                  <c:v>1.0260604299770482</c:v>
                </c:pt>
                <c:pt idx="89">
                  <c:v>0.52094453300083465</c:v>
                </c:pt>
                <c:pt idx="90">
                  <c:v>4.4470286827969181E-14</c:v>
                </c:pt>
                <c:pt idx="91">
                  <c:v>-0.52094453300074661</c:v>
                </c:pt>
                <c:pt idx="92">
                  <c:v>-1.0260604299769649</c:v>
                </c:pt>
                <c:pt idx="93">
                  <c:v>-1.4999999999999578</c:v>
                </c:pt>
                <c:pt idx="94">
                  <c:v>-1.9283628290595836</c:v>
                </c:pt>
                <c:pt idx="95">
                  <c:v>-2.2981333293569062</c:v>
                </c:pt>
                <c:pt idx="96">
                  <c:v>-2.598076211353292</c:v>
                </c:pt>
                <c:pt idx="97">
                  <c:v>-2.8190778623577089</c:v>
                </c:pt>
                <c:pt idx="98">
                  <c:v>-2.9544232590366155</c:v>
                </c:pt>
                <c:pt idx="99">
                  <c:v>-3</c:v>
                </c:pt>
                <c:pt idx="100">
                  <c:v>-2.9544232590366342</c:v>
                </c:pt>
                <c:pt idx="101">
                  <c:v>-2.8190778623577426</c:v>
                </c:pt>
              </c:numCache>
            </c:numRef>
          </c:val>
          <c:smooth val="1"/>
          <c:extLst>
            <c:ext xmlns:c16="http://schemas.microsoft.com/office/drawing/2014/chart" uri="{C3380CC4-5D6E-409C-BE32-E72D297353CC}">
              <c16:uniqueId val="{00000000-3B1B-44CF-992D-83961CA1FCE6}"/>
            </c:ext>
          </c:extLst>
        </c:ser>
        <c:ser>
          <c:idx val="1"/>
          <c:order val="1"/>
          <c:tx>
            <c:strRef>
              <c:f>Hoja1!$C$1</c:f>
              <c:strCache>
                <c:ptCount val="1"/>
                <c:pt idx="0">
                  <c:v>B</c:v>
                </c:pt>
              </c:strCache>
            </c:strRef>
          </c:tx>
          <c:spPr>
            <a:ln>
              <a:solidFill>
                <a:srgbClr val="FF0000"/>
              </a:solidFill>
            </a:ln>
          </c:spPr>
          <c:marker>
            <c:symbol val="none"/>
          </c:marker>
          <c:cat>
            <c:numRef>
              <c:f>Hoja1!$A$2:$A$103</c:f>
              <c:numCache>
                <c:formatCode>General</c:formatCode>
                <c:ptCount val="102"/>
                <c:pt idx="0">
                  <c:v>0</c:v>
                </c:pt>
                <c:pt idx="1">
                  <c:v>0.17453292519943311</c:v>
                </c:pt>
                <c:pt idx="2">
                  <c:v>0.34906585039886623</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1.7453292519943271</c:v>
                </c:pt>
                <c:pt idx="11">
                  <c:v>1.9198621771937625</c:v>
                </c:pt>
                <c:pt idx="12">
                  <c:v>2.0943951023931953</c:v>
                </c:pt>
                <c:pt idx="13">
                  <c:v>2.2689280275926307</c:v>
                </c:pt>
                <c:pt idx="14">
                  <c:v>2.4434609527920612</c:v>
                </c:pt>
                <c:pt idx="15">
                  <c:v>2.6179938779914989</c:v>
                </c:pt>
                <c:pt idx="16">
                  <c:v>2.7925268031909272</c:v>
                </c:pt>
                <c:pt idx="17">
                  <c:v>2.9670597283903617</c:v>
                </c:pt>
                <c:pt idx="18">
                  <c:v>3.1415926535897918</c:v>
                </c:pt>
                <c:pt idx="19">
                  <c:v>3.3161255787892228</c:v>
                </c:pt>
                <c:pt idx="20">
                  <c:v>3.4906585039886537</c:v>
                </c:pt>
                <c:pt idx="21">
                  <c:v>3.66519142918809</c:v>
                </c:pt>
                <c:pt idx="22">
                  <c:v>3.8397243543875232</c:v>
                </c:pt>
                <c:pt idx="23">
                  <c:v>4.0142572795869444</c:v>
                </c:pt>
                <c:pt idx="24">
                  <c:v>4.1887902047863887</c:v>
                </c:pt>
                <c:pt idx="25">
                  <c:v>4.3633231299858224</c:v>
                </c:pt>
                <c:pt idx="26">
                  <c:v>4.537856055185248</c:v>
                </c:pt>
                <c:pt idx="27">
                  <c:v>4.7123889803846923</c:v>
                </c:pt>
                <c:pt idx="28">
                  <c:v>4.8869219055841278</c:v>
                </c:pt>
                <c:pt idx="29">
                  <c:v>5.0614548307835472</c:v>
                </c:pt>
                <c:pt idx="30">
                  <c:v>5.2359877559829853</c:v>
                </c:pt>
                <c:pt idx="31">
                  <c:v>5.410520681182418</c:v>
                </c:pt>
                <c:pt idx="32">
                  <c:v>5.5850536063818508</c:v>
                </c:pt>
                <c:pt idx="33">
                  <c:v>5.7595865315812782</c:v>
                </c:pt>
                <c:pt idx="34">
                  <c:v>5.9341194567807145</c:v>
                </c:pt>
                <c:pt idx="35">
                  <c:v>6.1086523819801544</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8.0285145591739209</c:v>
                </c:pt>
                <c:pt idx="47">
                  <c:v>8.203047484373343</c:v>
                </c:pt>
                <c:pt idx="48">
                  <c:v>8.3775804095727757</c:v>
                </c:pt>
                <c:pt idx="49">
                  <c:v>8.5521133347722191</c:v>
                </c:pt>
                <c:pt idx="50">
                  <c:v>8.7266462599716572</c:v>
                </c:pt>
                <c:pt idx="51">
                  <c:v>8.9011791851710598</c:v>
                </c:pt>
                <c:pt idx="52">
                  <c:v>9.075712110370505</c:v>
                </c:pt>
                <c:pt idx="53">
                  <c:v>9.2502450355699555</c:v>
                </c:pt>
                <c:pt idx="54">
                  <c:v>9.4247779607693687</c:v>
                </c:pt>
                <c:pt idx="55">
                  <c:v>9.599310885968805</c:v>
                </c:pt>
                <c:pt idx="56">
                  <c:v>9.7738438111682537</c:v>
                </c:pt>
                <c:pt idx="57">
                  <c:v>9.9483767363676687</c:v>
                </c:pt>
                <c:pt idx="58">
                  <c:v>10.122909661567103</c:v>
                </c:pt>
                <c:pt idx="59">
                  <c:v>10.297442586766536</c:v>
                </c:pt>
                <c:pt idx="60">
                  <c:v>10.471975511965972</c:v>
                </c:pt>
                <c:pt idx="61">
                  <c:v>10.646508437165402</c:v>
                </c:pt>
                <c:pt idx="62">
                  <c:v>10.821041362364831</c:v>
                </c:pt>
                <c:pt idx="63">
                  <c:v>10.995574287564285</c:v>
                </c:pt>
                <c:pt idx="64">
                  <c:v>11.17010721276371</c:v>
                </c:pt>
                <c:pt idx="65">
                  <c:v>11.344640137963134</c:v>
                </c:pt>
                <c:pt idx="66">
                  <c:v>11.519173063162553</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12.915436464758042</c:v>
                </c:pt>
                <c:pt idx="75">
                  <c:v>13.08996938995746</c:v>
                </c:pt>
                <c:pt idx="76">
                  <c:v>13.264502315156896</c:v>
                </c:pt>
                <c:pt idx="77">
                  <c:v>13.439035240356326</c:v>
                </c:pt>
                <c:pt idx="78">
                  <c:v>13.613568165555748</c:v>
                </c:pt>
                <c:pt idx="79">
                  <c:v>13.788101090755172</c:v>
                </c:pt>
                <c:pt idx="80">
                  <c:v>13.96263401595465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15.882496193148411</c:v>
                </c:pt>
                <c:pt idx="92">
                  <c:v>16.057029118347817</c:v>
                </c:pt>
                <c:pt idx="93">
                  <c:v>16.231562043547225</c:v>
                </c:pt>
                <c:pt idx="94">
                  <c:v>16.406094968746693</c:v>
                </c:pt>
                <c:pt idx="95">
                  <c:v>16.58062789394608</c:v>
                </c:pt>
                <c:pt idx="96">
                  <c:v>16.755160819145527</c:v>
                </c:pt>
                <c:pt idx="97">
                  <c:v>16.929693744344959</c:v>
                </c:pt>
                <c:pt idx="98">
                  <c:v>17.104226669544431</c:v>
                </c:pt>
                <c:pt idx="99">
                  <c:v>17.278759594743804</c:v>
                </c:pt>
                <c:pt idx="100">
                  <c:v>17.45329251994324</c:v>
                </c:pt>
                <c:pt idx="101">
                  <c:v>17.627825445142744</c:v>
                </c:pt>
              </c:numCache>
            </c:numRef>
          </c:cat>
          <c:val>
            <c:numRef>
              <c:f>Hoja1!$C$2:$C$103</c:f>
              <c:numCache>
                <c:formatCode>General</c:formatCode>
                <c:ptCount val="102"/>
                <c:pt idx="0">
                  <c:v>0</c:v>
                </c:pt>
                <c:pt idx="1">
                  <c:v>0.5209445330007918</c:v>
                </c:pt>
                <c:pt idx="2">
                  <c:v>1.0260604299770075</c:v>
                </c:pt>
                <c:pt idx="3">
                  <c:v>1.4999999999999976</c:v>
                </c:pt>
                <c:pt idx="4">
                  <c:v>1.9283628290596193</c:v>
                </c:pt>
                <c:pt idx="5">
                  <c:v>2.2981333293569373</c:v>
                </c:pt>
                <c:pt idx="6">
                  <c:v>2.5980762113533182</c:v>
                </c:pt>
                <c:pt idx="7">
                  <c:v>2.8190778623577248</c:v>
                </c:pt>
                <c:pt idx="8">
                  <c:v>2.9544232590366239</c:v>
                </c:pt>
                <c:pt idx="9">
                  <c:v>3</c:v>
                </c:pt>
                <c:pt idx="10">
                  <c:v>2.9544232590366239</c:v>
                </c:pt>
                <c:pt idx="11">
                  <c:v>2.8190778623577253</c:v>
                </c:pt>
                <c:pt idx="12">
                  <c:v>2.5980762113533182</c:v>
                </c:pt>
                <c:pt idx="13">
                  <c:v>2.2981333293569386</c:v>
                </c:pt>
                <c:pt idx="14">
                  <c:v>1.9283628290596211</c:v>
                </c:pt>
                <c:pt idx="15">
                  <c:v>1.5000000000000022</c:v>
                </c:pt>
                <c:pt idx="16">
                  <c:v>1.0260604299770104</c:v>
                </c:pt>
                <c:pt idx="17">
                  <c:v>0.52094453300079535</c:v>
                </c:pt>
                <c:pt idx="18">
                  <c:v>4.3643474251231756E-15</c:v>
                </c:pt>
                <c:pt idx="19">
                  <c:v>-0.52094453300078702</c:v>
                </c:pt>
                <c:pt idx="20">
                  <c:v>-1.0260604299770024</c:v>
                </c:pt>
                <c:pt idx="21">
                  <c:v>-1.4999999999999925</c:v>
                </c:pt>
                <c:pt idx="22">
                  <c:v>-1.9283628290596144</c:v>
                </c:pt>
                <c:pt idx="23">
                  <c:v>-2.2981333293569333</c:v>
                </c:pt>
                <c:pt idx="24">
                  <c:v>-2.5980762113533142</c:v>
                </c:pt>
                <c:pt idx="25">
                  <c:v>-2.8190778623577226</c:v>
                </c:pt>
                <c:pt idx="26">
                  <c:v>-2.9544232590366226</c:v>
                </c:pt>
                <c:pt idx="27">
                  <c:v>-3</c:v>
                </c:pt>
                <c:pt idx="28">
                  <c:v>-2.9544232590366257</c:v>
                </c:pt>
                <c:pt idx="29">
                  <c:v>-2.8190778623577284</c:v>
                </c:pt>
                <c:pt idx="30">
                  <c:v>-2.5980762113533213</c:v>
                </c:pt>
                <c:pt idx="31">
                  <c:v>-2.2981333293569435</c:v>
                </c:pt>
                <c:pt idx="32">
                  <c:v>-1.928362829059628</c:v>
                </c:pt>
                <c:pt idx="33">
                  <c:v>-1.5000000000000107</c:v>
                </c:pt>
                <c:pt idx="34">
                  <c:v>-1.0260604299770195</c:v>
                </c:pt>
                <c:pt idx="35">
                  <c:v>-0.52094453300080512</c:v>
                </c:pt>
                <c:pt idx="36">
                  <c:v>-1.4057765368447117E-14</c:v>
                </c:pt>
                <c:pt idx="37">
                  <c:v>0.52094453300077737</c:v>
                </c:pt>
                <c:pt idx="38">
                  <c:v>1.0260604299769933</c:v>
                </c:pt>
                <c:pt idx="39">
                  <c:v>1.499999999999984</c:v>
                </c:pt>
                <c:pt idx="40">
                  <c:v>1.9283628290596069</c:v>
                </c:pt>
                <c:pt idx="41">
                  <c:v>2.2981333293569257</c:v>
                </c:pt>
                <c:pt idx="42">
                  <c:v>2.5980762113533071</c:v>
                </c:pt>
                <c:pt idx="43">
                  <c:v>2.8190778623577191</c:v>
                </c:pt>
                <c:pt idx="44">
                  <c:v>2.9544232590366208</c:v>
                </c:pt>
                <c:pt idx="45">
                  <c:v>3</c:v>
                </c:pt>
                <c:pt idx="46">
                  <c:v>2.9544232590366271</c:v>
                </c:pt>
                <c:pt idx="47">
                  <c:v>2.8190778623577311</c:v>
                </c:pt>
                <c:pt idx="48">
                  <c:v>2.5980762113533253</c:v>
                </c:pt>
                <c:pt idx="49">
                  <c:v>2.2981333293569493</c:v>
                </c:pt>
                <c:pt idx="50">
                  <c:v>1.9283628290596346</c:v>
                </c:pt>
                <c:pt idx="51">
                  <c:v>1.500000000000018</c:v>
                </c:pt>
                <c:pt idx="52">
                  <c:v>1.0260604299770275</c:v>
                </c:pt>
                <c:pt idx="53">
                  <c:v>0.52094453300081334</c:v>
                </c:pt>
                <c:pt idx="54">
                  <c:v>2.2418915682220928E-14</c:v>
                </c:pt>
                <c:pt idx="55">
                  <c:v>-0.52094453300076871</c:v>
                </c:pt>
                <c:pt idx="56">
                  <c:v>-1.0260604299769853</c:v>
                </c:pt>
                <c:pt idx="57">
                  <c:v>-1.4999999999999771</c:v>
                </c:pt>
                <c:pt idx="58">
                  <c:v>-1.9283628290596002</c:v>
                </c:pt>
                <c:pt idx="59">
                  <c:v>-2.2981333293569208</c:v>
                </c:pt>
                <c:pt idx="60">
                  <c:v>-2.5980762113533031</c:v>
                </c:pt>
                <c:pt idx="61">
                  <c:v>-2.8190778623577182</c:v>
                </c:pt>
                <c:pt idx="62">
                  <c:v>-2.9544232590366195</c:v>
                </c:pt>
                <c:pt idx="63">
                  <c:v>-3</c:v>
                </c:pt>
                <c:pt idx="64">
                  <c:v>-2.9544232590366288</c:v>
                </c:pt>
                <c:pt idx="65">
                  <c:v>-2.8190778623577355</c:v>
                </c:pt>
                <c:pt idx="66">
                  <c:v>-2.5980762113533311</c:v>
                </c:pt>
                <c:pt idx="67">
                  <c:v>-2.2981333293569572</c:v>
                </c:pt>
                <c:pt idx="68">
                  <c:v>-1.9283628290596431</c:v>
                </c:pt>
                <c:pt idx="69">
                  <c:v>-1.5000000000000273</c:v>
                </c:pt>
                <c:pt idx="70">
                  <c:v>-1.0260604299770377</c:v>
                </c:pt>
                <c:pt idx="71">
                  <c:v>-0.52094453300082399</c:v>
                </c:pt>
                <c:pt idx="72">
                  <c:v>-3.3444601255094985E-14</c:v>
                </c:pt>
                <c:pt idx="73">
                  <c:v>0.5209445330007576</c:v>
                </c:pt>
                <c:pt idx="74">
                  <c:v>1.0260604299769753</c:v>
                </c:pt>
                <c:pt idx="75">
                  <c:v>1.4999999999999676</c:v>
                </c:pt>
                <c:pt idx="76">
                  <c:v>1.928362829059592</c:v>
                </c:pt>
                <c:pt idx="77">
                  <c:v>2.2981333293569142</c:v>
                </c:pt>
                <c:pt idx="78">
                  <c:v>2.5980762113532974</c:v>
                </c:pt>
                <c:pt idx="79">
                  <c:v>2.8190778623577142</c:v>
                </c:pt>
                <c:pt idx="80">
                  <c:v>2.9544232590366182</c:v>
                </c:pt>
                <c:pt idx="81">
                  <c:v>3</c:v>
                </c:pt>
                <c:pt idx="82">
                  <c:v>2.9544232590366311</c:v>
                </c:pt>
                <c:pt idx="83">
                  <c:v>2.8190778623577391</c:v>
                </c:pt>
                <c:pt idx="84">
                  <c:v>2.5980762113533382</c:v>
                </c:pt>
                <c:pt idx="85">
                  <c:v>2.2981333293569612</c:v>
                </c:pt>
                <c:pt idx="86">
                  <c:v>1.9283628290596515</c:v>
                </c:pt>
                <c:pt idx="87">
                  <c:v>1.5000000000000369</c:v>
                </c:pt>
                <c:pt idx="88">
                  <c:v>1.0260604299770482</c:v>
                </c:pt>
                <c:pt idx="89">
                  <c:v>0.52094453300083465</c:v>
                </c:pt>
                <c:pt idx="90">
                  <c:v>4.4470286827969181E-14</c:v>
                </c:pt>
                <c:pt idx="91">
                  <c:v>-0.52094453300074661</c:v>
                </c:pt>
                <c:pt idx="92">
                  <c:v>-1.0260604299769649</c:v>
                </c:pt>
                <c:pt idx="93">
                  <c:v>-1.4999999999999578</c:v>
                </c:pt>
                <c:pt idx="94">
                  <c:v>-1.9283628290595836</c:v>
                </c:pt>
                <c:pt idx="95">
                  <c:v>-2.2981333293569062</c:v>
                </c:pt>
                <c:pt idx="96">
                  <c:v>-2.598076211353292</c:v>
                </c:pt>
                <c:pt idx="97">
                  <c:v>-2.8190778623577089</c:v>
                </c:pt>
                <c:pt idx="98">
                  <c:v>-2.9544232590366155</c:v>
                </c:pt>
                <c:pt idx="99">
                  <c:v>-3</c:v>
                </c:pt>
                <c:pt idx="100">
                  <c:v>-2.9544232590366342</c:v>
                </c:pt>
                <c:pt idx="101">
                  <c:v>-2.8190778623577426</c:v>
                </c:pt>
              </c:numCache>
            </c:numRef>
          </c:val>
          <c:smooth val="1"/>
          <c:extLst>
            <c:ext xmlns:c16="http://schemas.microsoft.com/office/drawing/2014/chart" uri="{C3380CC4-5D6E-409C-BE32-E72D297353CC}">
              <c16:uniqueId val="{00000001-3B1B-44CF-992D-83961CA1FCE6}"/>
            </c:ext>
          </c:extLst>
        </c:ser>
        <c:ser>
          <c:idx val="2"/>
          <c:order val="2"/>
          <c:tx>
            <c:strRef>
              <c:f>Hoja1!$D$1</c:f>
              <c:strCache>
                <c:ptCount val="1"/>
                <c:pt idx="0">
                  <c:v>A+B</c:v>
                </c:pt>
              </c:strCache>
            </c:strRef>
          </c:tx>
          <c:spPr>
            <a:ln w="41275">
              <a:solidFill>
                <a:schemeClr val="tx1"/>
              </a:solidFill>
            </a:ln>
          </c:spPr>
          <c:marker>
            <c:symbol val="none"/>
          </c:marker>
          <c:cat>
            <c:numRef>
              <c:f>Hoja1!$A$2:$A$103</c:f>
              <c:numCache>
                <c:formatCode>General</c:formatCode>
                <c:ptCount val="102"/>
                <c:pt idx="0">
                  <c:v>0</c:v>
                </c:pt>
                <c:pt idx="1">
                  <c:v>0.17453292519943311</c:v>
                </c:pt>
                <c:pt idx="2">
                  <c:v>0.34906585039886623</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1.7453292519943271</c:v>
                </c:pt>
                <c:pt idx="11">
                  <c:v>1.9198621771937625</c:v>
                </c:pt>
                <c:pt idx="12">
                  <c:v>2.0943951023931953</c:v>
                </c:pt>
                <c:pt idx="13">
                  <c:v>2.2689280275926307</c:v>
                </c:pt>
                <c:pt idx="14">
                  <c:v>2.4434609527920612</c:v>
                </c:pt>
                <c:pt idx="15">
                  <c:v>2.6179938779914989</c:v>
                </c:pt>
                <c:pt idx="16">
                  <c:v>2.7925268031909272</c:v>
                </c:pt>
                <c:pt idx="17">
                  <c:v>2.9670597283903617</c:v>
                </c:pt>
                <c:pt idx="18">
                  <c:v>3.1415926535897918</c:v>
                </c:pt>
                <c:pt idx="19">
                  <c:v>3.3161255787892228</c:v>
                </c:pt>
                <c:pt idx="20">
                  <c:v>3.4906585039886537</c:v>
                </c:pt>
                <c:pt idx="21">
                  <c:v>3.66519142918809</c:v>
                </c:pt>
                <c:pt idx="22">
                  <c:v>3.8397243543875232</c:v>
                </c:pt>
                <c:pt idx="23">
                  <c:v>4.0142572795869444</c:v>
                </c:pt>
                <c:pt idx="24">
                  <c:v>4.1887902047863887</c:v>
                </c:pt>
                <c:pt idx="25">
                  <c:v>4.3633231299858224</c:v>
                </c:pt>
                <c:pt idx="26">
                  <c:v>4.537856055185248</c:v>
                </c:pt>
                <c:pt idx="27">
                  <c:v>4.7123889803846923</c:v>
                </c:pt>
                <c:pt idx="28">
                  <c:v>4.8869219055841278</c:v>
                </c:pt>
                <c:pt idx="29">
                  <c:v>5.0614548307835472</c:v>
                </c:pt>
                <c:pt idx="30">
                  <c:v>5.2359877559829853</c:v>
                </c:pt>
                <c:pt idx="31">
                  <c:v>5.410520681182418</c:v>
                </c:pt>
                <c:pt idx="32">
                  <c:v>5.5850536063818508</c:v>
                </c:pt>
                <c:pt idx="33">
                  <c:v>5.7595865315812782</c:v>
                </c:pt>
                <c:pt idx="34">
                  <c:v>5.9341194567807145</c:v>
                </c:pt>
                <c:pt idx="35">
                  <c:v>6.1086523819801544</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8.0285145591739209</c:v>
                </c:pt>
                <c:pt idx="47">
                  <c:v>8.203047484373343</c:v>
                </c:pt>
                <c:pt idx="48">
                  <c:v>8.3775804095727757</c:v>
                </c:pt>
                <c:pt idx="49">
                  <c:v>8.5521133347722191</c:v>
                </c:pt>
                <c:pt idx="50">
                  <c:v>8.7266462599716572</c:v>
                </c:pt>
                <c:pt idx="51">
                  <c:v>8.9011791851710598</c:v>
                </c:pt>
                <c:pt idx="52">
                  <c:v>9.075712110370505</c:v>
                </c:pt>
                <c:pt idx="53">
                  <c:v>9.2502450355699555</c:v>
                </c:pt>
                <c:pt idx="54">
                  <c:v>9.4247779607693687</c:v>
                </c:pt>
                <c:pt idx="55">
                  <c:v>9.599310885968805</c:v>
                </c:pt>
                <c:pt idx="56">
                  <c:v>9.7738438111682537</c:v>
                </c:pt>
                <c:pt idx="57">
                  <c:v>9.9483767363676687</c:v>
                </c:pt>
                <c:pt idx="58">
                  <c:v>10.122909661567103</c:v>
                </c:pt>
                <c:pt idx="59">
                  <c:v>10.297442586766536</c:v>
                </c:pt>
                <c:pt idx="60">
                  <c:v>10.471975511965972</c:v>
                </c:pt>
                <c:pt idx="61">
                  <c:v>10.646508437165402</c:v>
                </c:pt>
                <c:pt idx="62">
                  <c:v>10.821041362364831</c:v>
                </c:pt>
                <c:pt idx="63">
                  <c:v>10.995574287564285</c:v>
                </c:pt>
                <c:pt idx="64">
                  <c:v>11.17010721276371</c:v>
                </c:pt>
                <c:pt idx="65">
                  <c:v>11.344640137963134</c:v>
                </c:pt>
                <c:pt idx="66">
                  <c:v>11.519173063162553</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12.915436464758042</c:v>
                </c:pt>
                <c:pt idx="75">
                  <c:v>13.08996938995746</c:v>
                </c:pt>
                <c:pt idx="76">
                  <c:v>13.264502315156896</c:v>
                </c:pt>
                <c:pt idx="77">
                  <c:v>13.439035240356326</c:v>
                </c:pt>
                <c:pt idx="78">
                  <c:v>13.613568165555748</c:v>
                </c:pt>
                <c:pt idx="79">
                  <c:v>13.788101090755172</c:v>
                </c:pt>
                <c:pt idx="80">
                  <c:v>13.96263401595465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15.882496193148411</c:v>
                </c:pt>
                <c:pt idx="92">
                  <c:v>16.057029118347817</c:v>
                </c:pt>
                <c:pt idx="93">
                  <c:v>16.231562043547225</c:v>
                </c:pt>
                <c:pt idx="94">
                  <c:v>16.406094968746693</c:v>
                </c:pt>
                <c:pt idx="95">
                  <c:v>16.58062789394608</c:v>
                </c:pt>
                <c:pt idx="96">
                  <c:v>16.755160819145527</c:v>
                </c:pt>
                <c:pt idx="97">
                  <c:v>16.929693744344959</c:v>
                </c:pt>
                <c:pt idx="98">
                  <c:v>17.104226669544431</c:v>
                </c:pt>
                <c:pt idx="99">
                  <c:v>17.278759594743804</c:v>
                </c:pt>
                <c:pt idx="100">
                  <c:v>17.45329251994324</c:v>
                </c:pt>
                <c:pt idx="101">
                  <c:v>17.627825445142744</c:v>
                </c:pt>
              </c:numCache>
            </c:numRef>
          </c:cat>
          <c:val>
            <c:numRef>
              <c:f>Hoja1!$D$2:$D$103</c:f>
              <c:numCache>
                <c:formatCode>General</c:formatCode>
                <c:ptCount val="102"/>
                <c:pt idx="0">
                  <c:v>0</c:v>
                </c:pt>
                <c:pt idx="1">
                  <c:v>1.041889066001582</c:v>
                </c:pt>
                <c:pt idx="2">
                  <c:v>2.0521208599540142</c:v>
                </c:pt>
                <c:pt idx="3">
                  <c:v>2.9999999999999987</c:v>
                </c:pt>
                <c:pt idx="4">
                  <c:v>3.8567256581192337</c:v>
                </c:pt>
                <c:pt idx="5">
                  <c:v>4.5962666587138736</c:v>
                </c:pt>
                <c:pt idx="6">
                  <c:v>5.196152422706632</c:v>
                </c:pt>
                <c:pt idx="7">
                  <c:v>5.6381557247154444</c:v>
                </c:pt>
                <c:pt idx="8">
                  <c:v>5.9088465180732479</c:v>
                </c:pt>
                <c:pt idx="9">
                  <c:v>6</c:v>
                </c:pt>
                <c:pt idx="10">
                  <c:v>5.9088465180732479</c:v>
                </c:pt>
                <c:pt idx="11">
                  <c:v>5.6381557247154452</c:v>
                </c:pt>
                <c:pt idx="12">
                  <c:v>5.196152422706632</c:v>
                </c:pt>
                <c:pt idx="13">
                  <c:v>4.5962666587138763</c:v>
                </c:pt>
                <c:pt idx="14">
                  <c:v>3.8567256581192377</c:v>
                </c:pt>
                <c:pt idx="15">
                  <c:v>3.0000000000000044</c:v>
                </c:pt>
                <c:pt idx="16">
                  <c:v>2.0521208599540182</c:v>
                </c:pt>
                <c:pt idx="17">
                  <c:v>1.04188906600159</c:v>
                </c:pt>
                <c:pt idx="18">
                  <c:v>8.728694850246348E-15</c:v>
                </c:pt>
                <c:pt idx="19">
                  <c:v>-1.0418890660015723</c:v>
                </c:pt>
                <c:pt idx="20">
                  <c:v>-2.0521208599540017</c:v>
                </c:pt>
                <c:pt idx="21">
                  <c:v>-2.9999999999999867</c:v>
                </c:pt>
                <c:pt idx="22">
                  <c:v>-3.8567256581192231</c:v>
                </c:pt>
                <c:pt idx="23">
                  <c:v>-4.5962666587138665</c:v>
                </c:pt>
                <c:pt idx="24">
                  <c:v>-5.1961524227066294</c:v>
                </c:pt>
                <c:pt idx="25">
                  <c:v>-5.6381557247154399</c:v>
                </c:pt>
                <c:pt idx="26">
                  <c:v>-5.9088465180732452</c:v>
                </c:pt>
                <c:pt idx="27">
                  <c:v>-6</c:v>
                </c:pt>
                <c:pt idx="28">
                  <c:v>-5.9088465180732515</c:v>
                </c:pt>
                <c:pt idx="29">
                  <c:v>-5.6381557247154506</c:v>
                </c:pt>
                <c:pt idx="30">
                  <c:v>-5.1961524227066427</c:v>
                </c:pt>
                <c:pt idx="31">
                  <c:v>-4.5962666587138834</c:v>
                </c:pt>
                <c:pt idx="32">
                  <c:v>-3.8567256581192533</c:v>
                </c:pt>
                <c:pt idx="33">
                  <c:v>-3.0000000000000213</c:v>
                </c:pt>
                <c:pt idx="34">
                  <c:v>-2.0521208599540381</c:v>
                </c:pt>
                <c:pt idx="35">
                  <c:v>-1.0418890660016087</c:v>
                </c:pt>
                <c:pt idx="36">
                  <c:v>-2.8115530736894215E-14</c:v>
                </c:pt>
                <c:pt idx="37">
                  <c:v>1.0418890660015541</c:v>
                </c:pt>
                <c:pt idx="38">
                  <c:v>2.0521208599539835</c:v>
                </c:pt>
                <c:pt idx="39">
                  <c:v>2.9999999999999725</c:v>
                </c:pt>
                <c:pt idx="40">
                  <c:v>3.856725658119208</c:v>
                </c:pt>
                <c:pt idx="41">
                  <c:v>4.5962666587138514</c:v>
                </c:pt>
                <c:pt idx="42">
                  <c:v>5.1961524227066143</c:v>
                </c:pt>
                <c:pt idx="43">
                  <c:v>5.6381557247154355</c:v>
                </c:pt>
                <c:pt idx="44">
                  <c:v>5.9088465180732417</c:v>
                </c:pt>
                <c:pt idx="45">
                  <c:v>6</c:v>
                </c:pt>
                <c:pt idx="46">
                  <c:v>5.9088465180732541</c:v>
                </c:pt>
                <c:pt idx="47">
                  <c:v>5.6381557247154559</c:v>
                </c:pt>
                <c:pt idx="48">
                  <c:v>5.1961524227066507</c:v>
                </c:pt>
                <c:pt idx="49">
                  <c:v>4.5962666587138932</c:v>
                </c:pt>
                <c:pt idx="50">
                  <c:v>3.8567256581192639</c:v>
                </c:pt>
                <c:pt idx="51">
                  <c:v>3.0000000000000382</c:v>
                </c:pt>
                <c:pt idx="52">
                  <c:v>2.0521208599540532</c:v>
                </c:pt>
                <c:pt idx="53">
                  <c:v>1.0418890660016251</c:v>
                </c:pt>
                <c:pt idx="54">
                  <c:v>4.4837831364441817E-14</c:v>
                </c:pt>
                <c:pt idx="55">
                  <c:v>-1.0418890660015367</c:v>
                </c:pt>
                <c:pt idx="56">
                  <c:v>-2.052120859953968</c:v>
                </c:pt>
                <c:pt idx="57">
                  <c:v>-2.9999999999999583</c:v>
                </c:pt>
                <c:pt idx="58">
                  <c:v>-3.8567256581191973</c:v>
                </c:pt>
                <c:pt idx="59">
                  <c:v>-4.5962666587138408</c:v>
                </c:pt>
                <c:pt idx="60">
                  <c:v>-5.1961524227066054</c:v>
                </c:pt>
                <c:pt idx="61">
                  <c:v>-5.6381557247154275</c:v>
                </c:pt>
                <c:pt idx="62">
                  <c:v>-5.908846518073239</c:v>
                </c:pt>
                <c:pt idx="63">
                  <c:v>-6</c:v>
                </c:pt>
                <c:pt idx="64">
                  <c:v>-5.9088465180732577</c:v>
                </c:pt>
                <c:pt idx="65">
                  <c:v>-5.6381557247154666</c:v>
                </c:pt>
                <c:pt idx="66">
                  <c:v>-5.1961524227066613</c:v>
                </c:pt>
                <c:pt idx="67">
                  <c:v>-4.5962666587139074</c:v>
                </c:pt>
                <c:pt idx="68">
                  <c:v>-3.8567256581192808</c:v>
                </c:pt>
                <c:pt idx="69">
                  <c:v>-3.0000000000000546</c:v>
                </c:pt>
                <c:pt idx="70">
                  <c:v>-2.0521208599540732</c:v>
                </c:pt>
                <c:pt idx="71">
                  <c:v>-1.0418890660016467</c:v>
                </c:pt>
                <c:pt idx="72">
                  <c:v>-6.6889202510189919E-14</c:v>
                </c:pt>
                <c:pt idx="73">
                  <c:v>1.0418890660015161</c:v>
                </c:pt>
                <c:pt idx="74">
                  <c:v>2.0521208599539476</c:v>
                </c:pt>
                <c:pt idx="75">
                  <c:v>2.9999999999999387</c:v>
                </c:pt>
                <c:pt idx="76">
                  <c:v>3.8567256581191787</c:v>
                </c:pt>
                <c:pt idx="77">
                  <c:v>4.5962666587138283</c:v>
                </c:pt>
                <c:pt idx="78">
                  <c:v>5.1961524227065947</c:v>
                </c:pt>
                <c:pt idx="79">
                  <c:v>5.6381557247154248</c:v>
                </c:pt>
                <c:pt idx="80">
                  <c:v>5.9088465180732364</c:v>
                </c:pt>
                <c:pt idx="81">
                  <c:v>6</c:v>
                </c:pt>
                <c:pt idx="82">
                  <c:v>5.9088465180732621</c:v>
                </c:pt>
                <c:pt idx="83">
                  <c:v>5.6381557247154745</c:v>
                </c:pt>
                <c:pt idx="84">
                  <c:v>5.1961524227066729</c:v>
                </c:pt>
                <c:pt idx="85">
                  <c:v>4.5962666587139234</c:v>
                </c:pt>
                <c:pt idx="86">
                  <c:v>3.8567256581193003</c:v>
                </c:pt>
                <c:pt idx="87">
                  <c:v>3.0000000000000742</c:v>
                </c:pt>
                <c:pt idx="88">
                  <c:v>2.0521208599540941</c:v>
                </c:pt>
                <c:pt idx="89">
                  <c:v>1.0418890660016684</c:v>
                </c:pt>
                <c:pt idx="90">
                  <c:v>8.8940573655938248E-14</c:v>
                </c:pt>
                <c:pt idx="91">
                  <c:v>-1.0418890660014932</c:v>
                </c:pt>
                <c:pt idx="92">
                  <c:v>-2.0521208599539271</c:v>
                </c:pt>
                <c:pt idx="93">
                  <c:v>-2.9999999999999187</c:v>
                </c:pt>
                <c:pt idx="94">
                  <c:v>-3.8567256581191627</c:v>
                </c:pt>
                <c:pt idx="95">
                  <c:v>-4.5962666587138123</c:v>
                </c:pt>
                <c:pt idx="96">
                  <c:v>-5.1961524227065841</c:v>
                </c:pt>
                <c:pt idx="97">
                  <c:v>-5.6381557247154115</c:v>
                </c:pt>
                <c:pt idx="98">
                  <c:v>-5.908846518073231</c:v>
                </c:pt>
                <c:pt idx="99">
                  <c:v>-6</c:v>
                </c:pt>
                <c:pt idx="100">
                  <c:v>-5.9088465180732674</c:v>
                </c:pt>
                <c:pt idx="101">
                  <c:v>-5.638155724715479</c:v>
                </c:pt>
              </c:numCache>
            </c:numRef>
          </c:val>
          <c:smooth val="1"/>
          <c:extLst>
            <c:ext xmlns:c16="http://schemas.microsoft.com/office/drawing/2014/chart" uri="{C3380CC4-5D6E-409C-BE32-E72D297353CC}">
              <c16:uniqueId val="{00000002-3B1B-44CF-992D-83961CA1FCE6}"/>
            </c:ext>
          </c:extLst>
        </c:ser>
        <c:dLbls>
          <c:showLegendKey val="0"/>
          <c:showVal val="0"/>
          <c:showCatName val="0"/>
          <c:showSerName val="0"/>
          <c:showPercent val="0"/>
          <c:showBubbleSize val="0"/>
        </c:dLbls>
        <c:smooth val="0"/>
        <c:axId val="364563440"/>
        <c:axId val="364563832"/>
      </c:lineChart>
      <c:catAx>
        <c:axId val="364563440"/>
        <c:scaling>
          <c:orientation val="minMax"/>
        </c:scaling>
        <c:delete val="1"/>
        <c:axPos val="b"/>
        <c:numFmt formatCode="General" sourceLinked="1"/>
        <c:majorTickMark val="none"/>
        <c:minorTickMark val="cross"/>
        <c:tickLblPos val="none"/>
        <c:crossAx val="364563832"/>
        <c:crosses val="autoZero"/>
        <c:auto val="1"/>
        <c:lblAlgn val="ctr"/>
        <c:lblOffset val="100"/>
        <c:noMultiLvlLbl val="1"/>
      </c:catAx>
      <c:valAx>
        <c:axId val="364563832"/>
        <c:scaling>
          <c:orientation val="minMax"/>
        </c:scaling>
        <c:delete val="1"/>
        <c:axPos val="l"/>
        <c:numFmt formatCode="General" sourceLinked="1"/>
        <c:majorTickMark val="none"/>
        <c:minorTickMark val="cross"/>
        <c:tickLblPos val="none"/>
        <c:crossAx val="364563440"/>
        <c:crosses val="autoZero"/>
        <c:crossBetween val="between"/>
      </c:valAx>
    </c:plotArea>
    <c:plotVisOnly val="1"/>
    <c:dispBlanksAs val="zero"/>
    <c:showDLblsOverMax val="1"/>
  </c:chart>
  <c:txPr>
    <a:bodyPr/>
    <a:lstStyle/>
    <a:p>
      <a:pPr>
        <a:defRPr sz="18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Hoja1!$B$1</c:f>
              <c:strCache>
                <c:ptCount val="1"/>
                <c:pt idx="0">
                  <c:v>A</c:v>
                </c:pt>
              </c:strCache>
            </c:strRef>
          </c:tx>
          <c:spPr>
            <a:ln>
              <a:solidFill>
                <a:srgbClr val="1C47D2"/>
              </a:solidFill>
            </a:ln>
          </c:spPr>
          <c:marker>
            <c:symbol val="none"/>
          </c:marker>
          <c:cat>
            <c:numRef>
              <c:f>Hoja1!$A$2:$A$103</c:f>
              <c:numCache>
                <c:formatCode>General</c:formatCode>
                <c:ptCount val="102"/>
                <c:pt idx="0">
                  <c:v>0</c:v>
                </c:pt>
                <c:pt idx="1">
                  <c:v>0.17453292519943311</c:v>
                </c:pt>
                <c:pt idx="2">
                  <c:v>0.34906585039886623</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1.7453292519943271</c:v>
                </c:pt>
                <c:pt idx="11">
                  <c:v>1.9198621771937625</c:v>
                </c:pt>
                <c:pt idx="12">
                  <c:v>2.0943951023931953</c:v>
                </c:pt>
                <c:pt idx="13">
                  <c:v>2.2689280275926307</c:v>
                </c:pt>
                <c:pt idx="14">
                  <c:v>2.4434609527920612</c:v>
                </c:pt>
                <c:pt idx="15">
                  <c:v>2.6179938779914989</c:v>
                </c:pt>
                <c:pt idx="16">
                  <c:v>2.7925268031909272</c:v>
                </c:pt>
                <c:pt idx="17">
                  <c:v>2.9670597283903617</c:v>
                </c:pt>
                <c:pt idx="18">
                  <c:v>3.1415926535897918</c:v>
                </c:pt>
                <c:pt idx="19">
                  <c:v>3.3161255787892228</c:v>
                </c:pt>
                <c:pt idx="20">
                  <c:v>3.4906585039886537</c:v>
                </c:pt>
                <c:pt idx="21">
                  <c:v>3.66519142918809</c:v>
                </c:pt>
                <c:pt idx="22">
                  <c:v>3.8397243543875232</c:v>
                </c:pt>
                <c:pt idx="23">
                  <c:v>4.0142572795869444</c:v>
                </c:pt>
                <c:pt idx="24">
                  <c:v>4.1887902047863887</c:v>
                </c:pt>
                <c:pt idx="25">
                  <c:v>4.3633231299858224</c:v>
                </c:pt>
                <c:pt idx="26">
                  <c:v>4.537856055185248</c:v>
                </c:pt>
                <c:pt idx="27">
                  <c:v>4.7123889803846923</c:v>
                </c:pt>
                <c:pt idx="28">
                  <c:v>4.8869219055841278</c:v>
                </c:pt>
                <c:pt idx="29">
                  <c:v>5.0614548307835472</c:v>
                </c:pt>
                <c:pt idx="30">
                  <c:v>5.2359877559829853</c:v>
                </c:pt>
                <c:pt idx="31">
                  <c:v>5.410520681182418</c:v>
                </c:pt>
                <c:pt idx="32">
                  <c:v>5.5850536063818508</c:v>
                </c:pt>
                <c:pt idx="33">
                  <c:v>5.7595865315812782</c:v>
                </c:pt>
                <c:pt idx="34">
                  <c:v>5.9341194567807145</c:v>
                </c:pt>
                <c:pt idx="35">
                  <c:v>6.1086523819801544</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8.0285145591739209</c:v>
                </c:pt>
                <c:pt idx="47">
                  <c:v>8.203047484373343</c:v>
                </c:pt>
                <c:pt idx="48">
                  <c:v>8.3775804095727757</c:v>
                </c:pt>
                <c:pt idx="49">
                  <c:v>8.5521133347722191</c:v>
                </c:pt>
                <c:pt idx="50">
                  <c:v>8.7266462599716572</c:v>
                </c:pt>
                <c:pt idx="51">
                  <c:v>8.9011791851710598</c:v>
                </c:pt>
                <c:pt idx="52">
                  <c:v>9.075712110370505</c:v>
                </c:pt>
                <c:pt idx="53">
                  <c:v>9.2502450355699555</c:v>
                </c:pt>
                <c:pt idx="54">
                  <c:v>9.4247779607693687</c:v>
                </c:pt>
                <c:pt idx="55">
                  <c:v>9.599310885968805</c:v>
                </c:pt>
                <c:pt idx="56">
                  <c:v>9.7738438111682537</c:v>
                </c:pt>
                <c:pt idx="57">
                  <c:v>9.9483767363676687</c:v>
                </c:pt>
                <c:pt idx="58">
                  <c:v>10.122909661567103</c:v>
                </c:pt>
                <c:pt idx="59">
                  <c:v>10.297442586766536</c:v>
                </c:pt>
                <c:pt idx="60">
                  <c:v>10.471975511965972</c:v>
                </c:pt>
                <c:pt idx="61">
                  <c:v>10.646508437165402</c:v>
                </c:pt>
                <c:pt idx="62">
                  <c:v>10.821041362364831</c:v>
                </c:pt>
                <c:pt idx="63">
                  <c:v>10.995574287564285</c:v>
                </c:pt>
                <c:pt idx="64">
                  <c:v>11.17010721276371</c:v>
                </c:pt>
                <c:pt idx="65">
                  <c:v>11.344640137963134</c:v>
                </c:pt>
                <c:pt idx="66">
                  <c:v>11.519173063162553</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12.915436464758042</c:v>
                </c:pt>
                <c:pt idx="75">
                  <c:v>13.08996938995746</c:v>
                </c:pt>
                <c:pt idx="76">
                  <c:v>13.264502315156896</c:v>
                </c:pt>
                <c:pt idx="77">
                  <c:v>13.439035240356326</c:v>
                </c:pt>
                <c:pt idx="78">
                  <c:v>13.613568165555748</c:v>
                </c:pt>
                <c:pt idx="79">
                  <c:v>13.788101090755172</c:v>
                </c:pt>
                <c:pt idx="80">
                  <c:v>13.96263401595465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15.882496193148411</c:v>
                </c:pt>
                <c:pt idx="92">
                  <c:v>16.057029118347817</c:v>
                </c:pt>
                <c:pt idx="93">
                  <c:v>16.231562043547225</c:v>
                </c:pt>
                <c:pt idx="94">
                  <c:v>16.406094968746693</c:v>
                </c:pt>
                <c:pt idx="95">
                  <c:v>16.58062789394608</c:v>
                </c:pt>
                <c:pt idx="96">
                  <c:v>16.755160819145527</c:v>
                </c:pt>
                <c:pt idx="97">
                  <c:v>16.929693744344959</c:v>
                </c:pt>
                <c:pt idx="98">
                  <c:v>17.104226669544431</c:v>
                </c:pt>
                <c:pt idx="99">
                  <c:v>17.278759594743804</c:v>
                </c:pt>
                <c:pt idx="100">
                  <c:v>17.45329251994324</c:v>
                </c:pt>
                <c:pt idx="101">
                  <c:v>17.627825445142744</c:v>
                </c:pt>
              </c:numCache>
            </c:numRef>
          </c:cat>
          <c:val>
            <c:numRef>
              <c:f>Hoja1!$B$2:$B$103</c:f>
              <c:numCache>
                <c:formatCode>General</c:formatCode>
                <c:ptCount val="102"/>
                <c:pt idx="0">
                  <c:v>0</c:v>
                </c:pt>
                <c:pt idx="1">
                  <c:v>0.5209445330007918</c:v>
                </c:pt>
                <c:pt idx="2">
                  <c:v>1.0260604299770075</c:v>
                </c:pt>
                <c:pt idx="3">
                  <c:v>1.4999999999999976</c:v>
                </c:pt>
                <c:pt idx="4">
                  <c:v>1.9283628290596193</c:v>
                </c:pt>
                <c:pt idx="5">
                  <c:v>2.2981333293569373</c:v>
                </c:pt>
                <c:pt idx="6">
                  <c:v>2.5980762113533182</c:v>
                </c:pt>
                <c:pt idx="7">
                  <c:v>2.8190778623577248</c:v>
                </c:pt>
                <c:pt idx="8">
                  <c:v>2.9544232590366239</c:v>
                </c:pt>
                <c:pt idx="9">
                  <c:v>3</c:v>
                </c:pt>
                <c:pt idx="10">
                  <c:v>2.9544232590366239</c:v>
                </c:pt>
                <c:pt idx="11">
                  <c:v>2.8190778623577253</c:v>
                </c:pt>
                <c:pt idx="12">
                  <c:v>2.5980762113533182</c:v>
                </c:pt>
                <c:pt idx="13">
                  <c:v>2.2981333293569386</c:v>
                </c:pt>
                <c:pt idx="14">
                  <c:v>1.9283628290596211</c:v>
                </c:pt>
                <c:pt idx="15">
                  <c:v>1.5000000000000022</c:v>
                </c:pt>
                <c:pt idx="16">
                  <c:v>1.0260604299770104</c:v>
                </c:pt>
                <c:pt idx="17">
                  <c:v>0.52094453300079535</c:v>
                </c:pt>
                <c:pt idx="18">
                  <c:v>4.3643474251231756E-15</c:v>
                </c:pt>
                <c:pt idx="19">
                  <c:v>-0.52094453300078702</c:v>
                </c:pt>
                <c:pt idx="20">
                  <c:v>-1.0260604299770024</c:v>
                </c:pt>
                <c:pt idx="21">
                  <c:v>-1.4999999999999925</c:v>
                </c:pt>
                <c:pt idx="22">
                  <c:v>-1.9283628290596144</c:v>
                </c:pt>
                <c:pt idx="23">
                  <c:v>-2.2981333293569333</c:v>
                </c:pt>
                <c:pt idx="24">
                  <c:v>-2.5980762113533142</c:v>
                </c:pt>
                <c:pt idx="25">
                  <c:v>-2.8190778623577226</c:v>
                </c:pt>
                <c:pt idx="26">
                  <c:v>-2.9544232590366226</c:v>
                </c:pt>
                <c:pt idx="27">
                  <c:v>-3</c:v>
                </c:pt>
                <c:pt idx="28">
                  <c:v>-2.9544232590366257</c:v>
                </c:pt>
                <c:pt idx="29">
                  <c:v>-2.8190778623577284</c:v>
                </c:pt>
                <c:pt idx="30">
                  <c:v>-2.5980762113533213</c:v>
                </c:pt>
                <c:pt idx="31">
                  <c:v>-2.2981333293569435</c:v>
                </c:pt>
                <c:pt idx="32">
                  <c:v>-1.928362829059628</c:v>
                </c:pt>
                <c:pt idx="33">
                  <c:v>-1.5000000000000107</c:v>
                </c:pt>
                <c:pt idx="34">
                  <c:v>-1.0260604299770195</c:v>
                </c:pt>
                <c:pt idx="35">
                  <c:v>-0.52094453300080512</c:v>
                </c:pt>
                <c:pt idx="36">
                  <c:v>-1.4057765368447117E-14</c:v>
                </c:pt>
                <c:pt idx="37">
                  <c:v>0.52094453300077737</c:v>
                </c:pt>
                <c:pt idx="38">
                  <c:v>1.0260604299769933</c:v>
                </c:pt>
                <c:pt idx="39">
                  <c:v>1.499999999999984</c:v>
                </c:pt>
                <c:pt idx="40">
                  <c:v>1.9283628290596069</c:v>
                </c:pt>
                <c:pt idx="41">
                  <c:v>2.2981333293569257</c:v>
                </c:pt>
                <c:pt idx="42">
                  <c:v>2.5980762113533071</c:v>
                </c:pt>
                <c:pt idx="43">
                  <c:v>2.8190778623577191</c:v>
                </c:pt>
                <c:pt idx="44">
                  <c:v>2.9544232590366208</c:v>
                </c:pt>
                <c:pt idx="45">
                  <c:v>3</c:v>
                </c:pt>
                <c:pt idx="46">
                  <c:v>2.9544232590366271</c:v>
                </c:pt>
                <c:pt idx="47">
                  <c:v>2.8190778623577311</c:v>
                </c:pt>
                <c:pt idx="48">
                  <c:v>2.5980762113533253</c:v>
                </c:pt>
                <c:pt idx="49">
                  <c:v>2.2981333293569493</c:v>
                </c:pt>
                <c:pt idx="50">
                  <c:v>1.9283628290596346</c:v>
                </c:pt>
                <c:pt idx="51">
                  <c:v>1.500000000000018</c:v>
                </c:pt>
                <c:pt idx="52">
                  <c:v>1.0260604299770275</c:v>
                </c:pt>
                <c:pt idx="53">
                  <c:v>0.52094453300081334</c:v>
                </c:pt>
                <c:pt idx="54">
                  <c:v>2.2418915682220928E-14</c:v>
                </c:pt>
                <c:pt idx="55">
                  <c:v>-0.52094453300076871</c:v>
                </c:pt>
                <c:pt idx="56">
                  <c:v>-1.0260604299769853</c:v>
                </c:pt>
                <c:pt idx="57">
                  <c:v>-1.4999999999999771</c:v>
                </c:pt>
                <c:pt idx="58">
                  <c:v>-1.9283628290596002</c:v>
                </c:pt>
                <c:pt idx="59">
                  <c:v>-2.2981333293569208</c:v>
                </c:pt>
                <c:pt idx="60">
                  <c:v>-2.5980762113533031</c:v>
                </c:pt>
                <c:pt idx="61">
                  <c:v>-2.8190778623577182</c:v>
                </c:pt>
                <c:pt idx="62">
                  <c:v>-2.9544232590366195</c:v>
                </c:pt>
                <c:pt idx="63">
                  <c:v>-3</c:v>
                </c:pt>
                <c:pt idx="64">
                  <c:v>-2.9544232590366288</c:v>
                </c:pt>
                <c:pt idx="65">
                  <c:v>-2.8190778623577355</c:v>
                </c:pt>
                <c:pt idx="66">
                  <c:v>-2.5980762113533311</c:v>
                </c:pt>
                <c:pt idx="67">
                  <c:v>-2.2981333293569572</c:v>
                </c:pt>
                <c:pt idx="68">
                  <c:v>-1.9283628290596431</c:v>
                </c:pt>
                <c:pt idx="69">
                  <c:v>-1.5000000000000273</c:v>
                </c:pt>
                <c:pt idx="70">
                  <c:v>-1.0260604299770377</c:v>
                </c:pt>
                <c:pt idx="71">
                  <c:v>-0.52094453300082399</c:v>
                </c:pt>
                <c:pt idx="72">
                  <c:v>-3.3444601255094985E-14</c:v>
                </c:pt>
                <c:pt idx="73">
                  <c:v>0.5209445330007576</c:v>
                </c:pt>
                <c:pt idx="74">
                  <c:v>1.0260604299769753</c:v>
                </c:pt>
                <c:pt idx="75">
                  <c:v>1.4999999999999676</c:v>
                </c:pt>
                <c:pt idx="76">
                  <c:v>1.928362829059592</c:v>
                </c:pt>
                <c:pt idx="77">
                  <c:v>2.2981333293569142</c:v>
                </c:pt>
                <c:pt idx="78">
                  <c:v>2.5980762113532974</c:v>
                </c:pt>
                <c:pt idx="79">
                  <c:v>2.8190778623577142</c:v>
                </c:pt>
                <c:pt idx="80">
                  <c:v>2.9544232590366182</c:v>
                </c:pt>
                <c:pt idx="81">
                  <c:v>3</c:v>
                </c:pt>
                <c:pt idx="82">
                  <c:v>2.9544232590366311</c:v>
                </c:pt>
                <c:pt idx="83">
                  <c:v>2.8190778623577391</c:v>
                </c:pt>
                <c:pt idx="84">
                  <c:v>2.5980762113533382</c:v>
                </c:pt>
                <c:pt idx="85">
                  <c:v>2.2981333293569612</c:v>
                </c:pt>
                <c:pt idx="86">
                  <c:v>1.9283628290596515</c:v>
                </c:pt>
                <c:pt idx="87">
                  <c:v>1.5000000000000369</c:v>
                </c:pt>
                <c:pt idx="88">
                  <c:v>1.0260604299770482</c:v>
                </c:pt>
                <c:pt idx="89">
                  <c:v>0.52094453300083465</c:v>
                </c:pt>
                <c:pt idx="90">
                  <c:v>4.4470286827969181E-14</c:v>
                </c:pt>
                <c:pt idx="91">
                  <c:v>-0.52094453300074661</c:v>
                </c:pt>
                <c:pt idx="92">
                  <c:v>-1.0260604299769649</c:v>
                </c:pt>
                <c:pt idx="93">
                  <c:v>-1.4999999999999578</c:v>
                </c:pt>
                <c:pt idx="94">
                  <c:v>-1.9283628290595836</c:v>
                </c:pt>
                <c:pt idx="95">
                  <c:v>-2.2981333293569062</c:v>
                </c:pt>
                <c:pt idx="96">
                  <c:v>-2.598076211353292</c:v>
                </c:pt>
                <c:pt idx="97">
                  <c:v>-2.8190778623577089</c:v>
                </c:pt>
                <c:pt idx="98">
                  <c:v>-2.9544232590366155</c:v>
                </c:pt>
                <c:pt idx="99">
                  <c:v>-3</c:v>
                </c:pt>
                <c:pt idx="100">
                  <c:v>-2.9544232590366342</c:v>
                </c:pt>
                <c:pt idx="101">
                  <c:v>-2.8190778623577426</c:v>
                </c:pt>
              </c:numCache>
            </c:numRef>
          </c:val>
          <c:smooth val="1"/>
          <c:extLst>
            <c:ext xmlns:c16="http://schemas.microsoft.com/office/drawing/2014/chart" uri="{C3380CC4-5D6E-409C-BE32-E72D297353CC}">
              <c16:uniqueId val="{00000000-A4F4-4366-BBA3-6D4C6CD9C65A}"/>
            </c:ext>
          </c:extLst>
        </c:ser>
        <c:ser>
          <c:idx val="1"/>
          <c:order val="1"/>
          <c:tx>
            <c:strRef>
              <c:f>Hoja1!$C$1</c:f>
              <c:strCache>
                <c:ptCount val="1"/>
                <c:pt idx="0">
                  <c:v>B</c:v>
                </c:pt>
              </c:strCache>
            </c:strRef>
          </c:tx>
          <c:spPr>
            <a:ln>
              <a:solidFill>
                <a:srgbClr val="FF0000"/>
              </a:solidFill>
            </a:ln>
          </c:spPr>
          <c:marker>
            <c:symbol val="none"/>
          </c:marker>
          <c:cat>
            <c:numRef>
              <c:f>Hoja1!$A$2:$A$103</c:f>
              <c:numCache>
                <c:formatCode>General</c:formatCode>
                <c:ptCount val="102"/>
                <c:pt idx="0">
                  <c:v>0</c:v>
                </c:pt>
                <c:pt idx="1">
                  <c:v>0.17453292519943311</c:v>
                </c:pt>
                <c:pt idx="2">
                  <c:v>0.34906585039886623</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1.7453292519943271</c:v>
                </c:pt>
                <c:pt idx="11">
                  <c:v>1.9198621771937625</c:v>
                </c:pt>
                <c:pt idx="12">
                  <c:v>2.0943951023931953</c:v>
                </c:pt>
                <c:pt idx="13">
                  <c:v>2.2689280275926307</c:v>
                </c:pt>
                <c:pt idx="14">
                  <c:v>2.4434609527920612</c:v>
                </c:pt>
                <c:pt idx="15">
                  <c:v>2.6179938779914989</c:v>
                </c:pt>
                <c:pt idx="16">
                  <c:v>2.7925268031909272</c:v>
                </c:pt>
                <c:pt idx="17">
                  <c:v>2.9670597283903617</c:v>
                </c:pt>
                <c:pt idx="18">
                  <c:v>3.1415926535897918</c:v>
                </c:pt>
                <c:pt idx="19">
                  <c:v>3.3161255787892228</c:v>
                </c:pt>
                <c:pt idx="20">
                  <c:v>3.4906585039886537</c:v>
                </c:pt>
                <c:pt idx="21">
                  <c:v>3.66519142918809</c:v>
                </c:pt>
                <c:pt idx="22">
                  <c:v>3.8397243543875232</c:v>
                </c:pt>
                <c:pt idx="23">
                  <c:v>4.0142572795869444</c:v>
                </c:pt>
                <c:pt idx="24">
                  <c:v>4.1887902047863887</c:v>
                </c:pt>
                <c:pt idx="25">
                  <c:v>4.3633231299858224</c:v>
                </c:pt>
                <c:pt idx="26">
                  <c:v>4.537856055185248</c:v>
                </c:pt>
                <c:pt idx="27">
                  <c:v>4.7123889803846923</c:v>
                </c:pt>
                <c:pt idx="28">
                  <c:v>4.8869219055841278</c:v>
                </c:pt>
                <c:pt idx="29">
                  <c:v>5.0614548307835472</c:v>
                </c:pt>
                <c:pt idx="30">
                  <c:v>5.2359877559829853</c:v>
                </c:pt>
                <c:pt idx="31">
                  <c:v>5.410520681182418</c:v>
                </c:pt>
                <c:pt idx="32">
                  <c:v>5.5850536063818508</c:v>
                </c:pt>
                <c:pt idx="33">
                  <c:v>5.7595865315812782</c:v>
                </c:pt>
                <c:pt idx="34">
                  <c:v>5.9341194567807145</c:v>
                </c:pt>
                <c:pt idx="35">
                  <c:v>6.1086523819801544</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8.0285145591739209</c:v>
                </c:pt>
                <c:pt idx="47">
                  <c:v>8.203047484373343</c:v>
                </c:pt>
                <c:pt idx="48">
                  <c:v>8.3775804095727757</c:v>
                </c:pt>
                <c:pt idx="49">
                  <c:v>8.5521133347722191</c:v>
                </c:pt>
                <c:pt idx="50">
                  <c:v>8.7266462599716572</c:v>
                </c:pt>
                <c:pt idx="51">
                  <c:v>8.9011791851710598</c:v>
                </c:pt>
                <c:pt idx="52">
                  <c:v>9.075712110370505</c:v>
                </c:pt>
                <c:pt idx="53">
                  <c:v>9.2502450355699555</c:v>
                </c:pt>
                <c:pt idx="54">
                  <c:v>9.4247779607693687</c:v>
                </c:pt>
                <c:pt idx="55">
                  <c:v>9.599310885968805</c:v>
                </c:pt>
                <c:pt idx="56">
                  <c:v>9.7738438111682537</c:v>
                </c:pt>
                <c:pt idx="57">
                  <c:v>9.9483767363676687</c:v>
                </c:pt>
                <c:pt idx="58">
                  <c:v>10.122909661567103</c:v>
                </c:pt>
                <c:pt idx="59">
                  <c:v>10.297442586766536</c:v>
                </c:pt>
                <c:pt idx="60">
                  <c:v>10.471975511965972</c:v>
                </c:pt>
                <c:pt idx="61">
                  <c:v>10.646508437165402</c:v>
                </c:pt>
                <c:pt idx="62">
                  <c:v>10.821041362364831</c:v>
                </c:pt>
                <c:pt idx="63">
                  <c:v>10.995574287564285</c:v>
                </c:pt>
                <c:pt idx="64">
                  <c:v>11.17010721276371</c:v>
                </c:pt>
                <c:pt idx="65">
                  <c:v>11.344640137963134</c:v>
                </c:pt>
                <c:pt idx="66">
                  <c:v>11.519173063162553</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12.915436464758042</c:v>
                </c:pt>
                <c:pt idx="75">
                  <c:v>13.08996938995746</c:v>
                </c:pt>
                <c:pt idx="76">
                  <c:v>13.264502315156896</c:v>
                </c:pt>
                <c:pt idx="77">
                  <c:v>13.439035240356326</c:v>
                </c:pt>
                <c:pt idx="78">
                  <c:v>13.613568165555748</c:v>
                </c:pt>
                <c:pt idx="79">
                  <c:v>13.788101090755172</c:v>
                </c:pt>
                <c:pt idx="80">
                  <c:v>13.96263401595465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15.882496193148411</c:v>
                </c:pt>
                <c:pt idx="92">
                  <c:v>16.057029118347817</c:v>
                </c:pt>
                <c:pt idx="93">
                  <c:v>16.231562043547225</c:v>
                </c:pt>
                <c:pt idx="94">
                  <c:v>16.406094968746693</c:v>
                </c:pt>
                <c:pt idx="95">
                  <c:v>16.58062789394608</c:v>
                </c:pt>
                <c:pt idx="96">
                  <c:v>16.755160819145527</c:v>
                </c:pt>
                <c:pt idx="97">
                  <c:v>16.929693744344959</c:v>
                </c:pt>
                <c:pt idx="98">
                  <c:v>17.104226669544431</c:v>
                </c:pt>
                <c:pt idx="99">
                  <c:v>17.278759594743804</c:v>
                </c:pt>
                <c:pt idx="100">
                  <c:v>17.45329251994324</c:v>
                </c:pt>
                <c:pt idx="101">
                  <c:v>17.627825445142744</c:v>
                </c:pt>
              </c:numCache>
            </c:numRef>
          </c:cat>
          <c:val>
            <c:numRef>
              <c:f>Hoja1!$C$2:$C$103</c:f>
              <c:numCache>
                <c:formatCode>General</c:formatCode>
                <c:ptCount val="102"/>
                <c:pt idx="0">
                  <c:v>3.6754453647258753E-16</c:v>
                </c:pt>
                <c:pt idx="1">
                  <c:v>-0.52094453300079091</c:v>
                </c:pt>
                <c:pt idx="2">
                  <c:v>-1.0260604299770073</c:v>
                </c:pt>
                <c:pt idx="3">
                  <c:v>-1.4999999999999969</c:v>
                </c:pt>
                <c:pt idx="4">
                  <c:v>-1.9283628290596193</c:v>
                </c:pt>
                <c:pt idx="5">
                  <c:v>-2.2981333293569373</c:v>
                </c:pt>
                <c:pt idx="6">
                  <c:v>-2.5980762113533151</c:v>
                </c:pt>
                <c:pt idx="7">
                  <c:v>-2.8190778623577253</c:v>
                </c:pt>
                <c:pt idx="8">
                  <c:v>-2.9544232590366239</c:v>
                </c:pt>
                <c:pt idx="9">
                  <c:v>-3</c:v>
                </c:pt>
                <c:pt idx="10">
                  <c:v>-2.9544232590366244</c:v>
                </c:pt>
                <c:pt idx="11">
                  <c:v>-2.8190778623577257</c:v>
                </c:pt>
                <c:pt idx="12">
                  <c:v>-2.5980762113533182</c:v>
                </c:pt>
                <c:pt idx="13">
                  <c:v>-2.2981333293569395</c:v>
                </c:pt>
                <c:pt idx="14">
                  <c:v>-1.9283628290596224</c:v>
                </c:pt>
                <c:pt idx="15">
                  <c:v>-1.500000000000004</c:v>
                </c:pt>
                <c:pt idx="16">
                  <c:v>-1.0260604299770122</c:v>
                </c:pt>
                <c:pt idx="17">
                  <c:v>-0.52094453300079724</c:v>
                </c:pt>
                <c:pt idx="18">
                  <c:v>-6.0641595911459455E-15</c:v>
                </c:pt>
                <c:pt idx="19">
                  <c:v>0.52094453300078525</c:v>
                </c:pt>
                <c:pt idx="20">
                  <c:v>1.0260604299770009</c:v>
                </c:pt>
                <c:pt idx="21">
                  <c:v>1.4999999999999909</c:v>
                </c:pt>
                <c:pt idx="22">
                  <c:v>1.9283628290596131</c:v>
                </c:pt>
                <c:pt idx="23">
                  <c:v>2.2981333293569333</c:v>
                </c:pt>
                <c:pt idx="24">
                  <c:v>2.5980762113533142</c:v>
                </c:pt>
                <c:pt idx="25">
                  <c:v>2.8190778623577226</c:v>
                </c:pt>
                <c:pt idx="26">
                  <c:v>2.9544232590366226</c:v>
                </c:pt>
                <c:pt idx="27">
                  <c:v>3</c:v>
                </c:pt>
                <c:pt idx="28">
                  <c:v>2.9544232590366253</c:v>
                </c:pt>
                <c:pt idx="29">
                  <c:v>2.8190778623577275</c:v>
                </c:pt>
                <c:pt idx="30">
                  <c:v>2.59807621135332</c:v>
                </c:pt>
                <c:pt idx="31">
                  <c:v>2.2981333293569426</c:v>
                </c:pt>
                <c:pt idx="32">
                  <c:v>1.9283628290596264</c:v>
                </c:pt>
                <c:pt idx="33">
                  <c:v>1.5000000000000087</c:v>
                </c:pt>
                <c:pt idx="34">
                  <c:v>1.0260604299770175</c:v>
                </c:pt>
                <c:pt idx="35">
                  <c:v>0.52094453300080279</c:v>
                </c:pt>
                <c:pt idx="36">
                  <c:v>1.1760774645819348E-14</c:v>
                </c:pt>
                <c:pt idx="37">
                  <c:v>-0.52094453300077959</c:v>
                </c:pt>
                <c:pt idx="38">
                  <c:v>-1.0260604299769953</c:v>
                </c:pt>
                <c:pt idx="39">
                  <c:v>-1.499999999999986</c:v>
                </c:pt>
                <c:pt idx="40">
                  <c:v>-1.9283628290596087</c:v>
                </c:pt>
                <c:pt idx="41">
                  <c:v>-2.2981333293569275</c:v>
                </c:pt>
                <c:pt idx="42">
                  <c:v>-2.598076211353308</c:v>
                </c:pt>
                <c:pt idx="43">
                  <c:v>-2.8190778623577195</c:v>
                </c:pt>
                <c:pt idx="44">
                  <c:v>-2.9544232590366213</c:v>
                </c:pt>
                <c:pt idx="45">
                  <c:v>-3</c:v>
                </c:pt>
                <c:pt idx="46">
                  <c:v>-2.9544232590366275</c:v>
                </c:pt>
                <c:pt idx="47">
                  <c:v>-2.8190778623577315</c:v>
                </c:pt>
                <c:pt idx="48">
                  <c:v>-2.5980762113533253</c:v>
                </c:pt>
                <c:pt idx="49">
                  <c:v>-2.2981333293569493</c:v>
                </c:pt>
                <c:pt idx="50">
                  <c:v>-1.9283628290596346</c:v>
                </c:pt>
                <c:pt idx="51">
                  <c:v>-1.500000000000018</c:v>
                </c:pt>
                <c:pt idx="52">
                  <c:v>-1.0260604299770277</c:v>
                </c:pt>
                <c:pt idx="53">
                  <c:v>-0.52094453300081356</c:v>
                </c:pt>
                <c:pt idx="54">
                  <c:v>-2.2786460218693457E-14</c:v>
                </c:pt>
                <c:pt idx="55">
                  <c:v>0.52094453300076804</c:v>
                </c:pt>
                <c:pt idx="56">
                  <c:v>1.0260604299769851</c:v>
                </c:pt>
                <c:pt idx="57">
                  <c:v>1.4999999999999767</c:v>
                </c:pt>
                <c:pt idx="58">
                  <c:v>1.9283628290596002</c:v>
                </c:pt>
                <c:pt idx="59">
                  <c:v>2.2981333293569204</c:v>
                </c:pt>
                <c:pt idx="60">
                  <c:v>2.5980762113533031</c:v>
                </c:pt>
                <c:pt idx="61">
                  <c:v>2.8190778623577182</c:v>
                </c:pt>
                <c:pt idx="62">
                  <c:v>2.9544232590366195</c:v>
                </c:pt>
                <c:pt idx="63">
                  <c:v>3</c:v>
                </c:pt>
                <c:pt idx="64">
                  <c:v>2.9544232590366288</c:v>
                </c:pt>
                <c:pt idx="65">
                  <c:v>2.8190778623577355</c:v>
                </c:pt>
                <c:pt idx="66">
                  <c:v>2.5980762113533311</c:v>
                </c:pt>
                <c:pt idx="67">
                  <c:v>2.2981333293569572</c:v>
                </c:pt>
                <c:pt idx="68">
                  <c:v>1.9283628290596435</c:v>
                </c:pt>
                <c:pt idx="69">
                  <c:v>1.5000000000000275</c:v>
                </c:pt>
                <c:pt idx="70">
                  <c:v>1.0260604299770382</c:v>
                </c:pt>
                <c:pt idx="71">
                  <c:v>0.52094453300082444</c:v>
                </c:pt>
                <c:pt idx="72">
                  <c:v>3.3812145791567596E-14</c:v>
                </c:pt>
                <c:pt idx="73">
                  <c:v>-0.5209445330007576</c:v>
                </c:pt>
                <c:pt idx="74">
                  <c:v>-1.0260604299769749</c:v>
                </c:pt>
                <c:pt idx="75">
                  <c:v>-1.4999999999999671</c:v>
                </c:pt>
                <c:pt idx="76">
                  <c:v>-1.9283628290595916</c:v>
                </c:pt>
                <c:pt idx="77">
                  <c:v>-2.2981333293569142</c:v>
                </c:pt>
                <c:pt idx="78">
                  <c:v>-2.5980762113532974</c:v>
                </c:pt>
                <c:pt idx="79">
                  <c:v>-2.8190778623577142</c:v>
                </c:pt>
                <c:pt idx="80">
                  <c:v>-2.9544232590366182</c:v>
                </c:pt>
                <c:pt idx="81">
                  <c:v>-3</c:v>
                </c:pt>
                <c:pt idx="82">
                  <c:v>-2.9544232590366311</c:v>
                </c:pt>
                <c:pt idx="83">
                  <c:v>-2.8190778623577391</c:v>
                </c:pt>
                <c:pt idx="84">
                  <c:v>-2.5980762113533382</c:v>
                </c:pt>
                <c:pt idx="85">
                  <c:v>-2.2981333293569612</c:v>
                </c:pt>
                <c:pt idx="86">
                  <c:v>-1.9283628290596517</c:v>
                </c:pt>
                <c:pt idx="87">
                  <c:v>-1.5000000000000373</c:v>
                </c:pt>
                <c:pt idx="88">
                  <c:v>-1.0260604299770484</c:v>
                </c:pt>
                <c:pt idx="89">
                  <c:v>-0.52094453300083465</c:v>
                </c:pt>
                <c:pt idx="90">
                  <c:v>-4.4837831364441817E-14</c:v>
                </c:pt>
                <c:pt idx="91">
                  <c:v>0.52094453300074661</c:v>
                </c:pt>
                <c:pt idx="92">
                  <c:v>1.0260604299769644</c:v>
                </c:pt>
                <c:pt idx="93">
                  <c:v>1.4999999999999576</c:v>
                </c:pt>
                <c:pt idx="94">
                  <c:v>1.9283628290595833</c:v>
                </c:pt>
                <c:pt idx="95">
                  <c:v>2.2981333293569062</c:v>
                </c:pt>
                <c:pt idx="96">
                  <c:v>2.598076211353292</c:v>
                </c:pt>
                <c:pt idx="97">
                  <c:v>2.8190778623577084</c:v>
                </c:pt>
                <c:pt idx="98">
                  <c:v>2.9544232590366155</c:v>
                </c:pt>
                <c:pt idx="99">
                  <c:v>3</c:v>
                </c:pt>
                <c:pt idx="100">
                  <c:v>2.9544232590366342</c:v>
                </c:pt>
                <c:pt idx="101">
                  <c:v>2.819077862357743</c:v>
                </c:pt>
              </c:numCache>
            </c:numRef>
          </c:val>
          <c:smooth val="1"/>
          <c:extLst>
            <c:ext xmlns:c16="http://schemas.microsoft.com/office/drawing/2014/chart" uri="{C3380CC4-5D6E-409C-BE32-E72D297353CC}">
              <c16:uniqueId val="{00000001-A4F4-4366-BBA3-6D4C6CD9C65A}"/>
            </c:ext>
          </c:extLst>
        </c:ser>
        <c:ser>
          <c:idx val="2"/>
          <c:order val="2"/>
          <c:tx>
            <c:strRef>
              <c:f>Hoja1!$D$1</c:f>
              <c:strCache>
                <c:ptCount val="1"/>
                <c:pt idx="0">
                  <c:v>A+B</c:v>
                </c:pt>
              </c:strCache>
            </c:strRef>
          </c:tx>
          <c:spPr>
            <a:ln w="44450">
              <a:solidFill>
                <a:schemeClr val="tx1"/>
              </a:solidFill>
            </a:ln>
          </c:spPr>
          <c:marker>
            <c:symbol val="none"/>
          </c:marker>
          <c:cat>
            <c:numRef>
              <c:f>Hoja1!$A$2:$A$103</c:f>
              <c:numCache>
                <c:formatCode>General</c:formatCode>
                <c:ptCount val="102"/>
                <c:pt idx="0">
                  <c:v>0</c:v>
                </c:pt>
                <c:pt idx="1">
                  <c:v>0.17453292519943311</c:v>
                </c:pt>
                <c:pt idx="2">
                  <c:v>0.34906585039886623</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1.7453292519943271</c:v>
                </c:pt>
                <c:pt idx="11">
                  <c:v>1.9198621771937625</c:v>
                </c:pt>
                <c:pt idx="12">
                  <c:v>2.0943951023931953</c:v>
                </c:pt>
                <c:pt idx="13">
                  <c:v>2.2689280275926307</c:v>
                </c:pt>
                <c:pt idx="14">
                  <c:v>2.4434609527920612</c:v>
                </c:pt>
                <c:pt idx="15">
                  <c:v>2.6179938779914989</c:v>
                </c:pt>
                <c:pt idx="16">
                  <c:v>2.7925268031909272</c:v>
                </c:pt>
                <c:pt idx="17">
                  <c:v>2.9670597283903617</c:v>
                </c:pt>
                <c:pt idx="18">
                  <c:v>3.1415926535897918</c:v>
                </c:pt>
                <c:pt idx="19">
                  <c:v>3.3161255787892228</c:v>
                </c:pt>
                <c:pt idx="20">
                  <c:v>3.4906585039886537</c:v>
                </c:pt>
                <c:pt idx="21">
                  <c:v>3.66519142918809</c:v>
                </c:pt>
                <c:pt idx="22">
                  <c:v>3.8397243543875232</c:v>
                </c:pt>
                <c:pt idx="23">
                  <c:v>4.0142572795869444</c:v>
                </c:pt>
                <c:pt idx="24">
                  <c:v>4.1887902047863887</c:v>
                </c:pt>
                <c:pt idx="25">
                  <c:v>4.3633231299858224</c:v>
                </c:pt>
                <c:pt idx="26">
                  <c:v>4.537856055185248</c:v>
                </c:pt>
                <c:pt idx="27">
                  <c:v>4.7123889803846923</c:v>
                </c:pt>
                <c:pt idx="28">
                  <c:v>4.8869219055841278</c:v>
                </c:pt>
                <c:pt idx="29">
                  <c:v>5.0614548307835472</c:v>
                </c:pt>
                <c:pt idx="30">
                  <c:v>5.2359877559829853</c:v>
                </c:pt>
                <c:pt idx="31">
                  <c:v>5.410520681182418</c:v>
                </c:pt>
                <c:pt idx="32">
                  <c:v>5.5850536063818508</c:v>
                </c:pt>
                <c:pt idx="33">
                  <c:v>5.7595865315812782</c:v>
                </c:pt>
                <c:pt idx="34">
                  <c:v>5.9341194567807145</c:v>
                </c:pt>
                <c:pt idx="35">
                  <c:v>6.1086523819801544</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8.0285145591739209</c:v>
                </c:pt>
                <c:pt idx="47">
                  <c:v>8.203047484373343</c:v>
                </c:pt>
                <c:pt idx="48">
                  <c:v>8.3775804095727757</c:v>
                </c:pt>
                <c:pt idx="49">
                  <c:v>8.5521133347722191</c:v>
                </c:pt>
                <c:pt idx="50">
                  <c:v>8.7266462599716572</c:v>
                </c:pt>
                <c:pt idx="51">
                  <c:v>8.9011791851710598</c:v>
                </c:pt>
                <c:pt idx="52">
                  <c:v>9.075712110370505</c:v>
                </c:pt>
                <c:pt idx="53">
                  <c:v>9.2502450355699555</c:v>
                </c:pt>
                <c:pt idx="54">
                  <c:v>9.4247779607693687</c:v>
                </c:pt>
                <c:pt idx="55">
                  <c:v>9.599310885968805</c:v>
                </c:pt>
                <c:pt idx="56">
                  <c:v>9.7738438111682537</c:v>
                </c:pt>
                <c:pt idx="57">
                  <c:v>9.9483767363676687</c:v>
                </c:pt>
                <c:pt idx="58">
                  <c:v>10.122909661567103</c:v>
                </c:pt>
                <c:pt idx="59">
                  <c:v>10.297442586766536</c:v>
                </c:pt>
                <c:pt idx="60">
                  <c:v>10.471975511965972</c:v>
                </c:pt>
                <c:pt idx="61">
                  <c:v>10.646508437165402</c:v>
                </c:pt>
                <c:pt idx="62">
                  <c:v>10.821041362364831</c:v>
                </c:pt>
                <c:pt idx="63">
                  <c:v>10.995574287564285</c:v>
                </c:pt>
                <c:pt idx="64">
                  <c:v>11.17010721276371</c:v>
                </c:pt>
                <c:pt idx="65">
                  <c:v>11.344640137963134</c:v>
                </c:pt>
                <c:pt idx="66">
                  <c:v>11.519173063162553</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12.915436464758042</c:v>
                </c:pt>
                <c:pt idx="75">
                  <c:v>13.08996938995746</c:v>
                </c:pt>
                <c:pt idx="76">
                  <c:v>13.264502315156896</c:v>
                </c:pt>
                <c:pt idx="77">
                  <c:v>13.439035240356326</c:v>
                </c:pt>
                <c:pt idx="78">
                  <c:v>13.613568165555748</c:v>
                </c:pt>
                <c:pt idx="79">
                  <c:v>13.788101090755172</c:v>
                </c:pt>
                <c:pt idx="80">
                  <c:v>13.96263401595465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15.882496193148411</c:v>
                </c:pt>
                <c:pt idx="92">
                  <c:v>16.057029118347817</c:v>
                </c:pt>
                <c:pt idx="93">
                  <c:v>16.231562043547225</c:v>
                </c:pt>
                <c:pt idx="94">
                  <c:v>16.406094968746693</c:v>
                </c:pt>
                <c:pt idx="95">
                  <c:v>16.58062789394608</c:v>
                </c:pt>
                <c:pt idx="96">
                  <c:v>16.755160819145527</c:v>
                </c:pt>
                <c:pt idx="97">
                  <c:v>16.929693744344959</c:v>
                </c:pt>
                <c:pt idx="98">
                  <c:v>17.104226669544431</c:v>
                </c:pt>
                <c:pt idx="99">
                  <c:v>17.278759594743804</c:v>
                </c:pt>
                <c:pt idx="100">
                  <c:v>17.45329251994324</c:v>
                </c:pt>
                <c:pt idx="101">
                  <c:v>17.627825445142744</c:v>
                </c:pt>
              </c:numCache>
            </c:numRef>
          </c:cat>
          <c:val>
            <c:numRef>
              <c:f>Hoja1!$D$2:$D$103</c:f>
              <c:numCache>
                <c:formatCode>General</c:formatCode>
                <c:ptCount val="102"/>
                <c:pt idx="0">
                  <c:v>3.6754453647258753E-16</c:v>
                </c:pt>
                <c:pt idx="1">
                  <c:v>9.992007221626472E-16</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-1.7763568394002611E-15</c:v>
                </c:pt>
                <c:pt idx="17">
                  <c:v>-1.7763568394002611E-15</c:v>
                </c:pt>
                <c:pt idx="18">
                  <c:v>-1.6998121660227843E-15</c:v>
                </c:pt>
                <c:pt idx="19">
                  <c:v>-1.6653345369377443E-15</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-1.9984014443252936E-15</c:v>
                </c:pt>
                <c:pt idx="34">
                  <c:v>-1.9984014443252936E-15</c:v>
                </c:pt>
                <c:pt idx="35">
                  <c:v>-2.3314683517128382E-15</c:v>
                </c:pt>
                <c:pt idx="36">
                  <c:v>-2.2969907226278039E-15</c:v>
                </c:pt>
                <c:pt idx="37">
                  <c:v>-2.2204460492503261E-15</c:v>
                </c:pt>
                <c:pt idx="38">
                  <c:v>-2.2204460492503261E-15</c:v>
                </c:pt>
                <c:pt idx="39">
                  <c:v>-1.9984014443252936E-15</c:v>
                </c:pt>
                <c:pt idx="40">
                  <c:v>-1.7763568394002611E-15</c:v>
                </c:pt>
                <c:pt idx="41">
                  <c:v>0</c:v>
                </c:pt>
                <c:pt idx="42">
                  <c:v>0</c:v>
                </c:pt>
                <c:pt idx="43">
                  <c:v>0</c:v>
                </c:pt>
                <c:pt idx="44">
                  <c:v>0</c:v>
                </c:pt>
                <c:pt idx="45">
                  <c:v>0</c:v>
                </c:pt>
                <c:pt idx="46">
                  <c:v>0</c:v>
                </c:pt>
                <c:pt idx="47">
                  <c:v>0</c:v>
                </c:pt>
                <c:pt idx="48">
                  <c:v>0</c:v>
                </c:pt>
                <c:pt idx="49">
                  <c:v>0</c:v>
                </c:pt>
                <c:pt idx="50">
                  <c:v>0</c:v>
                </c:pt>
                <c:pt idx="51">
                  <c:v>0</c:v>
                </c:pt>
                <c:pt idx="52">
                  <c:v>0</c:v>
                </c:pt>
                <c:pt idx="53">
                  <c:v>0</c:v>
                </c:pt>
                <c:pt idx="54">
                  <c:v>-3.6754453647258753E-16</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3.6754453647258753E-16</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-3.6754453647258753E-16</c:v>
                </c:pt>
                <c:pt idx="91">
                  <c:v>0</c:v>
                </c:pt>
                <c:pt idx="92">
                  <c:v>0</c:v>
                </c:pt>
                <c:pt idx="93">
                  <c:v>0</c:v>
                </c:pt>
                <c:pt idx="94">
                  <c:v>0</c:v>
                </c:pt>
                <c:pt idx="95">
                  <c:v>0</c:v>
                </c:pt>
                <c:pt idx="96">
                  <c:v>0</c:v>
                </c:pt>
                <c:pt idx="97">
                  <c:v>0</c:v>
                </c:pt>
                <c:pt idx="98">
                  <c:v>0</c:v>
                </c:pt>
                <c:pt idx="99">
                  <c:v>0</c:v>
                </c:pt>
                <c:pt idx="100">
                  <c:v>0</c:v>
                </c:pt>
                <c:pt idx="101">
                  <c:v>0</c:v>
                </c:pt>
              </c:numCache>
            </c:numRef>
          </c:val>
          <c:smooth val="1"/>
          <c:extLst>
            <c:ext xmlns:c16="http://schemas.microsoft.com/office/drawing/2014/chart" uri="{C3380CC4-5D6E-409C-BE32-E72D297353CC}">
              <c16:uniqueId val="{00000002-A4F4-4366-BBA3-6D4C6CD9C65A}"/>
            </c:ext>
          </c:extLst>
        </c:ser>
        <c:dLbls>
          <c:showLegendKey val="0"/>
          <c:showVal val="0"/>
          <c:showCatName val="0"/>
          <c:showSerName val="0"/>
          <c:showPercent val="0"/>
          <c:showBubbleSize val="0"/>
        </c:dLbls>
        <c:smooth val="0"/>
        <c:axId val="325863960"/>
        <c:axId val="325862000"/>
      </c:lineChart>
      <c:catAx>
        <c:axId val="325863960"/>
        <c:scaling>
          <c:orientation val="minMax"/>
        </c:scaling>
        <c:delete val="1"/>
        <c:axPos val="b"/>
        <c:numFmt formatCode="General" sourceLinked="1"/>
        <c:majorTickMark val="none"/>
        <c:minorTickMark val="cross"/>
        <c:tickLblPos val="none"/>
        <c:crossAx val="325862000"/>
        <c:crosses val="autoZero"/>
        <c:auto val="1"/>
        <c:lblAlgn val="ctr"/>
        <c:lblOffset val="100"/>
        <c:noMultiLvlLbl val="1"/>
      </c:catAx>
      <c:valAx>
        <c:axId val="325862000"/>
        <c:scaling>
          <c:orientation val="minMax"/>
        </c:scaling>
        <c:delete val="1"/>
        <c:axPos val="l"/>
        <c:numFmt formatCode="General" sourceLinked="1"/>
        <c:majorTickMark val="none"/>
        <c:minorTickMark val="cross"/>
        <c:tickLblPos val="none"/>
        <c:crossAx val="325863960"/>
        <c:crosses val="autoZero"/>
        <c:crossBetween val="between"/>
      </c:valAx>
    </c:plotArea>
    <c:plotVisOnly val="1"/>
    <c:dispBlanksAs val="zero"/>
    <c:showDLblsOverMax val="1"/>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3"/>
          <c:order val="3"/>
          <c:tx>
            <c:strRef>
              <c:f>Hoja1!$B$1</c:f>
            </c:strRef>
          </c:tx>
          <c:spPr>
            <a:ln>
              <a:solidFill>
                <a:srgbClr val="1C47D2"/>
              </a:solidFill>
            </a:ln>
          </c:spPr>
          <c:marker>
            <c:symbol val="none"/>
          </c:marker>
          <c:cat>
            <c:multiLvlStrRef>
              <c:f>Hoja1!$A$2:$A$103</c:f>
            </c:multiLvlStrRef>
          </c:cat>
          <c:val>
            <c:numRef>
              <c:f>Hoja1!$B$2:$B$103</c:f>
            </c:numRef>
          </c:val>
          <c:smooth val="1"/>
          <c:extLst>
            <c:ext xmlns:c16="http://schemas.microsoft.com/office/drawing/2014/chart" uri="{C3380CC4-5D6E-409C-BE32-E72D297353CC}">
              <c16:uniqueId val="{00000000-E861-4BEA-A68C-8895A1573181}"/>
            </c:ext>
          </c:extLst>
        </c:ser>
        <c:ser>
          <c:idx val="4"/>
          <c:order val="4"/>
          <c:tx>
            <c:strRef>
              <c:f>Hoja1!$C$1</c:f>
            </c:strRef>
          </c:tx>
          <c:marker>
            <c:symbol val="none"/>
          </c:marker>
          <c:cat>
            <c:multiLvlStrRef>
              <c:f>Hoja1!$A$2:$A$103</c:f>
            </c:multiLvlStrRef>
          </c:cat>
          <c:val>
            <c:numRef>
              <c:f>Hoja1!$C$2:$C$103</c:f>
            </c:numRef>
          </c:val>
          <c:smooth val="1"/>
          <c:extLst>
            <c:ext xmlns:c16="http://schemas.microsoft.com/office/drawing/2014/chart" uri="{C3380CC4-5D6E-409C-BE32-E72D297353CC}">
              <c16:uniqueId val="{00000001-E861-4BEA-A68C-8895A1573181}"/>
            </c:ext>
          </c:extLst>
        </c:ser>
        <c:ser>
          <c:idx val="5"/>
          <c:order val="5"/>
          <c:tx>
            <c:strRef>
              <c:f>Hoja1!$D$1</c:f>
            </c:strRef>
          </c:tx>
          <c:spPr>
            <a:ln>
              <a:solidFill>
                <a:schemeClr val="tx1"/>
              </a:solidFill>
            </a:ln>
          </c:spPr>
          <c:marker>
            <c:symbol val="none"/>
          </c:marker>
          <c:cat>
            <c:multiLvlStrRef>
              <c:f>Hoja1!$A$2:$A$103</c:f>
            </c:multiLvlStrRef>
          </c:cat>
          <c:val>
            <c:numRef>
              <c:f>Hoja1!$D$2:$D$103</c:f>
            </c:numRef>
          </c:val>
          <c:smooth val="1"/>
          <c:extLst>
            <c:ext xmlns:c16="http://schemas.microsoft.com/office/drawing/2014/chart" uri="{C3380CC4-5D6E-409C-BE32-E72D297353CC}">
              <c16:uniqueId val="{00000002-E861-4BEA-A68C-8895A1573181}"/>
            </c:ext>
          </c:extLst>
        </c:ser>
        <c:ser>
          <c:idx val="0"/>
          <c:order val="0"/>
          <c:tx>
            <c:strRef>
              <c:f>Hoja1!$B$1</c:f>
              <c:strCache>
                <c:ptCount val="1"/>
                <c:pt idx="0">
                  <c:v>A</c:v>
                </c:pt>
              </c:strCache>
            </c:strRef>
          </c:tx>
          <c:spPr>
            <a:ln>
              <a:solidFill>
                <a:srgbClr val="1C47D2"/>
              </a:solidFill>
            </a:ln>
          </c:spPr>
          <c:marker>
            <c:symbol val="none"/>
          </c:marker>
          <c:cat>
            <c:numRef>
              <c:f>Hoja1!$A$2:$A$103</c:f>
              <c:numCache>
                <c:formatCode>General</c:formatCode>
                <c:ptCount val="102"/>
                <c:pt idx="0">
                  <c:v>0</c:v>
                </c:pt>
                <c:pt idx="1">
                  <c:v>0.17453292519943314</c:v>
                </c:pt>
                <c:pt idx="2">
                  <c:v>0.34906585039886634</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1.7453292519943266</c:v>
                </c:pt>
                <c:pt idx="11">
                  <c:v>1.9198621771937625</c:v>
                </c:pt>
                <c:pt idx="12">
                  <c:v>2.0943951023931953</c:v>
                </c:pt>
                <c:pt idx="13">
                  <c:v>2.2689280275926316</c:v>
                </c:pt>
                <c:pt idx="14">
                  <c:v>2.4434609527920612</c:v>
                </c:pt>
                <c:pt idx="15">
                  <c:v>2.6179938779914997</c:v>
                </c:pt>
                <c:pt idx="16">
                  <c:v>2.7925268031909272</c:v>
                </c:pt>
                <c:pt idx="17">
                  <c:v>2.9670597283903621</c:v>
                </c:pt>
                <c:pt idx="18">
                  <c:v>3.1415926535897918</c:v>
                </c:pt>
                <c:pt idx="19">
                  <c:v>3.3161255787892228</c:v>
                </c:pt>
                <c:pt idx="20">
                  <c:v>3.4906585039886533</c:v>
                </c:pt>
                <c:pt idx="21">
                  <c:v>3.66519142918809</c:v>
                </c:pt>
                <c:pt idx="22">
                  <c:v>3.8397243543875232</c:v>
                </c:pt>
                <c:pt idx="23">
                  <c:v>4.0142572795869427</c:v>
                </c:pt>
                <c:pt idx="24">
                  <c:v>4.1887902047863887</c:v>
                </c:pt>
                <c:pt idx="25">
                  <c:v>4.3633231299858224</c:v>
                </c:pt>
                <c:pt idx="26">
                  <c:v>4.5378560551852472</c:v>
                </c:pt>
                <c:pt idx="27">
                  <c:v>4.7123889803846923</c:v>
                </c:pt>
                <c:pt idx="28">
                  <c:v>4.8869219055841295</c:v>
                </c:pt>
                <c:pt idx="29">
                  <c:v>5.0614548307835463</c:v>
                </c:pt>
                <c:pt idx="30">
                  <c:v>5.2359877559829853</c:v>
                </c:pt>
                <c:pt idx="31">
                  <c:v>5.410520681182418</c:v>
                </c:pt>
                <c:pt idx="32">
                  <c:v>5.5850536063818508</c:v>
                </c:pt>
                <c:pt idx="33">
                  <c:v>5.7595865315812773</c:v>
                </c:pt>
                <c:pt idx="34">
                  <c:v>5.9341194567807145</c:v>
                </c:pt>
                <c:pt idx="35">
                  <c:v>6.1086523819801553</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8.0285145591739226</c:v>
                </c:pt>
                <c:pt idx="47">
                  <c:v>8.203047484373343</c:v>
                </c:pt>
                <c:pt idx="48">
                  <c:v>8.3775804095727757</c:v>
                </c:pt>
                <c:pt idx="49">
                  <c:v>8.5521133347722209</c:v>
                </c:pt>
                <c:pt idx="50">
                  <c:v>8.726646259971659</c:v>
                </c:pt>
                <c:pt idx="51">
                  <c:v>8.9011791851710562</c:v>
                </c:pt>
                <c:pt idx="52">
                  <c:v>9.075712110370505</c:v>
                </c:pt>
                <c:pt idx="53">
                  <c:v>9.2502450355699573</c:v>
                </c:pt>
                <c:pt idx="54">
                  <c:v>9.4247779607693687</c:v>
                </c:pt>
                <c:pt idx="55">
                  <c:v>9.599310885968805</c:v>
                </c:pt>
                <c:pt idx="56">
                  <c:v>9.7738438111682555</c:v>
                </c:pt>
                <c:pt idx="57">
                  <c:v>9.9483767363676687</c:v>
                </c:pt>
                <c:pt idx="58">
                  <c:v>10.122909661567103</c:v>
                </c:pt>
                <c:pt idx="59">
                  <c:v>10.297442586766536</c:v>
                </c:pt>
                <c:pt idx="60">
                  <c:v>10.471975511965972</c:v>
                </c:pt>
                <c:pt idx="61">
                  <c:v>10.646508437165402</c:v>
                </c:pt>
                <c:pt idx="62">
                  <c:v>10.821041362364831</c:v>
                </c:pt>
                <c:pt idx="63">
                  <c:v>10.995574287564288</c:v>
                </c:pt>
                <c:pt idx="64">
                  <c:v>11.170107212763712</c:v>
                </c:pt>
                <c:pt idx="65">
                  <c:v>11.344640137963134</c:v>
                </c:pt>
                <c:pt idx="66">
                  <c:v>11.519173063162551</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12.915436464758045</c:v>
                </c:pt>
                <c:pt idx="75">
                  <c:v>13.08996938995746</c:v>
                </c:pt>
                <c:pt idx="76">
                  <c:v>13.264502315156896</c:v>
                </c:pt>
                <c:pt idx="77">
                  <c:v>13.439035240356326</c:v>
                </c:pt>
                <c:pt idx="78">
                  <c:v>13.613568165555748</c:v>
                </c:pt>
                <c:pt idx="79">
                  <c:v>13.788101090755168</c:v>
                </c:pt>
                <c:pt idx="80">
                  <c:v>13.962634015954654</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15.882496193148416</c:v>
                </c:pt>
                <c:pt idx="92">
                  <c:v>16.057029118347817</c:v>
                </c:pt>
                <c:pt idx="93">
                  <c:v>16.231562043547221</c:v>
                </c:pt>
                <c:pt idx="94">
                  <c:v>16.406094968746693</c:v>
                </c:pt>
                <c:pt idx="95">
                  <c:v>16.580627893946076</c:v>
                </c:pt>
                <c:pt idx="96">
                  <c:v>16.755160819145527</c:v>
                </c:pt>
                <c:pt idx="97">
                  <c:v>16.929693744344956</c:v>
                </c:pt>
                <c:pt idx="98">
                  <c:v>17.104226669544431</c:v>
                </c:pt>
                <c:pt idx="99">
                  <c:v>17.278759594743796</c:v>
                </c:pt>
                <c:pt idx="100">
                  <c:v>17.453292519943233</c:v>
                </c:pt>
                <c:pt idx="101">
                  <c:v>17.627825445142747</c:v>
                </c:pt>
              </c:numCache>
            </c:numRef>
          </c:cat>
          <c:val>
            <c:numRef>
              <c:f>Hoja1!$B$2:$B$103</c:f>
              <c:numCache>
                <c:formatCode>General</c:formatCode>
                <c:ptCount val="102"/>
                <c:pt idx="0">
                  <c:v>0</c:v>
                </c:pt>
                <c:pt idx="1">
                  <c:v>0.52094453300079191</c:v>
                </c:pt>
                <c:pt idx="2">
                  <c:v>1.0260604299770077</c:v>
                </c:pt>
                <c:pt idx="3">
                  <c:v>1.4999999999999973</c:v>
                </c:pt>
                <c:pt idx="4">
                  <c:v>1.9283628290596195</c:v>
                </c:pt>
                <c:pt idx="5">
                  <c:v>2.2981333293569381</c:v>
                </c:pt>
                <c:pt idx="6">
                  <c:v>2.5980762113533182</c:v>
                </c:pt>
                <c:pt idx="7">
                  <c:v>2.8190778623577248</c:v>
                </c:pt>
                <c:pt idx="8">
                  <c:v>2.9544232590366239</c:v>
                </c:pt>
                <c:pt idx="9">
                  <c:v>3</c:v>
                </c:pt>
                <c:pt idx="10">
                  <c:v>2.9544232590366239</c:v>
                </c:pt>
                <c:pt idx="11">
                  <c:v>2.8190778623577253</c:v>
                </c:pt>
                <c:pt idx="12">
                  <c:v>2.5980762113533182</c:v>
                </c:pt>
                <c:pt idx="13">
                  <c:v>2.298133329356939</c:v>
                </c:pt>
                <c:pt idx="14">
                  <c:v>1.9283628290596213</c:v>
                </c:pt>
                <c:pt idx="15">
                  <c:v>1.5000000000000022</c:v>
                </c:pt>
                <c:pt idx="16">
                  <c:v>1.0260604299770106</c:v>
                </c:pt>
                <c:pt idx="17">
                  <c:v>0.52094453300079546</c:v>
                </c:pt>
                <c:pt idx="18">
                  <c:v>4.3643474251231811E-15</c:v>
                </c:pt>
                <c:pt idx="19">
                  <c:v>-0.52094453300078714</c:v>
                </c:pt>
                <c:pt idx="20">
                  <c:v>-1.0260604299770026</c:v>
                </c:pt>
                <c:pt idx="21">
                  <c:v>-1.499999999999992</c:v>
                </c:pt>
                <c:pt idx="22">
                  <c:v>-1.9283628290596146</c:v>
                </c:pt>
                <c:pt idx="23">
                  <c:v>-2.2981333293569342</c:v>
                </c:pt>
                <c:pt idx="24">
                  <c:v>-2.5980762113533142</c:v>
                </c:pt>
                <c:pt idx="25">
                  <c:v>-2.8190778623577226</c:v>
                </c:pt>
                <c:pt idx="26">
                  <c:v>-2.9544232590366226</c:v>
                </c:pt>
                <c:pt idx="27">
                  <c:v>-3</c:v>
                </c:pt>
                <c:pt idx="28">
                  <c:v>-2.9544232590366257</c:v>
                </c:pt>
                <c:pt idx="29">
                  <c:v>-2.8190778623577284</c:v>
                </c:pt>
                <c:pt idx="30">
                  <c:v>-2.5980762113533213</c:v>
                </c:pt>
                <c:pt idx="31">
                  <c:v>-2.2981333293569439</c:v>
                </c:pt>
                <c:pt idx="32">
                  <c:v>-1.9283628290596282</c:v>
                </c:pt>
                <c:pt idx="33">
                  <c:v>-1.5000000000000107</c:v>
                </c:pt>
                <c:pt idx="34">
                  <c:v>-1.0260604299770197</c:v>
                </c:pt>
                <c:pt idx="35">
                  <c:v>-0.52094453300080523</c:v>
                </c:pt>
                <c:pt idx="36">
                  <c:v>-1.4057765368447128E-14</c:v>
                </c:pt>
                <c:pt idx="37">
                  <c:v>0.52094453300077759</c:v>
                </c:pt>
                <c:pt idx="38">
                  <c:v>1.0260604299769935</c:v>
                </c:pt>
                <c:pt idx="39">
                  <c:v>1.4999999999999836</c:v>
                </c:pt>
                <c:pt idx="40">
                  <c:v>1.9283628290596071</c:v>
                </c:pt>
                <c:pt idx="41">
                  <c:v>2.2981333293569262</c:v>
                </c:pt>
                <c:pt idx="42">
                  <c:v>2.5980762113533071</c:v>
                </c:pt>
                <c:pt idx="43">
                  <c:v>2.8190778623577191</c:v>
                </c:pt>
                <c:pt idx="44">
                  <c:v>2.9544232590366208</c:v>
                </c:pt>
                <c:pt idx="45">
                  <c:v>3</c:v>
                </c:pt>
                <c:pt idx="46">
                  <c:v>2.9544232590366271</c:v>
                </c:pt>
                <c:pt idx="47">
                  <c:v>2.8190778623577311</c:v>
                </c:pt>
                <c:pt idx="48">
                  <c:v>2.5980762113533253</c:v>
                </c:pt>
                <c:pt idx="49">
                  <c:v>2.2981333293569497</c:v>
                </c:pt>
                <c:pt idx="50">
                  <c:v>1.9283628290596349</c:v>
                </c:pt>
                <c:pt idx="51">
                  <c:v>1.500000000000018</c:v>
                </c:pt>
                <c:pt idx="52">
                  <c:v>1.0260604299770277</c:v>
                </c:pt>
                <c:pt idx="53">
                  <c:v>0.52094453300081345</c:v>
                </c:pt>
                <c:pt idx="54">
                  <c:v>2.2418915682220959E-14</c:v>
                </c:pt>
                <c:pt idx="55">
                  <c:v>-0.52094453300076871</c:v>
                </c:pt>
                <c:pt idx="56">
                  <c:v>-1.0260604299769855</c:v>
                </c:pt>
                <c:pt idx="57">
                  <c:v>-1.4999999999999767</c:v>
                </c:pt>
                <c:pt idx="58">
                  <c:v>-1.9283628290596004</c:v>
                </c:pt>
                <c:pt idx="59">
                  <c:v>-2.2981333293569213</c:v>
                </c:pt>
                <c:pt idx="60">
                  <c:v>-2.5980762113533031</c:v>
                </c:pt>
                <c:pt idx="61">
                  <c:v>-2.8190778623577182</c:v>
                </c:pt>
                <c:pt idx="62">
                  <c:v>-2.9544232590366195</c:v>
                </c:pt>
                <c:pt idx="63">
                  <c:v>-3</c:v>
                </c:pt>
                <c:pt idx="64">
                  <c:v>-2.9544232590366288</c:v>
                </c:pt>
                <c:pt idx="65">
                  <c:v>-2.8190778623577355</c:v>
                </c:pt>
                <c:pt idx="66">
                  <c:v>-2.5980762113533311</c:v>
                </c:pt>
                <c:pt idx="67">
                  <c:v>-2.2981333293569577</c:v>
                </c:pt>
                <c:pt idx="68">
                  <c:v>-1.9283628290596433</c:v>
                </c:pt>
                <c:pt idx="69">
                  <c:v>-1.5000000000000273</c:v>
                </c:pt>
                <c:pt idx="70">
                  <c:v>-1.0260604299770379</c:v>
                </c:pt>
                <c:pt idx="71">
                  <c:v>-0.52094453300082411</c:v>
                </c:pt>
                <c:pt idx="72">
                  <c:v>-3.344460125509501E-14</c:v>
                </c:pt>
                <c:pt idx="73">
                  <c:v>0.5209445330007576</c:v>
                </c:pt>
                <c:pt idx="74">
                  <c:v>1.0260604299769756</c:v>
                </c:pt>
                <c:pt idx="75">
                  <c:v>1.4999999999999674</c:v>
                </c:pt>
                <c:pt idx="76">
                  <c:v>1.9283628290595922</c:v>
                </c:pt>
                <c:pt idx="77">
                  <c:v>2.2981333293569146</c:v>
                </c:pt>
                <c:pt idx="78">
                  <c:v>2.5980762113532974</c:v>
                </c:pt>
                <c:pt idx="79">
                  <c:v>2.8190778623577142</c:v>
                </c:pt>
                <c:pt idx="80">
                  <c:v>2.9544232590366182</c:v>
                </c:pt>
                <c:pt idx="81">
                  <c:v>3</c:v>
                </c:pt>
                <c:pt idx="82">
                  <c:v>2.9544232590366311</c:v>
                </c:pt>
                <c:pt idx="83">
                  <c:v>2.8190778623577391</c:v>
                </c:pt>
                <c:pt idx="84">
                  <c:v>2.5980762113533382</c:v>
                </c:pt>
                <c:pt idx="85">
                  <c:v>2.2981333293569612</c:v>
                </c:pt>
                <c:pt idx="86">
                  <c:v>1.9283628290596517</c:v>
                </c:pt>
                <c:pt idx="87">
                  <c:v>1.5000000000000369</c:v>
                </c:pt>
                <c:pt idx="88">
                  <c:v>1.0260604299770484</c:v>
                </c:pt>
                <c:pt idx="89">
                  <c:v>0.52094453300083465</c:v>
                </c:pt>
                <c:pt idx="90">
                  <c:v>4.4470286827969213E-14</c:v>
                </c:pt>
                <c:pt idx="91">
                  <c:v>-0.52094453300074661</c:v>
                </c:pt>
                <c:pt idx="92">
                  <c:v>-1.0260604299769651</c:v>
                </c:pt>
                <c:pt idx="93">
                  <c:v>-1.4999999999999576</c:v>
                </c:pt>
                <c:pt idx="94">
                  <c:v>-1.928362829059584</c:v>
                </c:pt>
                <c:pt idx="95">
                  <c:v>-2.2981333293569066</c:v>
                </c:pt>
                <c:pt idx="96">
                  <c:v>-2.598076211353292</c:v>
                </c:pt>
                <c:pt idx="97">
                  <c:v>-2.8190778623577089</c:v>
                </c:pt>
                <c:pt idx="98">
                  <c:v>-2.9544232590366155</c:v>
                </c:pt>
                <c:pt idx="99">
                  <c:v>-3</c:v>
                </c:pt>
                <c:pt idx="100">
                  <c:v>-2.9544232590366342</c:v>
                </c:pt>
                <c:pt idx="101">
                  <c:v>-2.8190778623577426</c:v>
                </c:pt>
              </c:numCache>
            </c:numRef>
          </c:val>
          <c:smooth val="1"/>
          <c:extLst>
            <c:ext xmlns:c16="http://schemas.microsoft.com/office/drawing/2014/chart" uri="{C3380CC4-5D6E-409C-BE32-E72D297353CC}">
              <c16:uniqueId val="{00000003-E861-4BEA-A68C-8895A1573181}"/>
            </c:ext>
          </c:extLst>
        </c:ser>
        <c:ser>
          <c:idx val="1"/>
          <c:order val="1"/>
          <c:tx>
            <c:strRef>
              <c:f>Hoja1!$C$1</c:f>
              <c:strCache>
                <c:ptCount val="1"/>
                <c:pt idx="0">
                  <c:v>B</c:v>
                </c:pt>
              </c:strCache>
            </c:strRef>
          </c:tx>
          <c:spPr>
            <a:ln>
              <a:solidFill>
                <a:srgbClr val="FF0000"/>
              </a:solidFill>
            </a:ln>
          </c:spPr>
          <c:marker>
            <c:symbol val="none"/>
          </c:marker>
          <c:cat>
            <c:numRef>
              <c:f>Hoja1!$A$2:$A$103</c:f>
              <c:numCache>
                <c:formatCode>General</c:formatCode>
                <c:ptCount val="102"/>
                <c:pt idx="0">
                  <c:v>0</c:v>
                </c:pt>
                <c:pt idx="1">
                  <c:v>0.17453292519943314</c:v>
                </c:pt>
                <c:pt idx="2">
                  <c:v>0.34906585039886634</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1.7453292519943266</c:v>
                </c:pt>
                <c:pt idx="11">
                  <c:v>1.9198621771937625</c:v>
                </c:pt>
                <c:pt idx="12">
                  <c:v>2.0943951023931953</c:v>
                </c:pt>
                <c:pt idx="13">
                  <c:v>2.2689280275926316</c:v>
                </c:pt>
                <c:pt idx="14">
                  <c:v>2.4434609527920612</c:v>
                </c:pt>
                <c:pt idx="15">
                  <c:v>2.6179938779914997</c:v>
                </c:pt>
                <c:pt idx="16">
                  <c:v>2.7925268031909272</c:v>
                </c:pt>
                <c:pt idx="17">
                  <c:v>2.9670597283903621</c:v>
                </c:pt>
                <c:pt idx="18">
                  <c:v>3.1415926535897918</c:v>
                </c:pt>
                <c:pt idx="19">
                  <c:v>3.3161255787892228</c:v>
                </c:pt>
                <c:pt idx="20">
                  <c:v>3.4906585039886533</c:v>
                </c:pt>
                <c:pt idx="21">
                  <c:v>3.66519142918809</c:v>
                </c:pt>
                <c:pt idx="22">
                  <c:v>3.8397243543875232</c:v>
                </c:pt>
                <c:pt idx="23">
                  <c:v>4.0142572795869427</c:v>
                </c:pt>
                <c:pt idx="24">
                  <c:v>4.1887902047863887</c:v>
                </c:pt>
                <c:pt idx="25">
                  <c:v>4.3633231299858224</c:v>
                </c:pt>
                <c:pt idx="26">
                  <c:v>4.5378560551852472</c:v>
                </c:pt>
                <c:pt idx="27">
                  <c:v>4.7123889803846923</c:v>
                </c:pt>
                <c:pt idx="28">
                  <c:v>4.8869219055841295</c:v>
                </c:pt>
                <c:pt idx="29">
                  <c:v>5.0614548307835463</c:v>
                </c:pt>
                <c:pt idx="30">
                  <c:v>5.2359877559829853</c:v>
                </c:pt>
                <c:pt idx="31">
                  <c:v>5.410520681182418</c:v>
                </c:pt>
                <c:pt idx="32">
                  <c:v>5.5850536063818508</c:v>
                </c:pt>
                <c:pt idx="33">
                  <c:v>5.7595865315812773</c:v>
                </c:pt>
                <c:pt idx="34">
                  <c:v>5.9341194567807145</c:v>
                </c:pt>
                <c:pt idx="35">
                  <c:v>6.1086523819801553</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8.0285145591739226</c:v>
                </c:pt>
                <c:pt idx="47">
                  <c:v>8.203047484373343</c:v>
                </c:pt>
                <c:pt idx="48">
                  <c:v>8.3775804095727757</c:v>
                </c:pt>
                <c:pt idx="49">
                  <c:v>8.5521133347722209</c:v>
                </c:pt>
                <c:pt idx="50">
                  <c:v>8.726646259971659</c:v>
                </c:pt>
                <c:pt idx="51">
                  <c:v>8.9011791851710562</c:v>
                </c:pt>
                <c:pt idx="52">
                  <c:v>9.075712110370505</c:v>
                </c:pt>
                <c:pt idx="53">
                  <c:v>9.2502450355699573</c:v>
                </c:pt>
                <c:pt idx="54">
                  <c:v>9.4247779607693687</c:v>
                </c:pt>
                <c:pt idx="55">
                  <c:v>9.599310885968805</c:v>
                </c:pt>
                <c:pt idx="56">
                  <c:v>9.7738438111682555</c:v>
                </c:pt>
                <c:pt idx="57">
                  <c:v>9.9483767363676687</c:v>
                </c:pt>
                <c:pt idx="58">
                  <c:v>10.122909661567103</c:v>
                </c:pt>
                <c:pt idx="59">
                  <c:v>10.297442586766536</c:v>
                </c:pt>
                <c:pt idx="60">
                  <c:v>10.471975511965972</c:v>
                </c:pt>
                <c:pt idx="61">
                  <c:v>10.646508437165402</c:v>
                </c:pt>
                <c:pt idx="62">
                  <c:v>10.821041362364831</c:v>
                </c:pt>
                <c:pt idx="63">
                  <c:v>10.995574287564288</c:v>
                </c:pt>
                <c:pt idx="64">
                  <c:v>11.170107212763712</c:v>
                </c:pt>
                <c:pt idx="65">
                  <c:v>11.344640137963134</c:v>
                </c:pt>
                <c:pt idx="66">
                  <c:v>11.519173063162551</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12.915436464758045</c:v>
                </c:pt>
                <c:pt idx="75">
                  <c:v>13.08996938995746</c:v>
                </c:pt>
                <c:pt idx="76">
                  <c:v>13.264502315156896</c:v>
                </c:pt>
                <c:pt idx="77">
                  <c:v>13.439035240356326</c:v>
                </c:pt>
                <c:pt idx="78">
                  <c:v>13.613568165555748</c:v>
                </c:pt>
                <c:pt idx="79">
                  <c:v>13.788101090755168</c:v>
                </c:pt>
                <c:pt idx="80">
                  <c:v>13.962634015954654</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15.882496193148416</c:v>
                </c:pt>
                <c:pt idx="92">
                  <c:v>16.057029118347817</c:v>
                </c:pt>
                <c:pt idx="93">
                  <c:v>16.231562043547221</c:v>
                </c:pt>
                <c:pt idx="94">
                  <c:v>16.406094968746693</c:v>
                </c:pt>
                <c:pt idx="95">
                  <c:v>16.580627893946076</c:v>
                </c:pt>
                <c:pt idx="96">
                  <c:v>16.755160819145527</c:v>
                </c:pt>
                <c:pt idx="97">
                  <c:v>16.929693744344956</c:v>
                </c:pt>
                <c:pt idx="98">
                  <c:v>17.104226669544431</c:v>
                </c:pt>
                <c:pt idx="99">
                  <c:v>17.278759594743796</c:v>
                </c:pt>
                <c:pt idx="100">
                  <c:v>17.453292519943233</c:v>
                </c:pt>
                <c:pt idx="101">
                  <c:v>17.627825445142747</c:v>
                </c:pt>
              </c:numCache>
            </c:numRef>
          </c:cat>
          <c:val>
            <c:numRef>
              <c:f>Hoja1!$C$2:$C$103</c:f>
              <c:numCache>
                <c:formatCode>General</c:formatCode>
                <c:ptCount val="102"/>
                <c:pt idx="0">
                  <c:v>-2.1213203435596442</c:v>
                </c:pt>
                <c:pt idx="1">
                  <c:v>-1.7207293090531364</c:v>
                </c:pt>
                <c:pt idx="2">
                  <c:v>-1.267854785222096</c:v>
                </c:pt>
                <c:pt idx="3">
                  <c:v>-0.77645713530756244</c:v>
                </c:pt>
                <c:pt idx="4">
                  <c:v>-0.26146722824297458</c:v>
                </c:pt>
                <c:pt idx="5">
                  <c:v>0.26146722824297458</c:v>
                </c:pt>
                <c:pt idx="6">
                  <c:v>0.776457135307562</c:v>
                </c:pt>
                <c:pt idx="7">
                  <c:v>1.267854785222096</c:v>
                </c:pt>
                <c:pt idx="8">
                  <c:v>1.7207293090531364</c:v>
                </c:pt>
                <c:pt idx="9">
                  <c:v>2.1213203435596442</c:v>
                </c:pt>
                <c:pt idx="10">
                  <c:v>2.4574561328669753</c:v>
                </c:pt>
                <c:pt idx="11">
                  <c:v>2.7189233611099533</c:v>
                </c:pt>
                <c:pt idx="12">
                  <c:v>2.8977774788672046</c:v>
                </c:pt>
                <c:pt idx="13">
                  <c:v>2.9885840942752382</c:v>
                </c:pt>
                <c:pt idx="14">
                  <c:v>2.9885840942752382</c:v>
                </c:pt>
                <c:pt idx="15">
                  <c:v>2.8977774788672055</c:v>
                </c:pt>
                <c:pt idx="16">
                  <c:v>2.718923361109955</c:v>
                </c:pt>
                <c:pt idx="17">
                  <c:v>2.4574561328669775</c:v>
                </c:pt>
                <c:pt idx="18">
                  <c:v>2.1213203435596455</c:v>
                </c:pt>
                <c:pt idx="19">
                  <c:v>1.7207293090531404</c:v>
                </c:pt>
                <c:pt idx="20">
                  <c:v>1.2678547852221012</c:v>
                </c:pt>
                <c:pt idx="21">
                  <c:v>0.77645713530756821</c:v>
                </c:pt>
                <c:pt idx="22">
                  <c:v>0.2614672282429813</c:v>
                </c:pt>
                <c:pt idx="23">
                  <c:v>-0.26146722824296881</c:v>
                </c:pt>
                <c:pt idx="24">
                  <c:v>-0.77645713530755589</c:v>
                </c:pt>
                <c:pt idx="25">
                  <c:v>-1.2678547852220896</c:v>
                </c:pt>
                <c:pt idx="26">
                  <c:v>-1.7207293090531304</c:v>
                </c:pt>
                <c:pt idx="27">
                  <c:v>-2.1213203435596397</c:v>
                </c:pt>
                <c:pt idx="28">
                  <c:v>-2.45745613286697</c:v>
                </c:pt>
                <c:pt idx="29">
                  <c:v>-2.7189233611099488</c:v>
                </c:pt>
                <c:pt idx="30">
                  <c:v>-2.8977774788672042</c:v>
                </c:pt>
                <c:pt idx="31">
                  <c:v>-2.9885840942752355</c:v>
                </c:pt>
                <c:pt idx="32">
                  <c:v>-2.9885840942752382</c:v>
                </c:pt>
                <c:pt idx="33">
                  <c:v>-2.8977774788672082</c:v>
                </c:pt>
                <c:pt idx="34">
                  <c:v>-2.718923361109959</c:v>
                </c:pt>
                <c:pt idx="35">
                  <c:v>-2.4574561328669828</c:v>
                </c:pt>
                <c:pt idx="36">
                  <c:v>-2.1213203435596557</c:v>
                </c:pt>
                <c:pt idx="37">
                  <c:v>-1.7207293090531484</c:v>
                </c:pt>
                <c:pt idx="38">
                  <c:v>-1.2678547852221096</c:v>
                </c:pt>
                <c:pt idx="39">
                  <c:v>-0.77645713530757765</c:v>
                </c:pt>
                <c:pt idx="40">
                  <c:v>-0.26146722824299085</c:v>
                </c:pt>
                <c:pt idx="41">
                  <c:v>0.26146722824295782</c:v>
                </c:pt>
                <c:pt idx="42">
                  <c:v>0.77645713530754523</c:v>
                </c:pt>
                <c:pt idx="43">
                  <c:v>1.2678547852220796</c:v>
                </c:pt>
                <c:pt idx="44">
                  <c:v>1.7207293090531213</c:v>
                </c:pt>
                <c:pt idx="45">
                  <c:v>2.1213203435596286</c:v>
                </c:pt>
                <c:pt idx="46">
                  <c:v>2.4574561328669637</c:v>
                </c:pt>
                <c:pt idx="47">
                  <c:v>2.7189233611099453</c:v>
                </c:pt>
                <c:pt idx="48">
                  <c:v>2.8977774788672002</c:v>
                </c:pt>
                <c:pt idx="49">
                  <c:v>2.9885840942752351</c:v>
                </c:pt>
                <c:pt idx="50">
                  <c:v>2.9885840942752382</c:v>
                </c:pt>
                <c:pt idx="51">
                  <c:v>2.8977774788672139</c:v>
                </c:pt>
                <c:pt idx="52">
                  <c:v>2.7189233611099612</c:v>
                </c:pt>
                <c:pt idx="53">
                  <c:v>2.4574561328669877</c:v>
                </c:pt>
                <c:pt idx="54">
                  <c:v>2.1213203435596606</c:v>
                </c:pt>
                <c:pt idx="55">
                  <c:v>1.7207293090531572</c:v>
                </c:pt>
                <c:pt idx="56">
                  <c:v>1.2678547852221198</c:v>
                </c:pt>
                <c:pt idx="57">
                  <c:v>0.77645713530758864</c:v>
                </c:pt>
                <c:pt idx="58">
                  <c:v>0.26146722824300184</c:v>
                </c:pt>
                <c:pt idx="59">
                  <c:v>-0.26146722824294688</c:v>
                </c:pt>
                <c:pt idx="60">
                  <c:v>-0.77645713530753468</c:v>
                </c:pt>
                <c:pt idx="61">
                  <c:v>-1.2678547852220698</c:v>
                </c:pt>
                <c:pt idx="62">
                  <c:v>-1.7207293090531122</c:v>
                </c:pt>
                <c:pt idx="63">
                  <c:v>-2.1213203435596211</c:v>
                </c:pt>
                <c:pt idx="64">
                  <c:v>-2.4574561328669575</c:v>
                </c:pt>
                <c:pt idx="65">
                  <c:v>-2.7189233611099404</c:v>
                </c:pt>
                <c:pt idx="66">
                  <c:v>-2.8977774788671997</c:v>
                </c:pt>
                <c:pt idx="67">
                  <c:v>-2.9885840942752342</c:v>
                </c:pt>
                <c:pt idx="68">
                  <c:v>-2.9885840942752395</c:v>
                </c:pt>
                <c:pt idx="69">
                  <c:v>-2.8977774788672166</c:v>
                </c:pt>
                <c:pt idx="70">
                  <c:v>-2.7189233611099652</c:v>
                </c:pt>
                <c:pt idx="71">
                  <c:v>-2.4574561328669957</c:v>
                </c:pt>
                <c:pt idx="72">
                  <c:v>-2.1213203435596681</c:v>
                </c:pt>
                <c:pt idx="73">
                  <c:v>-1.7207293090531666</c:v>
                </c:pt>
                <c:pt idx="74">
                  <c:v>-1.2678547852221296</c:v>
                </c:pt>
                <c:pt idx="75">
                  <c:v>-0.77645713530759963</c:v>
                </c:pt>
                <c:pt idx="76">
                  <c:v>-0.26146722824301283</c:v>
                </c:pt>
                <c:pt idx="77">
                  <c:v>0.26146722824293556</c:v>
                </c:pt>
                <c:pt idx="78">
                  <c:v>0.77645713530752392</c:v>
                </c:pt>
                <c:pt idx="79">
                  <c:v>1.2678547852220599</c:v>
                </c:pt>
                <c:pt idx="80">
                  <c:v>1.7207293090531033</c:v>
                </c:pt>
                <c:pt idx="81">
                  <c:v>2.1213203435596162</c:v>
                </c:pt>
                <c:pt idx="82">
                  <c:v>2.4574561328669509</c:v>
                </c:pt>
                <c:pt idx="83">
                  <c:v>2.7189233611099359</c:v>
                </c:pt>
                <c:pt idx="84">
                  <c:v>2.8977774788671966</c:v>
                </c:pt>
                <c:pt idx="85">
                  <c:v>2.9885840942752342</c:v>
                </c:pt>
                <c:pt idx="86">
                  <c:v>2.9885840942752404</c:v>
                </c:pt>
                <c:pt idx="87">
                  <c:v>2.8977774788672197</c:v>
                </c:pt>
                <c:pt idx="88">
                  <c:v>2.7189233611099692</c:v>
                </c:pt>
                <c:pt idx="89">
                  <c:v>2.4574561328669997</c:v>
                </c:pt>
                <c:pt idx="90">
                  <c:v>2.1213203435596788</c:v>
                </c:pt>
                <c:pt idx="91">
                  <c:v>1.7207293090531757</c:v>
                </c:pt>
                <c:pt idx="92">
                  <c:v>1.2678547852221396</c:v>
                </c:pt>
                <c:pt idx="93">
                  <c:v>0.77645713530760951</c:v>
                </c:pt>
                <c:pt idx="94">
                  <c:v>0.26146722824302376</c:v>
                </c:pt>
                <c:pt idx="95">
                  <c:v>-0.26146722824292462</c:v>
                </c:pt>
                <c:pt idx="96">
                  <c:v>-0.7764571353075137</c:v>
                </c:pt>
                <c:pt idx="97">
                  <c:v>-1.2678547852220501</c:v>
                </c:pt>
                <c:pt idx="98">
                  <c:v>-1.7207293090530944</c:v>
                </c:pt>
                <c:pt idx="99">
                  <c:v>-2.1213203435596055</c:v>
                </c:pt>
                <c:pt idx="100">
                  <c:v>-2.4574561328669438</c:v>
                </c:pt>
                <c:pt idx="101">
                  <c:v>-2.7189233611099302</c:v>
                </c:pt>
              </c:numCache>
            </c:numRef>
          </c:val>
          <c:smooth val="1"/>
          <c:extLst>
            <c:ext xmlns:c16="http://schemas.microsoft.com/office/drawing/2014/chart" uri="{C3380CC4-5D6E-409C-BE32-E72D297353CC}">
              <c16:uniqueId val="{00000004-E861-4BEA-A68C-8895A1573181}"/>
            </c:ext>
          </c:extLst>
        </c:ser>
        <c:ser>
          <c:idx val="2"/>
          <c:order val="2"/>
          <c:tx>
            <c:strRef>
              <c:f>Hoja1!$D$1</c:f>
              <c:strCache>
                <c:ptCount val="1"/>
                <c:pt idx="0">
                  <c:v>A+B</c:v>
                </c:pt>
              </c:strCache>
            </c:strRef>
          </c:tx>
          <c:spPr>
            <a:ln w="44450">
              <a:solidFill>
                <a:schemeClr val="tx1"/>
              </a:solidFill>
            </a:ln>
          </c:spPr>
          <c:marker>
            <c:symbol val="none"/>
          </c:marker>
          <c:cat>
            <c:numRef>
              <c:f>Hoja1!$A$2:$A$103</c:f>
              <c:numCache>
                <c:formatCode>General</c:formatCode>
                <c:ptCount val="102"/>
                <c:pt idx="0">
                  <c:v>0</c:v>
                </c:pt>
                <c:pt idx="1">
                  <c:v>0.17453292519943314</c:v>
                </c:pt>
                <c:pt idx="2">
                  <c:v>0.34906585039886634</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1.7453292519943266</c:v>
                </c:pt>
                <c:pt idx="11">
                  <c:v>1.9198621771937625</c:v>
                </c:pt>
                <c:pt idx="12">
                  <c:v>2.0943951023931953</c:v>
                </c:pt>
                <c:pt idx="13">
                  <c:v>2.2689280275926316</c:v>
                </c:pt>
                <c:pt idx="14">
                  <c:v>2.4434609527920612</c:v>
                </c:pt>
                <c:pt idx="15">
                  <c:v>2.6179938779914997</c:v>
                </c:pt>
                <c:pt idx="16">
                  <c:v>2.7925268031909272</c:v>
                </c:pt>
                <c:pt idx="17">
                  <c:v>2.9670597283903621</c:v>
                </c:pt>
                <c:pt idx="18">
                  <c:v>3.1415926535897918</c:v>
                </c:pt>
                <c:pt idx="19">
                  <c:v>3.3161255787892228</c:v>
                </c:pt>
                <c:pt idx="20">
                  <c:v>3.4906585039886533</c:v>
                </c:pt>
                <c:pt idx="21">
                  <c:v>3.66519142918809</c:v>
                </c:pt>
                <c:pt idx="22">
                  <c:v>3.8397243543875232</c:v>
                </c:pt>
                <c:pt idx="23">
                  <c:v>4.0142572795869427</c:v>
                </c:pt>
                <c:pt idx="24">
                  <c:v>4.1887902047863887</c:v>
                </c:pt>
                <c:pt idx="25">
                  <c:v>4.3633231299858224</c:v>
                </c:pt>
                <c:pt idx="26">
                  <c:v>4.5378560551852472</c:v>
                </c:pt>
                <c:pt idx="27">
                  <c:v>4.7123889803846923</c:v>
                </c:pt>
                <c:pt idx="28">
                  <c:v>4.8869219055841295</c:v>
                </c:pt>
                <c:pt idx="29">
                  <c:v>5.0614548307835463</c:v>
                </c:pt>
                <c:pt idx="30">
                  <c:v>5.2359877559829853</c:v>
                </c:pt>
                <c:pt idx="31">
                  <c:v>5.410520681182418</c:v>
                </c:pt>
                <c:pt idx="32">
                  <c:v>5.5850536063818508</c:v>
                </c:pt>
                <c:pt idx="33">
                  <c:v>5.7595865315812773</c:v>
                </c:pt>
                <c:pt idx="34">
                  <c:v>5.9341194567807145</c:v>
                </c:pt>
                <c:pt idx="35">
                  <c:v>6.1086523819801553</c:v>
                </c:pt>
                <c:pt idx="36">
                  <c:v>6.2831853071795765</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8.0285145591739226</c:v>
                </c:pt>
                <c:pt idx="47">
                  <c:v>8.203047484373343</c:v>
                </c:pt>
                <c:pt idx="48">
                  <c:v>8.3775804095727757</c:v>
                </c:pt>
                <c:pt idx="49">
                  <c:v>8.5521133347722209</c:v>
                </c:pt>
                <c:pt idx="50">
                  <c:v>8.726646259971659</c:v>
                </c:pt>
                <c:pt idx="51">
                  <c:v>8.9011791851710562</c:v>
                </c:pt>
                <c:pt idx="52">
                  <c:v>9.075712110370505</c:v>
                </c:pt>
                <c:pt idx="53">
                  <c:v>9.2502450355699573</c:v>
                </c:pt>
                <c:pt idx="54">
                  <c:v>9.4247779607693687</c:v>
                </c:pt>
                <c:pt idx="55">
                  <c:v>9.599310885968805</c:v>
                </c:pt>
                <c:pt idx="56">
                  <c:v>9.7738438111682555</c:v>
                </c:pt>
                <c:pt idx="57">
                  <c:v>9.9483767363676687</c:v>
                </c:pt>
                <c:pt idx="58">
                  <c:v>10.122909661567103</c:v>
                </c:pt>
                <c:pt idx="59">
                  <c:v>10.297442586766536</c:v>
                </c:pt>
                <c:pt idx="60">
                  <c:v>10.471975511965972</c:v>
                </c:pt>
                <c:pt idx="61">
                  <c:v>10.646508437165402</c:v>
                </c:pt>
                <c:pt idx="62">
                  <c:v>10.821041362364831</c:v>
                </c:pt>
                <c:pt idx="63">
                  <c:v>10.995574287564288</c:v>
                </c:pt>
                <c:pt idx="64">
                  <c:v>11.170107212763712</c:v>
                </c:pt>
                <c:pt idx="65">
                  <c:v>11.344640137963134</c:v>
                </c:pt>
                <c:pt idx="66">
                  <c:v>11.519173063162551</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12.915436464758045</c:v>
                </c:pt>
                <c:pt idx="75">
                  <c:v>13.08996938995746</c:v>
                </c:pt>
                <c:pt idx="76">
                  <c:v>13.264502315156896</c:v>
                </c:pt>
                <c:pt idx="77">
                  <c:v>13.439035240356326</c:v>
                </c:pt>
                <c:pt idx="78">
                  <c:v>13.613568165555748</c:v>
                </c:pt>
                <c:pt idx="79">
                  <c:v>13.788101090755168</c:v>
                </c:pt>
                <c:pt idx="80">
                  <c:v>13.962634015954654</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15.882496193148416</c:v>
                </c:pt>
                <c:pt idx="92">
                  <c:v>16.057029118347817</c:v>
                </c:pt>
                <c:pt idx="93">
                  <c:v>16.231562043547221</c:v>
                </c:pt>
                <c:pt idx="94">
                  <c:v>16.406094968746693</c:v>
                </c:pt>
                <c:pt idx="95">
                  <c:v>16.580627893946076</c:v>
                </c:pt>
                <c:pt idx="96">
                  <c:v>16.755160819145527</c:v>
                </c:pt>
                <c:pt idx="97">
                  <c:v>16.929693744344956</c:v>
                </c:pt>
                <c:pt idx="98">
                  <c:v>17.104226669544431</c:v>
                </c:pt>
                <c:pt idx="99">
                  <c:v>17.278759594743796</c:v>
                </c:pt>
                <c:pt idx="100">
                  <c:v>17.453292519943233</c:v>
                </c:pt>
                <c:pt idx="101">
                  <c:v>17.627825445142747</c:v>
                </c:pt>
              </c:numCache>
            </c:numRef>
          </c:cat>
          <c:val>
            <c:numRef>
              <c:f>Hoja1!$D$2:$D$103</c:f>
              <c:numCache>
                <c:formatCode>General</c:formatCode>
                <c:ptCount val="102"/>
                <c:pt idx="0">
                  <c:v>-2.1213203435596442</c:v>
                </c:pt>
                <c:pt idx="1">
                  <c:v>-1.199784776052347</c:v>
                </c:pt>
                <c:pt idx="2">
                  <c:v>-0.24179435524509246</c:v>
                </c:pt>
                <c:pt idx="3">
                  <c:v>0.72354286469243734</c:v>
                </c:pt>
                <c:pt idx="4">
                  <c:v>1.6668956008166433</c:v>
                </c:pt>
                <c:pt idx="5">
                  <c:v>2.5596005575999081</c:v>
                </c:pt>
                <c:pt idx="6">
                  <c:v>3.3745333466608782</c:v>
                </c:pt>
                <c:pt idx="7">
                  <c:v>4.0869326475798227</c:v>
                </c:pt>
                <c:pt idx="8">
                  <c:v>4.6751525680897537</c:v>
                </c:pt>
                <c:pt idx="9">
                  <c:v>5.1213203435596419</c:v>
                </c:pt>
                <c:pt idx="10">
                  <c:v>5.4118793919036117</c:v>
                </c:pt>
                <c:pt idx="11">
                  <c:v>5.5380012234676794</c:v>
                </c:pt>
                <c:pt idx="12">
                  <c:v>5.4958536902205282</c:v>
                </c:pt>
                <c:pt idx="13">
                  <c:v>5.2867174236321803</c:v>
                </c:pt>
                <c:pt idx="14">
                  <c:v>4.9169469233348613</c:v>
                </c:pt>
                <c:pt idx="15">
                  <c:v>4.3977774788672006</c:v>
                </c:pt>
                <c:pt idx="16">
                  <c:v>3.7449837910869657</c:v>
                </c:pt>
                <c:pt idx="17">
                  <c:v>2.9784006658677717</c:v>
                </c:pt>
                <c:pt idx="18">
                  <c:v>2.1213203435596499</c:v>
                </c:pt>
                <c:pt idx="19">
                  <c:v>1.1997847760523559</c:v>
                </c:pt>
                <c:pt idx="20">
                  <c:v>0.24179435524510257</c:v>
                </c:pt>
                <c:pt idx="21">
                  <c:v>-0.72354286469242635</c:v>
                </c:pt>
                <c:pt idx="22">
                  <c:v>-1.666895600816632</c:v>
                </c:pt>
                <c:pt idx="23">
                  <c:v>-2.5596005575998984</c:v>
                </c:pt>
                <c:pt idx="24">
                  <c:v>-3.374533346660868</c:v>
                </c:pt>
                <c:pt idx="25">
                  <c:v>-4.0869326475798085</c:v>
                </c:pt>
                <c:pt idx="26">
                  <c:v>-4.6751525680897448</c:v>
                </c:pt>
                <c:pt idx="27">
                  <c:v>-5.1213203435596384</c:v>
                </c:pt>
                <c:pt idx="28">
                  <c:v>-5.4118793919036081</c:v>
                </c:pt>
                <c:pt idx="29">
                  <c:v>-5.5380012234676794</c:v>
                </c:pt>
                <c:pt idx="30">
                  <c:v>-5.4958536902205299</c:v>
                </c:pt>
                <c:pt idx="31">
                  <c:v>-5.2867174236321839</c:v>
                </c:pt>
                <c:pt idx="32">
                  <c:v>-4.916946923334871</c:v>
                </c:pt>
                <c:pt idx="33">
                  <c:v>-4.3977774788672077</c:v>
                </c:pt>
                <c:pt idx="34">
                  <c:v>-3.7449837910869781</c:v>
                </c:pt>
                <c:pt idx="35">
                  <c:v>-2.9784006658677837</c:v>
                </c:pt>
                <c:pt idx="36">
                  <c:v>-2.1213203435596641</c:v>
                </c:pt>
                <c:pt idx="37">
                  <c:v>-1.199784776052371</c:v>
                </c:pt>
                <c:pt idx="38">
                  <c:v>-0.24179435524511791</c:v>
                </c:pt>
                <c:pt idx="39">
                  <c:v>0.72354286469241103</c:v>
                </c:pt>
                <c:pt idx="40">
                  <c:v>1.6668956008166165</c:v>
                </c:pt>
                <c:pt idx="41">
                  <c:v>2.5596005575998828</c:v>
                </c:pt>
                <c:pt idx="42">
                  <c:v>3.3745333466608542</c:v>
                </c:pt>
                <c:pt idx="43">
                  <c:v>4.0869326475798005</c:v>
                </c:pt>
                <c:pt idx="44">
                  <c:v>4.675152568089735</c:v>
                </c:pt>
                <c:pt idx="45">
                  <c:v>5.1213203435596304</c:v>
                </c:pt>
                <c:pt idx="46">
                  <c:v>5.4118793919035992</c:v>
                </c:pt>
                <c:pt idx="47">
                  <c:v>5.5380012234676732</c:v>
                </c:pt>
                <c:pt idx="48">
                  <c:v>5.4958536902205317</c:v>
                </c:pt>
                <c:pt idx="49">
                  <c:v>5.2867174236321901</c:v>
                </c:pt>
                <c:pt idx="50">
                  <c:v>4.916946923334879</c:v>
                </c:pt>
                <c:pt idx="51">
                  <c:v>4.3977774788672255</c:v>
                </c:pt>
                <c:pt idx="52">
                  <c:v>3.7449837910869919</c:v>
                </c:pt>
                <c:pt idx="53">
                  <c:v>2.9784006658677997</c:v>
                </c:pt>
                <c:pt idx="54">
                  <c:v>2.1213203435596832</c:v>
                </c:pt>
                <c:pt idx="55">
                  <c:v>1.199784776052391</c:v>
                </c:pt>
                <c:pt idx="56">
                  <c:v>0.24179435524513834</c:v>
                </c:pt>
                <c:pt idx="57">
                  <c:v>-0.72354286469239093</c:v>
                </c:pt>
                <c:pt idx="58">
                  <c:v>-1.666895600816598</c:v>
                </c:pt>
                <c:pt idx="59">
                  <c:v>-2.5596005575998637</c:v>
                </c:pt>
                <c:pt idx="60">
                  <c:v>-3.3745333466608392</c:v>
                </c:pt>
                <c:pt idx="61">
                  <c:v>-4.0869326475797845</c:v>
                </c:pt>
                <c:pt idx="62">
                  <c:v>-4.675152568089727</c:v>
                </c:pt>
                <c:pt idx="63">
                  <c:v>-5.1213203435596224</c:v>
                </c:pt>
                <c:pt idx="64">
                  <c:v>-5.4118793919035966</c:v>
                </c:pt>
                <c:pt idx="65">
                  <c:v>-5.5380012234676723</c:v>
                </c:pt>
                <c:pt idx="66">
                  <c:v>-5.4958536902205335</c:v>
                </c:pt>
                <c:pt idx="67">
                  <c:v>-5.2867174236321937</c:v>
                </c:pt>
                <c:pt idx="68">
                  <c:v>-4.9169469233348879</c:v>
                </c:pt>
                <c:pt idx="69">
                  <c:v>-4.3977774788672352</c:v>
                </c:pt>
                <c:pt idx="70">
                  <c:v>-3.7449837910870061</c:v>
                </c:pt>
                <c:pt idx="71">
                  <c:v>-2.9784006658678193</c:v>
                </c:pt>
                <c:pt idx="72">
                  <c:v>-2.1213203435597014</c:v>
                </c:pt>
                <c:pt idx="73">
                  <c:v>-1.199784776052411</c:v>
                </c:pt>
                <c:pt idx="74">
                  <c:v>-0.24179435524515849</c:v>
                </c:pt>
                <c:pt idx="75">
                  <c:v>0.72354286469237061</c:v>
                </c:pt>
                <c:pt idx="76">
                  <c:v>1.6668956008165781</c:v>
                </c:pt>
                <c:pt idx="77">
                  <c:v>2.5596005575998464</c:v>
                </c:pt>
                <c:pt idx="78">
                  <c:v>3.3745333466608214</c:v>
                </c:pt>
                <c:pt idx="79">
                  <c:v>4.0869326475797685</c:v>
                </c:pt>
                <c:pt idx="80">
                  <c:v>4.6751525680897137</c:v>
                </c:pt>
                <c:pt idx="81">
                  <c:v>5.1213203435596135</c:v>
                </c:pt>
                <c:pt idx="82">
                  <c:v>5.4118793919035921</c:v>
                </c:pt>
                <c:pt idx="83">
                  <c:v>5.5380012234676714</c:v>
                </c:pt>
                <c:pt idx="84">
                  <c:v>5.495853690220537</c:v>
                </c:pt>
                <c:pt idx="85">
                  <c:v>5.2867174236322008</c:v>
                </c:pt>
                <c:pt idx="86">
                  <c:v>4.9169469233348924</c:v>
                </c:pt>
                <c:pt idx="87">
                  <c:v>4.397777478867245</c:v>
                </c:pt>
                <c:pt idx="88">
                  <c:v>3.744983791087023</c:v>
                </c:pt>
                <c:pt idx="89">
                  <c:v>2.9784006658678366</c:v>
                </c:pt>
                <c:pt idx="90">
                  <c:v>2.1213203435597205</c:v>
                </c:pt>
                <c:pt idx="91">
                  <c:v>1.1997847760524298</c:v>
                </c:pt>
                <c:pt idx="92">
                  <c:v>0.24179435524517903</c:v>
                </c:pt>
                <c:pt idx="93">
                  <c:v>-0.72354286469235041</c:v>
                </c:pt>
                <c:pt idx="94">
                  <c:v>-1.6668956008165681</c:v>
                </c:pt>
                <c:pt idx="95">
                  <c:v>-2.5596005575998371</c:v>
                </c:pt>
                <c:pt idx="96">
                  <c:v>-3.3745333466608152</c:v>
                </c:pt>
                <c:pt idx="97">
                  <c:v>-4.0869326475797676</c:v>
                </c:pt>
                <c:pt idx="98">
                  <c:v>-4.6751525680897066</c:v>
                </c:pt>
                <c:pt idx="99">
                  <c:v>-5.1213203435596091</c:v>
                </c:pt>
                <c:pt idx="100">
                  <c:v>-5.4118793919035912</c:v>
                </c:pt>
                <c:pt idx="101">
                  <c:v>-5.5380012234676714</c:v>
                </c:pt>
              </c:numCache>
            </c:numRef>
          </c:val>
          <c:smooth val="1"/>
          <c:extLst>
            <c:ext xmlns:c16="http://schemas.microsoft.com/office/drawing/2014/chart" uri="{C3380CC4-5D6E-409C-BE32-E72D297353CC}">
              <c16:uniqueId val="{00000005-E861-4BEA-A68C-8895A1573181}"/>
            </c:ext>
          </c:extLst>
        </c:ser>
        <c:dLbls>
          <c:showLegendKey val="0"/>
          <c:showVal val="0"/>
          <c:showCatName val="0"/>
          <c:showSerName val="0"/>
          <c:showPercent val="0"/>
          <c:showBubbleSize val="0"/>
        </c:dLbls>
        <c:smooth val="0"/>
        <c:axId val="325864352"/>
        <c:axId val="325864744"/>
      </c:lineChart>
      <c:catAx>
        <c:axId val="325864352"/>
        <c:scaling>
          <c:orientation val="minMax"/>
        </c:scaling>
        <c:delete val="1"/>
        <c:axPos val="b"/>
        <c:numFmt formatCode="General" sourceLinked="1"/>
        <c:majorTickMark val="none"/>
        <c:minorTickMark val="cross"/>
        <c:tickLblPos val="none"/>
        <c:crossAx val="325864744"/>
        <c:crosses val="autoZero"/>
        <c:auto val="1"/>
        <c:lblAlgn val="ctr"/>
        <c:lblOffset val="100"/>
        <c:noMultiLvlLbl val="1"/>
      </c:catAx>
      <c:valAx>
        <c:axId val="325864744"/>
        <c:scaling>
          <c:orientation val="minMax"/>
        </c:scaling>
        <c:delete val="1"/>
        <c:axPos val="l"/>
        <c:numFmt formatCode="General" sourceLinked="1"/>
        <c:majorTickMark val="none"/>
        <c:minorTickMark val="cross"/>
        <c:tickLblPos val="none"/>
        <c:crossAx val="325864352"/>
        <c:crosses val="autoZero"/>
        <c:crossBetween val="between"/>
      </c:valAx>
    </c:plotArea>
    <c:plotVisOnly val="1"/>
    <c:dispBlanksAs val="zero"/>
    <c:showDLblsOverMax val="1"/>
  </c:chart>
  <c:txPr>
    <a:bodyPr/>
    <a:lstStyle/>
    <a:p>
      <a:pPr>
        <a:defRPr sz="18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Hoja1!$B$1</c:f>
              <c:strCache>
                <c:ptCount val="1"/>
                <c:pt idx="0">
                  <c:v>A</c:v>
                </c:pt>
              </c:strCache>
            </c:strRef>
          </c:tx>
          <c:spPr>
            <a:ln>
              <a:solidFill>
                <a:srgbClr val="1C47D2"/>
              </a:solidFill>
            </a:ln>
          </c:spPr>
          <c:marker>
            <c:symbol val="none"/>
          </c:marker>
          <c:cat>
            <c:numRef>
              <c:f>Hoja1!$A$2:$A$103</c:f>
              <c:numCache>
                <c:formatCode>General</c:formatCode>
                <c:ptCount val="102"/>
                <c:pt idx="0">
                  <c:v>0</c:v>
                </c:pt>
                <c:pt idx="1">
                  <c:v>0.17453292519943309</c:v>
                </c:pt>
                <c:pt idx="2">
                  <c:v>0.34906585039886617</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1.7453292519943275</c:v>
                </c:pt>
                <c:pt idx="11">
                  <c:v>1.9198621771937625</c:v>
                </c:pt>
                <c:pt idx="12">
                  <c:v>2.0943951023931953</c:v>
                </c:pt>
                <c:pt idx="13">
                  <c:v>2.2689280275926302</c:v>
                </c:pt>
                <c:pt idx="14">
                  <c:v>2.4434609527920612</c:v>
                </c:pt>
                <c:pt idx="15">
                  <c:v>2.617993877991498</c:v>
                </c:pt>
                <c:pt idx="16">
                  <c:v>2.7925268031909272</c:v>
                </c:pt>
                <c:pt idx="17">
                  <c:v>2.9670597283903613</c:v>
                </c:pt>
                <c:pt idx="18">
                  <c:v>3.1415926535897918</c:v>
                </c:pt>
                <c:pt idx="19">
                  <c:v>3.3161255787892228</c:v>
                </c:pt>
                <c:pt idx="20">
                  <c:v>3.4906585039886546</c:v>
                </c:pt>
                <c:pt idx="21">
                  <c:v>3.66519142918809</c:v>
                </c:pt>
                <c:pt idx="22">
                  <c:v>3.8397243543875232</c:v>
                </c:pt>
                <c:pt idx="23">
                  <c:v>4.0142572795869462</c:v>
                </c:pt>
                <c:pt idx="24">
                  <c:v>4.1887902047863887</c:v>
                </c:pt>
                <c:pt idx="25">
                  <c:v>4.3633231299858224</c:v>
                </c:pt>
                <c:pt idx="26">
                  <c:v>4.5378560551852489</c:v>
                </c:pt>
                <c:pt idx="27">
                  <c:v>4.7123889803846915</c:v>
                </c:pt>
                <c:pt idx="28">
                  <c:v>4.886921905584126</c:v>
                </c:pt>
                <c:pt idx="29">
                  <c:v>5.0614548307835481</c:v>
                </c:pt>
                <c:pt idx="30">
                  <c:v>5.2359877559829853</c:v>
                </c:pt>
                <c:pt idx="31">
                  <c:v>5.410520681182418</c:v>
                </c:pt>
                <c:pt idx="32">
                  <c:v>5.5850536063818508</c:v>
                </c:pt>
                <c:pt idx="33">
                  <c:v>5.7595865315812791</c:v>
                </c:pt>
                <c:pt idx="34">
                  <c:v>5.9341194567807145</c:v>
                </c:pt>
                <c:pt idx="35">
                  <c:v>6.1086523819801535</c:v>
                </c:pt>
                <c:pt idx="36">
                  <c:v>6.2831853071795774</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8.0285145591739191</c:v>
                </c:pt>
                <c:pt idx="47">
                  <c:v>8.203047484373343</c:v>
                </c:pt>
                <c:pt idx="48">
                  <c:v>8.3775804095727757</c:v>
                </c:pt>
                <c:pt idx="49">
                  <c:v>8.5521133347722174</c:v>
                </c:pt>
                <c:pt idx="50">
                  <c:v>8.7266462599716554</c:v>
                </c:pt>
                <c:pt idx="51">
                  <c:v>8.9011791851710615</c:v>
                </c:pt>
                <c:pt idx="52">
                  <c:v>9.075712110370505</c:v>
                </c:pt>
                <c:pt idx="53">
                  <c:v>9.2502450355699519</c:v>
                </c:pt>
                <c:pt idx="54">
                  <c:v>9.4247779607693687</c:v>
                </c:pt>
                <c:pt idx="55">
                  <c:v>9.599310885968805</c:v>
                </c:pt>
                <c:pt idx="56">
                  <c:v>9.773843811168252</c:v>
                </c:pt>
                <c:pt idx="57">
                  <c:v>9.9483767363676687</c:v>
                </c:pt>
                <c:pt idx="58">
                  <c:v>10.122909661567103</c:v>
                </c:pt>
                <c:pt idx="59">
                  <c:v>10.297442586766536</c:v>
                </c:pt>
                <c:pt idx="60">
                  <c:v>10.471975511965972</c:v>
                </c:pt>
                <c:pt idx="61">
                  <c:v>10.646508437165402</c:v>
                </c:pt>
                <c:pt idx="62">
                  <c:v>10.821041362364831</c:v>
                </c:pt>
                <c:pt idx="63">
                  <c:v>10.995574287564281</c:v>
                </c:pt>
                <c:pt idx="64">
                  <c:v>11.170107212763709</c:v>
                </c:pt>
                <c:pt idx="65">
                  <c:v>11.344640137963134</c:v>
                </c:pt>
                <c:pt idx="66">
                  <c:v>11.519173063162556</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12.915436464758038</c:v>
                </c:pt>
                <c:pt idx="75">
                  <c:v>13.08996938995746</c:v>
                </c:pt>
                <c:pt idx="76">
                  <c:v>13.264502315156896</c:v>
                </c:pt>
                <c:pt idx="77">
                  <c:v>13.439035240356326</c:v>
                </c:pt>
                <c:pt idx="78">
                  <c:v>13.613568165555749</c:v>
                </c:pt>
                <c:pt idx="79">
                  <c:v>13.788101090755175</c:v>
                </c:pt>
                <c:pt idx="80">
                  <c:v>13.962634015954645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15.882496193148407</c:v>
                </c:pt>
                <c:pt idx="92">
                  <c:v>16.057029118347817</c:v>
                </c:pt>
                <c:pt idx="93">
                  <c:v>16.231562043547228</c:v>
                </c:pt>
                <c:pt idx="94">
                  <c:v>16.406094968746693</c:v>
                </c:pt>
                <c:pt idx="95">
                  <c:v>16.580627893946083</c:v>
                </c:pt>
                <c:pt idx="96">
                  <c:v>16.75516081914553</c:v>
                </c:pt>
                <c:pt idx="97">
                  <c:v>16.929693744344963</c:v>
                </c:pt>
                <c:pt idx="98">
                  <c:v>17.104226669544431</c:v>
                </c:pt>
                <c:pt idx="99">
                  <c:v>17.278759594743811</c:v>
                </c:pt>
                <c:pt idx="100">
                  <c:v>17.453292519943247</c:v>
                </c:pt>
                <c:pt idx="101">
                  <c:v>17.62782544514274</c:v>
                </c:pt>
              </c:numCache>
            </c:numRef>
          </c:cat>
          <c:val>
            <c:numRef>
              <c:f>Hoja1!$B$2:$B$103</c:f>
              <c:numCache>
                <c:formatCode>General</c:formatCode>
                <c:ptCount val="102"/>
                <c:pt idx="0">
                  <c:v>0</c:v>
                </c:pt>
                <c:pt idx="1">
                  <c:v>0.52094453300079169</c:v>
                </c:pt>
                <c:pt idx="2">
                  <c:v>1.0260604299770073</c:v>
                </c:pt>
                <c:pt idx="3">
                  <c:v>1.499999999999998</c:v>
                </c:pt>
                <c:pt idx="4">
                  <c:v>1.9283628290596191</c:v>
                </c:pt>
                <c:pt idx="5">
                  <c:v>2.2981333293569364</c:v>
                </c:pt>
                <c:pt idx="6">
                  <c:v>2.5980762113533182</c:v>
                </c:pt>
                <c:pt idx="7">
                  <c:v>2.8190778623577248</c:v>
                </c:pt>
                <c:pt idx="8">
                  <c:v>2.9544232590366239</c:v>
                </c:pt>
                <c:pt idx="9">
                  <c:v>3</c:v>
                </c:pt>
                <c:pt idx="10">
                  <c:v>2.9544232590366239</c:v>
                </c:pt>
                <c:pt idx="11">
                  <c:v>2.8190778623577253</c:v>
                </c:pt>
                <c:pt idx="12">
                  <c:v>2.5980762113533182</c:v>
                </c:pt>
                <c:pt idx="13">
                  <c:v>2.2981333293569381</c:v>
                </c:pt>
                <c:pt idx="14">
                  <c:v>1.9283628290596209</c:v>
                </c:pt>
                <c:pt idx="15">
                  <c:v>1.5000000000000022</c:v>
                </c:pt>
                <c:pt idx="16">
                  <c:v>1.0260604299770102</c:v>
                </c:pt>
                <c:pt idx="17">
                  <c:v>0.52094453300079524</c:v>
                </c:pt>
                <c:pt idx="18">
                  <c:v>4.3643474251231708E-15</c:v>
                </c:pt>
                <c:pt idx="19">
                  <c:v>-0.52094453300078691</c:v>
                </c:pt>
                <c:pt idx="20">
                  <c:v>-1.0260604299770022</c:v>
                </c:pt>
                <c:pt idx="21">
                  <c:v>-1.4999999999999929</c:v>
                </c:pt>
                <c:pt idx="22">
                  <c:v>-1.9283628290596142</c:v>
                </c:pt>
                <c:pt idx="23">
                  <c:v>-2.2981333293569324</c:v>
                </c:pt>
                <c:pt idx="24">
                  <c:v>-2.5980762113533142</c:v>
                </c:pt>
                <c:pt idx="25">
                  <c:v>-2.8190778623577226</c:v>
                </c:pt>
                <c:pt idx="26">
                  <c:v>-2.9544232590366226</c:v>
                </c:pt>
                <c:pt idx="27">
                  <c:v>-3</c:v>
                </c:pt>
                <c:pt idx="28">
                  <c:v>-2.9544232590366257</c:v>
                </c:pt>
                <c:pt idx="29">
                  <c:v>-2.8190778623577284</c:v>
                </c:pt>
                <c:pt idx="30">
                  <c:v>-2.5980762113533213</c:v>
                </c:pt>
                <c:pt idx="31">
                  <c:v>-2.298133329356943</c:v>
                </c:pt>
                <c:pt idx="32">
                  <c:v>-1.9283628290596277</c:v>
                </c:pt>
                <c:pt idx="33">
                  <c:v>-1.5000000000000107</c:v>
                </c:pt>
                <c:pt idx="34">
                  <c:v>-1.0260604299770193</c:v>
                </c:pt>
                <c:pt idx="35">
                  <c:v>-0.52094453300080501</c:v>
                </c:pt>
                <c:pt idx="36">
                  <c:v>-1.4057765368447106E-14</c:v>
                </c:pt>
                <c:pt idx="37">
                  <c:v>0.52094453300077725</c:v>
                </c:pt>
                <c:pt idx="38">
                  <c:v>1.0260604299769931</c:v>
                </c:pt>
                <c:pt idx="39">
                  <c:v>1.4999999999999845</c:v>
                </c:pt>
                <c:pt idx="40">
                  <c:v>1.9283628290596067</c:v>
                </c:pt>
                <c:pt idx="41">
                  <c:v>2.2981333293569253</c:v>
                </c:pt>
                <c:pt idx="42">
                  <c:v>2.5980762113533071</c:v>
                </c:pt>
                <c:pt idx="43">
                  <c:v>2.8190778623577191</c:v>
                </c:pt>
                <c:pt idx="44">
                  <c:v>2.9544232590366208</c:v>
                </c:pt>
                <c:pt idx="45">
                  <c:v>3</c:v>
                </c:pt>
                <c:pt idx="46">
                  <c:v>2.9544232590366271</c:v>
                </c:pt>
                <c:pt idx="47">
                  <c:v>2.8190778623577311</c:v>
                </c:pt>
                <c:pt idx="48">
                  <c:v>2.5980762113533253</c:v>
                </c:pt>
                <c:pt idx="49">
                  <c:v>2.2981333293569488</c:v>
                </c:pt>
                <c:pt idx="50">
                  <c:v>1.9283628290596344</c:v>
                </c:pt>
                <c:pt idx="51">
                  <c:v>1.500000000000018</c:v>
                </c:pt>
                <c:pt idx="52">
                  <c:v>1.0260604299770273</c:v>
                </c:pt>
                <c:pt idx="53">
                  <c:v>0.52094453300081323</c:v>
                </c:pt>
                <c:pt idx="54">
                  <c:v>2.2418915682220902E-14</c:v>
                </c:pt>
                <c:pt idx="55">
                  <c:v>-0.52094453300076871</c:v>
                </c:pt>
                <c:pt idx="56">
                  <c:v>-1.0260604299769851</c:v>
                </c:pt>
                <c:pt idx="57">
                  <c:v>-1.4999999999999774</c:v>
                </c:pt>
                <c:pt idx="58">
                  <c:v>-1.9283628290595998</c:v>
                </c:pt>
                <c:pt idx="59">
                  <c:v>-2.2981333293569204</c:v>
                </c:pt>
                <c:pt idx="60">
                  <c:v>-2.5980762113533031</c:v>
                </c:pt>
                <c:pt idx="61">
                  <c:v>-2.8190778623577182</c:v>
                </c:pt>
                <c:pt idx="62">
                  <c:v>-2.9544232590366195</c:v>
                </c:pt>
                <c:pt idx="63">
                  <c:v>-3</c:v>
                </c:pt>
                <c:pt idx="64">
                  <c:v>-2.9544232590366288</c:v>
                </c:pt>
                <c:pt idx="65">
                  <c:v>-2.8190778623577355</c:v>
                </c:pt>
                <c:pt idx="66">
                  <c:v>-2.5980762113533311</c:v>
                </c:pt>
                <c:pt idx="67">
                  <c:v>-2.2981333293569564</c:v>
                </c:pt>
                <c:pt idx="68">
                  <c:v>-1.9283628290596428</c:v>
                </c:pt>
                <c:pt idx="69">
                  <c:v>-1.5000000000000273</c:v>
                </c:pt>
                <c:pt idx="70">
                  <c:v>-1.0260604299770375</c:v>
                </c:pt>
                <c:pt idx="71">
                  <c:v>-0.52094453300082388</c:v>
                </c:pt>
                <c:pt idx="72">
                  <c:v>-3.344460125509496E-14</c:v>
                </c:pt>
                <c:pt idx="73">
                  <c:v>0.5209445330007576</c:v>
                </c:pt>
                <c:pt idx="74">
                  <c:v>1.0260604299769751</c:v>
                </c:pt>
                <c:pt idx="75">
                  <c:v>1.4999999999999678</c:v>
                </c:pt>
                <c:pt idx="76">
                  <c:v>1.9283628290595916</c:v>
                </c:pt>
                <c:pt idx="77">
                  <c:v>2.2981333293569133</c:v>
                </c:pt>
                <c:pt idx="78">
                  <c:v>2.5980762113532974</c:v>
                </c:pt>
                <c:pt idx="79">
                  <c:v>2.8190778623577142</c:v>
                </c:pt>
                <c:pt idx="80">
                  <c:v>2.9544232590366182</c:v>
                </c:pt>
                <c:pt idx="81">
                  <c:v>3</c:v>
                </c:pt>
                <c:pt idx="82">
                  <c:v>2.9544232590366311</c:v>
                </c:pt>
                <c:pt idx="83">
                  <c:v>2.8190778623577391</c:v>
                </c:pt>
                <c:pt idx="84">
                  <c:v>2.5980762113533382</c:v>
                </c:pt>
                <c:pt idx="85">
                  <c:v>2.2981333293569612</c:v>
                </c:pt>
                <c:pt idx="86">
                  <c:v>1.9283628290596513</c:v>
                </c:pt>
                <c:pt idx="87">
                  <c:v>1.5000000000000369</c:v>
                </c:pt>
                <c:pt idx="88">
                  <c:v>1.0260604299770479</c:v>
                </c:pt>
                <c:pt idx="89">
                  <c:v>0.52094453300083465</c:v>
                </c:pt>
                <c:pt idx="90">
                  <c:v>4.4470286827969143E-14</c:v>
                </c:pt>
                <c:pt idx="91">
                  <c:v>-0.52094453300074661</c:v>
                </c:pt>
                <c:pt idx="92">
                  <c:v>-1.0260604299769647</c:v>
                </c:pt>
                <c:pt idx="93">
                  <c:v>-1.4999999999999583</c:v>
                </c:pt>
                <c:pt idx="94">
                  <c:v>-1.9283628290595833</c:v>
                </c:pt>
                <c:pt idx="95">
                  <c:v>-2.2981333293569057</c:v>
                </c:pt>
                <c:pt idx="96">
                  <c:v>-2.598076211353292</c:v>
                </c:pt>
                <c:pt idx="97">
                  <c:v>-2.8190778623577089</c:v>
                </c:pt>
                <c:pt idx="98">
                  <c:v>-2.9544232590366155</c:v>
                </c:pt>
                <c:pt idx="99">
                  <c:v>-3</c:v>
                </c:pt>
                <c:pt idx="100">
                  <c:v>-2.9544232590366342</c:v>
                </c:pt>
                <c:pt idx="101">
                  <c:v>-2.8190778623577426</c:v>
                </c:pt>
              </c:numCache>
            </c:numRef>
          </c:val>
          <c:smooth val="1"/>
          <c:extLst>
            <c:ext xmlns:c16="http://schemas.microsoft.com/office/drawing/2014/chart" uri="{C3380CC4-5D6E-409C-BE32-E72D297353CC}">
              <c16:uniqueId val="{00000000-5AF3-4760-A748-37BCCD7DAA16}"/>
            </c:ext>
          </c:extLst>
        </c:ser>
        <c:ser>
          <c:idx val="1"/>
          <c:order val="1"/>
          <c:tx>
            <c:strRef>
              <c:f>Hoja1!$C$1</c:f>
              <c:strCache>
                <c:ptCount val="1"/>
                <c:pt idx="0">
                  <c:v>B</c:v>
                </c:pt>
              </c:strCache>
            </c:strRef>
          </c:tx>
          <c:spPr>
            <a:ln>
              <a:solidFill>
                <a:srgbClr val="FF0000"/>
              </a:solidFill>
            </a:ln>
          </c:spPr>
          <c:marker>
            <c:symbol val="none"/>
          </c:marker>
          <c:cat>
            <c:numRef>
              <c:f>Hoja1!$A$2:$A$103</c:f>
              <c:numCache>
                <c:formatCode>General</c:formatCode>
                <c:ptCount val="102"/>
                <c:pt idx="0">
                  <c:v>0</c:v>
                </c:pt>
                <c:pt idx="1">
                  <c:v>0.17453292519943309</c:v>
                </c:pt>
                <c:pt idx="2">
                  <c:v>0.34906585039886617</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1.7453292519943275</c:v>
                </c:pt>
                <c:pt idx="11">
                  <c:v>1.9198621771937625</c:v>
                </c:pt>
                <c:pt idx="12">
                  <c:v>2.0943951023931953</c:v>
                </c:pt>
                <c:pt idx="13">
                  <c:v>2.2689280275926302</c:v>
                </c:pt>
                <c:pt idx="14">
                  <c:v>2.4434609527920612</c:v>
                </c:pt>
                <c:pt idx="15">
                  <c:v>2.617993877991498</c:v>
                </c:pt>
                <c:pt idx="16">
                  <c:v>2.7925268031909272</c:v>
                </c:pt>
                <c:pt idx="17">
                  <c:v>2.9670597283903613</c:v>
                </c:pt>
                <c:pt idx="18">
                  <c:v>3.1415926535897918</c:v>
                </c:pt>
                <c:pt idx="19">
                  <c:v>3.3161255787892228</c:v>
                </c:pt>
                <c:pt idx="20">
                  <c:v>3.4906585039886546</c:v>
                </c:pt>
                <c:pt idx="21">
                  <c:v>3.66519142918809</c:v>
                </c:pt>
                <c:pt idx="22">
                  <c:v>3.8397243543875232</c:v>
                </c:pt>
                <c:pt idx="23">
                  <c:v>4.0142572795869462</c:v>
                </c:pt>
                <c:pt idx="24">
                  <c:v>4.1887902047863887</c:v>
                </c:pt>
                <c:pt idx="25">
                  <c:v>4.3633231299858224</c:v>
                </c:pt>
                <c:pt idx="26">
                  <c:v>4.5378560551852489</c:v>
                </c:pt>
                <c:pt idx="27">
                  <c:v>4.7123889803846915</c:v>
                </c:pt>
                <c:pt idx="28">
                  <c:v>4.886921905584126</c:v>
                </c:pt>
                <c:pt idx="29">
                  <c:v>5.0614548307835481</c:v>
                </c:pt>
                <c:pt idx="30">
                  <c:v>5.2359877559829853</c:v>
                </c:pt>
                <c:pt idx="31">
                  <c:v>5.410520681182418</c:v>
                </c:pt>
                <c:pt idx="32">
                  <c:v>5.5850536063818508</c:v>
                </c:pt>
                <c:pt idx="33">
                  <c:v>5.7595865315812791</c:v>
                </c:pt>
                <c:pt idx="34">
                  <c:v>5.9341194567807145</c:v>
                </c:pt>
                <c:pt idx="35">
                  <c:v>6.1086523819801535</c:v>
                </c:pt>
                <c:pt idx="36">
                  <c:v>6.2831853071795774</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8.0285145591739191</c:v>
                </c:pt>
                <c:pt idx="47">
                  <c:v>8.203047484373343</c:v>
                </c:pt>
                <c:pt idx="48">
                  <c:v>8.3775804095727757</c:v>
                </c:pt>
                <c:pt idx="49">
                  <c:v>8.5521133347722174</c:v>
                </c:pt>
                <c:pt idx="50">
                  <c:v>8.7266462599716554</c:v>
                </c:pt>
                <c:pt idx="51">
                  <c:v>8.9011791851710615</c:v>
                </c:pt>
                <c:pt idx="52">
                  <c:v>9.075712110370505</c:v>
                </c:pt>
                <c:pt idx="53">
                  <c:v>9.2502450355699519</c:v>
                </c:pt>
                <c:pt idx="54">
                  <c:v>9.4247779607693687</c:v>
                </c:pt>
                <c:pt idx="55">
                  <c:v>9.599310885968805</c:v>
                </c:pt>
                <c:pt idx="56">
                  <c:v>9.773843811168252</c:v>
                </c:pt>
                <c:pt idx="57">
                  <c:v>9.9483767363676687</c:v>
                </c:pt>
                <c:pt idx="58">
                  <c:v>10.122909661567103</c:v>
                </c:pt>
                <c:pt idx="59">
                  <c:v>10.297442586766536</c:v>
                </c:pt>
                <c:pt idx="60">
                  <c:v>10.471975511965972</c:v>
                </c:pt>
                <c:pt idx="61">
                  <c:v>10.646508437165402</c:v>
                </c:pt>
                <c:pt idx="62">
                  <c:v>10.821041362364831</c:v>
                </c:pt>
                <c:pt idx="63">
                  <c:v>10.995574287564281</c:v>
                </c:pt>
                <c:pt idx="64">
                  <c:v>11.170107212763709</c:v>
                </c:pt>
                <c:pt idx="65">
                  <c:v>11.344640137963134</c:v>
                </c:pt>
                <c:pt idx="66">
                  <c:v>11.519173063162556</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12.915436464758038</c:v>
                </c:pt>
                <c:pt idx="75">
                  <c:v>13.08996938995746</c:v>
                </c:pt>
                <c:pt idx="76">
                  <c:v>13.264502315156896</c:v>
                </c:pt>
                <c:pt idx="77">
                  <c:v>13.439035240356326</c:v>
                </c:pt>
                <c:pt idx="78">
                  <c:v>13.613568165555749</c:v>
                </c:pt>
                <c:pt idx="79">
                  <c:v>13.788101090755175</c:v>
                </c:pt>
                <c:pt idx="80">
                  <c:v>13.962634015954645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15.882496193148407</c:v>
                </c:pt>
                <c:pt idx="92">
                  <c:v>16.057029118347817</c:v>
                </c:pt>
                <c:pt idx="93">
                  <c:v>16.231562043547228</c:v>
                </c:pt>
                <c:pt idx="94">
                  <c:v>16.406094968746693</c:v>
                </c:pt>
                <c:pt idx="95">
                  <c:v>16.580627893946083</c:v>
                </c:pt>
                <c:pt idx="96">
                  <c:v>16.75516081914553</c:v>
                </c:pt>
                <c:pt idx="97">
                  <c:v>16.929693744344963</c:v>
                </c:pt>
                <c:pt idx="98">
                  <c:v>17.104226669544431</c:v>
                </c:pt>
                <c:pt idx="99">
                  <c:v>17.278759594743811</c:v>
                </c:pt>
                <c:pt idx="100">
                  <c:v>17.453292519943247</c:v>
                </c:pt>
                <c:pt idx="101">
                  <c:v>17.62782544514274</c:v>
                </c:pt>
              </c:numCache>
            </c:numRef>
          </c:cat>
          <c:val>
            <c:numRef>
              <c:f>Hoja1!$C$2:$C$103</c:f>
              <c:numCache>
                <c:formatCode>General</c:formatCode>
                <c:ptCount val="102"/>
                <c:pt idx="0">
                  <c:v>1.0260604299770071</c:v>
                </c:pt>
                <c:pt idx="1">
                  <c:v>0.52094453300079202</c:v>
                </c:pt>
                <c:pt idx="2">
                  <c:v>-3.6754453647258724E-16</c:v>
                </c:pt>
                <c:pt idx="3">
                  <c:v>-0.52094453300079135</c:v>
                </c:pt>
                <c:pt idx="4">
                  <c:v>-1.0260604299770077</c:v>
                </c:pt>
                <c:pt idx="5">
                  <c:v>-1.499999999999998</c:v>
                </c:pt>
                <c:pt idx="6">
                  <c:v>-1.9283628290596195</c:v>
                </c:pt>
                <c:pt idx="7">
                  <c:v>-2.2981333293569364</c:v>
                </c:pt>
                <c:pt idx="8">
                  <c:v>-2.5980762113533156</c:v>
                </c:pt>
                <c:pt idx="9">
                  <c:v>-2.8190778623577253</c:v>
                </c:pt>
                <c:pt idx="10">
                  <c:v>-2.9544232590366239</c:v>
                </c:pt>
                <c:pt idx="11">
                  <c:v>-3</c:v>
                </c:pt>
                <c:pt idx="12">
                  <c:v>-2.9544232590366244</c:v>
                </c:pt>
                <c:pt idx="13">
                  <c:v>-2.8190778623577257</c:v>
                </c:pt>
                <c:pt idx="14">
                  <c:v>-2.5980762113533182</c:v>
                </c:pt>
                <c:pt idx="15">
                  <c:v>-2.2981333293569386</c:v>
                </c:pt>
                <c:pt idx="16">
                  <c:v>-1.9283628290596211</c:v>
                </c:pt>
                <c:pt idx="17">
                  <c:v>-1.5000000000000031</c:v>
                </c:pt>
                <c:pt idx="18">
                  <c:v>-1.0260604299770113</c:v>
                </c:pt>
                <c:pt idx="19">
                  <c:v>-0.52094453300079624</c:v>
                </c:pt>
                <c:pt idx="20">
                  <c:v>-5.329070518200768E-15</c:v>
                </c:pt>
                <c:pt idx="21">
                  <c:v>0.52094453300078591</c:v>
                </c:pt>
                <c:pt idx="22">
                  <c:v>1.0260604299770011</c:v>
                </c:pt>
                <c:pt idx="23">
                  <c:v>1.4999999999999933</c:v>
                </c:pt>
                <c:pt idx="24">
                  <c:v>1.9283628290596144</c:v>
                </c:pt>
                <c:pt idx="25">
                  <c:v>2.2981333293569319</c:v>
                </c:pt>
                <c:pt idx="26">
                  <c:v>2.5980762113533142</c:v>
                </c:pt>
                <c:pt idx="27">
                  <c:v>2.8190778623577222</c:v>
                </c:pt>
                <c:pt idx="28">
                  <c:v>2.9544232590366226</c:v>
                </c:pt>
                <c:pt idx="29">
                  <c:v>3</c:v>
                </c:pt>
                <c:pt idx="30">
                  <c:v>2.9544232590366262</c:v>
                </c:pt>
                <c:pt idx="31">
                  <c:v>2.8190778623577288</c:v>
                </c:pt>
                <c:pt idx="32">
                  <c:v>2.5980762113533213</c:v>
                </c:pt>
                <c:pt idx="33">
                  <c:v>2.2981333293569439</c:v>
                </c:pt>
                <c:pt idx="34">
                  <c:v>1.9283628290596289</c:v>
                </c:pt>
                <c:pt idx="35">
                  <c:v>1.5000000000000113</c:v>
                </c:pt>
                <c:pt idx="36">
                  <c:v>1.0260604299770202</c:v>
                </c:pt>
                <c:pt idx="37">
                  <c:v>0.5209445330008059</c:v>
                </c:pt>
                <c:pt idx="38">
                  <c:v>1.5022488461524709E-14</c:v>
                </c:pt>
                <c:pt idx="39">
                  <c:v>-0.52094453300077626</c:v>
                </c:pt>
                <c:pt idx="40">
                  <c:v>-1.0260604299769924</c:v>
                </c:pt>
                <c:pt idx="41">
                  <c:v>-1.4999999999999833</c:v>
                </c:pt>
                <c:pt idx="42">
                  <c:v>-1.9283628290596055</c:v>
                </c:pt>
                <c:pt idx="43">
                  <c:v>-2.2981333293569239</c:v>
                </c:pt>
                <c:pt idx="44">
                  <c:v>-2.5980762113533058</c:v>
                </c:pt>
                <c:pt idx="45">
                  <c:v>-2.8190778623577182</c:v>
                </c:pt>
                <c:pt idx="46">
                  <c:v>-2.9544232590366213</c:v>
                </c:pt>
                <c:pt idx="47">
                  <c:v>-3</c:v>
                </c:pt>
                <c:pt idx="48">
                  <c:v>-2.9544232590366271</c:v>
                </c:pt>
                <c:pt idx="49">
                  <c:v>-2.8190778623577311</c:v>
                </c:pt>
                <c:pt idx="50">
                  <c:v>-2.5980762113533249</c:v>
                </c:pt>
                <c:pt idx="51">
                  <c:v>-2.2981333293569484</c:v>
                </c:pt>
                <c:pt idx="52">
                  <c:v>-1.9283628290596342</c:v>
                </c:pt>
                <c:pt idx="53">
                  <c:v>-1.500000000000018</c:v>
                </c:pt>
                <c:pt idx="54">
                  <c:v>-1.0260604299770268</c:v>
                </c:pt>
                <c:pt idx="55">
                  <c:v>-0.52094453300081278</c:v>
                </c:pt>
                <c:pt idx="56">
                  <c:v>-2.2051371145748266E-14</c:v>
                </c:pt>
                <c:pt idx="57">
                  <c:v>0.52094453300076871</c:v>
                </c:pt>
                <c:pt idx="58">
                  <c:v>1.0260604299769855</c:v>
                </c:pt>
                <c:pt idx="59">
                  <c:v>1.4999999999999774</c:v>
                </c:pt>
                <c:pt idx="60">
                  <c:v>1.9283628290596004</c:v>
                </c:pt>
                <c:pt idx="61">
                  <c:v>2.2981333293569204</c:v>
                </c:pt>
                <c:pt idx="62">
                  <c:v>2.5980762113533031</c:v>
                </c:pt>
                <c:pt idx="63">
                  <c:v>2.8190778623577182</c:v>
                </c:pt>
                <c:pt idx="64">
                  <c:v>2.9544232590366195</c:v>
                </c:pt>
                <c:pt idx="65">
                  <c:v>3</c:v>
                </c:pt>
                <c:pt idx="66">
                  <c:v>2.9544232590366288</c:v>
                </c:pt>
                <c:pt idx="67">
                  <c:v>2.8190778623577351</c:v>
                </c:pt>
                <c:pt idx="68">
                  <c:v>2.5980762113533311</c:v>
                </c:pt>
                <c:pt idx="69">
                  <c:v>2.2981333293569559</c:v>
                </c:pt>
                <c:pt idx="70">
                  <c:v>1.9283628290596424</c:v>
                </c:pt>
                <c:pt idx="71">
                  <c:v>1.5000000000000271</c:v>
                </c:pt>
                <c:pt idx="72">
                  <c:v>1.0260604299770373</c:v>
                </c:pt>
                <c:pt idx="73">
                  <c:v>0.52094453300082366</c:v>
                </c:pt>
                <c:pt idx="74">
                  <c:v>3.3077056718622405E-14</c:v>
                </c:pt>
                <c:pt idx="75">
                  <c:v>-0.52094453300075783</c:v>
                </c:pt>
                <c:pt idx="76">
                  <c:v>-1.0260604299769751</c:v>
                </c:pt>
                <c:pt idx="77">
                  <c:v>-1.4999999999999682</c:v>
                </c:pt>
                <c:pt idx="78">
                  <c:v>-1.928362829059592</c:v>
                </c:pt>
                <c:pt idx="79">
                  <c:v>-2.2981333293569133</c:v>
                </c:pt>
                <c:pt idx="80">
                  <c:v>-2.5980762113532974</c:v>
                </c:pt>
                <c:pt idx="81">
                  <c:v>-2.8190778623577142</c:v>
                </c:pt>
                <c:pt idx="82">
                  <c:v>-2.9544232590366182</c:v>
                </c:pt>
                <c:pt idx="83">
                  <c:v>-3</c:v>
                </c:pt>
                <c:pt idx="84">
                  <c:v>-2.9544232590366311</c:v>
                </c:pt>
                <c:pt idx="85">
                  <c:v>-2.8190778623577386</c:v>
                </c:pt>
                <c:pt idx="86">
                  <c:v>-2.5980762113533382</c:v>
                </c:pt>
                <c:pt idx="87">
                  <c:v>-2.2981333293569612</c:v>
                </c:pt>
                <c:pt idx="88">
                  <c:v>-1.9283628290596508</c:v>
                </c:pt>
                <c:pt idx="89">
                  <c:v>-1.5000000000000366</c:v>
                </c:pt>
                <c:pt idx="90">
                  <c:v>-1.0260604299770475</c:v>
                </c:pt>
                <c:pt idx="91">
                  <c:v>-0.52094453300083443</c:v>
                </c:pt>
                <c:pt idx="92">
                  <c:v>-4.4102742291496526E-14</c:v>
                </c:pt>
                <c:pt idx="93">
                  <c:v>0.52094453300074761</c:v>
                </c:pt>
                <c:pt idx="94">
                  <c:v>1.0260604299769649</c:v>
                </c:pt>
                <c:pt idx="95">
                  <c:v>1.4999999999999587</c:v>
                </c:pt>
                <c:pt idx="96">
                  <c:v>1.9283628290595836</c:v>
                </c:pt>
                <c:pt idx="97">
                  <c:v>2.2981333293569057</c:v>
                </c:pt>
                <c:pt idx="98">
                  <c:v>2.598076211353292</c:v>
                </c:pt>
                <c:pt idx="99">
                  <c:v>2.8190778623577089</c:v>
                </c:pt>
                <c:pt idx="100">
                  <c:v>2.9544232590366155</c:v>
                </c:pt>
                <c:pt idx="101">
                  <c:v>3</c:v>
                </c:pt>
              </c:numCache>
            </c:numRef>
          </c:val>
          <c:smooth val="1"/>
          <c:extLst>
            <c:ext xmlns:c16="http://schemas.microsoft.com/office/drawing/2014/chart" uri="{C3380CC4-5D6E-409C-BE32-E72D297353CC}">
              <c16:uniqueId val="{00000001-5AF3-4760-A748-37BCCD7DAA16}"/>
            </c:ext>
          </c:extLst>
        </c:ser>
        <c:ser>
          <c:idx val="2"/>
          <c:order val="2"/>
          <c:tx>
            <c:strRef>
              <c:f>Hoja1!$D$1</c:f>
              <c:strCache>
                <c:ptCount val="1"/>
                <c:pt idx="0">
                  <c:v>A+B</c:v>
                </c:pt>
              </c:strCache>
            </c:strRef>
          </c:tx>
          <c:spPr>
            <a:ln w="44450">
              <a:solidFill>
                <a:schemeClr val="tx1"/>
              </a:solidFill>
            </a:ln>
          </c:spPr>
          <c:marker>
            <c:symbol val="none"/>
          </c:marker>
          <c:cat>
            <c:numRef>
              <c:f>Hoja1!$A$2:$A$103</c:f>
              <c:numCache>
                <c:formatCode>General</c:formatCode>
                <c:ptCount val="102"/>
                <c:pt idx="0">
                  <c:v>0</c:v>
                </c:pt>
                <c:pt idx="1">
                  <c:v>0.17453292519943309</c:v>
                </c:pt>
                <c:pt idx="2">
                  <c:v>0.34906585039886617</c:v>
                </c:pt>
                <c:pt idx="3">
                  <c:v>0.52359877559829882</c:v>
                </c:pt>
                <c:pt idx="4">
                  <c:v>0.69813170079773157</c:v>
                </c:pt>
                <c:pt idx="5">
                  <c:v>0.87266462599716477</c:v>
                </c:pt>
                <c:pt idx="6">
                  <c:v>1.0471975511965981</c:v>
                </c:pt>
                <c:pt idx="7">
                  <c:v>1.2217304763960306</c:v>
                </c:pt>
                <c:pt idx="8">
                  <c:v>1.396263401595464</c:v>
                </c:pt>
                <c:pt idx="9">
                  <c:v>1.5707963267948966</c:v>
                </c:pt>
                <c:pt idx="10">
                  <c:v>1.7453292519943275</c:v>
                </c:pt>
                <c:pt idx="11">
                  <c:v>1.9198621771937625</c:v>
                </c:pt>
                <c:pt idx="12">
                  <c:v>2.0943951023931953</c:v>
                </c:pt>
                <c:pt idx="13">
                  <c:v>2.2689280275926302</c:v>
                </c:pt>
                <c:pt idx="14">
                  <c:v>2.4434609527920612</c:v>
                </c:pt>
                <c:pt idx="15">
                  <c:v>2.617993877991498</c:v>
                </c:pt>
                <c:pt idx="16">
                  <c:v>2.7925268031909272</c:v>
                </c:pt>
                <c:pt idx="17">
                  <c:v>2.9670597283903613</c:v>
                </c:pt>
                <c:pt idx="18">
                  <c:v>3.1415926535897918</c:v>
                </c:pt>
                <c:pt idx="19">
                  <c:v>3.3161255787892228</c:v>
                </c:pt>
                <c:pt idx="20">
                  <c:v>3.4906585039886546</c:v>
                </c:pt>
                <c:pt idx="21">
                  <c:v>3.66519142918809</c:v>
                </c:pt>
                <c:pt idx="22">
                  <c:v>3.8397243543875232</c:v>
                </c:pt>
                <c:pt idx="23">
                  <c:v>4.0142572795869462</c:v>
                </c:pt>
                <c:pt idx="24">
                  <c:v>4.1887902047863887</c:v>
                </c:pt>
                <c:pt idx="25">
                  <c:v>4.3633231299858224</c:v>
                </c:pt>
                <c:pt idx="26">
                  <c:v>4.5378560551852489</c:v>
                </c:pt>
                <c:pt idx="27">
                  <c:v>4.7123889803846915</c:v>
                </c:pt>
                <c:pt idx="28">
                  <c:v>4.886921905584126</c:v>
                </c:pt>
                <c:pt idx="29">
                  <c:v>5.0614548307835481</c:v>
                </c:pt>
                <c:pt idx="30">
                  <c:v>5.2359877559829853</c:v>
                </c:pt>
                <c:pt idx="31">
                  <c:v>5.410520681182418</c:v>
                </c:pt>
                <c:pt idx="32">
                  <c:v>5.5850536063818508</c:v>
                </c:pt>
                <c:pt idx="33">
                  <c:v>5.7595865315812791</c:v>
                </c:pt>
                <c:pt idx="34">
                  <c:v>5.9341194567807145</c:v>
                </c:pt>
                <c:pt idx="35">
                  <c:v>6.1086523819801535</c:v>
                </c:pt>
                <c:pt idx="36">
                  <c:v>6.2831853071795774</c:v>
                </c:pt>
                <c:pt idx="37">
                  <c:v>6.4577182323790145</c:v>
                </c:pt>
                <c:pt idx="38">
                  <c:v>6.6322511575784455</c:v>
                </c:pt>
                <c:pt idx="39">
                  <c:v>6.8067840827778801</c:v>
                </c:pt>
                <c:pt idx="40">
                  <c:v>6.9813170079773128</c:v>
                </c:pt>
                <c:pt idx="41">
                  <c:v>7.1558499331767456</c:v>
                </c:pt>
                <c:pt idx="42">
                  <c:v>7.3303828583761765</c:v>
                </c:pt>
                <c:pt idx="43">
                  <c:v>7.5049157835756075</c:v>
                </c:pt>
                <c:pt idx="44">
                  <c:v>7.6794487087750438</c:v>
                </c:pt>
                <c:pt idx="45">
                  <c:v>7.8539816339744766</c:v>
                </c:pt>
                <c:pt idx="46">
                  <c:v>8.0285145591739191</c:v>
                </c:pt>
                <c:pt idx="47">
                  <c:v>8.203047484373343</c:v>
                </c:pt>
                <c:pt idx="48">
                  <c:v>8.3775804095727757</c:v>
                </c:pt>
                <c:pt idx="49">
                  <c:v>8.5521133347722174</c:v>
                </c:pt>
                <c:pt idx="50">
                  <c:v>8.7266462599716554</c:v>
                </c:pt>
                <c:pt idx="51">
                  <c:v>8.9011791851710615</c:v>
                </c:pt>
                <c:pt idx="52">
                  <c:v>9.075712110370505</c:v>
                </c:pt>
                <c:pt idx="53">
                  <c:v>9.2502450355699519</c:v>
                </c:pt>
                <c:pt idx="54">
                  <c:v>9.4247779607693687</c:v>
                </c:pt>
                <c:pt idx="55">
                  <c:v>9.599310885968805</c:v>
                </c:pt>
                <c:pt idx="56">
                  <c:v>9.773843811168252</c:v>
                </c:pt>
                <c:pt idx="57">
                  <c:v>9.9483767363676687</c:v>
                </c:pt>
                <c:pt idx="58">
                  <c:v>10.122909661567103</c:v>
                </c:pt>
                <c:pt idx="59">
                  <c:v>10.297442586766536</c:v>
                </c:pt>
                <c:pt idx="60">
                  <c:v>10.471975511965972</c:v>
                </c:pt>
                <c:pt idx="61">
                  <c:v>10.646508437165402</c:v>
                </c:pt>
                <c:pt idx="62">
                  <c:v>10.821041362364831</c:v>
                </c:pt>
                <c:pt idx="63">
                  <c:v>10.995574287564281</c:v>
                </c:pt>
                <c:pt idx="64">
                  <c:v>11.170107212763709</c:v>
                </c:pt>
                <c:pt idx="65">
                  <c:v>11.344640137963134</c:v>
                </c:pt>
                <c:pt idx="66">
                  <c:v>11.519173063162556</c:v>
                </c:pt>
                <c:pt idx="67">
                  <c:v>11.693705988362</c:v>
                </c:pt>
                <c:pt idx="68">
                  <c:v>11.868238913561434</c:v>
                </c:pt>
                <c:pt idx="69">
                  <c:v>12.042771838760864</c:v>
                </c:pt>
                <c:pt idx="70">
                  <c:v>12.217304763960295</c:v>
                </c:pt>
                <c:pt idx="71">
                  <c:v>12.391837689159729</c:v>
                </c:pt>
                <c:pt idx="72">
                  <c:v>12.566370614359162</c:v>
                </c:pt>
                <c:pt idx="73">
                  <c:v>12.740903539558595</c:v>
                </c:pt>
                <c:pt idx="74">
                  <c:v>12.915436464758038</c:v>
                </c:pt>
                <c:pt idx="75">
                  <c:v>13.08996938995746</c:v>
                </c:pt>
                <c:pt idx="76">
                  <c:v>13.264502315156896</c:v>
                </c:pt>
                <c:pt idx="77">
                  <c:v>13.439035240356326</c:v>
                </c:pt>
                <c:pt idx="78">
                  <c:v>13.613568165555749</c:v>
                </c:pt>
                <c:pt idx="79">
                  <c:v>13.788101090755175</c:v>
                </c:pt>
                <c:pt idx="80">
                  <c:v>13.962634015954645</c:v>
                </c:pt>
                <c:pt idx="81">
                  <c:v>14.137166941154048</c:v>
                </c:pt>
                <c:pt idx="82">
                  <c:v>14.311699866353489</c:v>
                </c:pt>
                <c:pt idx="83">
                  <c:v>14.486232791552922</c:v>
                </c:pt>
                <c:pt idx="84">
                  <c:v>14.660765716752355</c:v>
                </c:pt>
                <c:pt idx="85">
                  <c:v>14.835298641951788</c:v>
                </c:pt>
                <c:pt idx="86">
                  <c:v>15.00983156715122</c:v>
                </c:pt>
                <c:pt idx="87">
                  <c:v>15.184364492350648</c:v>
                </c:pt>
                <c:pt idx="88">
                  <c:v>15.358897417550086</c:v>
                </c:pt>
                <c:pt idx="89">
                  <c:v>15.53343034274952</c:v>
                </c:pt>
                <c:pt idx="90">
                  <c:v>15.707963267948951</c:v>
                </c:pt>
                <c:pt idx="91">
                  <c:v>15.882496193148407</c:v>
                </c:pt>
                <c:pt idx="92">
                  <c:v>16.057029118347817</c:v>
                </c:pt>
                <c:pt idx="93">
                  <c:v>16.231562043547228</c:v>
                </c:pt>
                <c:pt idx="94">
                  <c:v>16.406094968746693</c:v>
                </c:pt>
                <c:pt idx="95">
                  <c:v>16.580627893946083</c:v>
                </c:pt>
                <c:pt idx="96">
                  <c:v>16.75516081914553</c:v>
                </c:pt>
                <c:pt idx="97">
                  <c:v>16.929693744344963</c:v>
                </c:pt>
                <c:pt idx="98">
                  <c:v>17.104226669544431</c:v>
                </c:pt>
                <c:pt idx="99">
                  <c:v>17.278759594743811</c:v>
                </c:pt>
                <c:pt idx="100">
                  <c:v>17.453292519943247</c:v>
                </c:pt>
                <c:pt idx="101">
                  <c:v>17.62782544514274</c:v>
                </c:pt>
              </c:numCache>
            </c:numRef>
          </c:cat>
          <c:val>
            <c:numRef>
              <c:f>Hoja1!$D$2:$D$103</c:f>
              <c:numCache>
                <c:formatCode>General</c:formatCode>
                <c:ptCount val="102"/>
                <c:pt idx="0">
                  <c:v>1.0260604299770071</c:v>
                </c:pt>
                <c:pt idx="1">
                  <c:v>1.041889066001582</c:v>
                </c:pt>
                <c:pt idx="2">
                  <c:v>1.0260604299770071</c:v>
                </c:pt>
                <c:pt idx="3">
                  <c:v>0.97905546699920865</c:v>
                </c:pt>
                <c:pt idx="4">
                  <c:v>0.90230239908261056</c:v>
                </c:pt>
                <c:pt idx="5">
                  <c:v>0.79813332935693315</c:v>
                </c:pt>
                <c:pt idx="6">
                  <c:v>0.66971338229369848</c:v>
                </c:pt>
                <c:pt idx="7">
                  <c:v>0.52094453300079147</c:v>
                </c:pt>
                <c:pt idx="8">
                  <c:v>0.35634704768330816</c:v>
                </c:pt>
                <c:pt idx="9">
                  <c:v>0.18092213764227502</c:v>
                </c:pt>
                <c:pt idx="10">
                  <c:v>0</c:v>
                </c:pt>
                <c:pt idx="11">
                  <c:v>-0.18092213764227502</c:v>
                </c:pt>
                <c:pt idx="12">
                  <c:v>-0.35634704768330794</c:v>
                </c:pt>
                <c:pt idx="13">
                  <c:v>-0.52094453300079124</c:v>
                </c:pt>
                <c:pt idx="14">
                  <c:v>-0.66971338229369815</c:v>
                </c:pt>
                <c:pt idx="15">
                  <c:v>-0.79813332935693249</c:v>
                </c:pt>
                <c:pt idx="16">
                  <c:v>-0.90230239908261001</c:v>
                </c:pt>
                <c:pt idx="17">
                  <c:v>-0.97905546699920865</c:v>
                </c:pt>
                <c:pt idx="18">
                  <c:v>-1.0260604299770071</c:v>
                </c:pt>
                <c:pt idx="19">
                  <c:v>-1.041889066001582</c:v>
                </c:pt>
                <c:pt idx="20">
                  <c:v>-1.0260604299770073</c:v>
                </c:pt>
                <c:pt idx="21">
                  <c:v>-0.97905546699920964</c:v>
                </c:pt>
                <c:pt idx="22">
                  <c:v>-0.90230239908261178</c:v>
                </c:pt>
                <c:pt idx="23">
                  <c:v>-0.79813332935693415</c:v>
                </c:pt>
                <c:pt idx="24">
                  <c:v>-0.66971338229370014</c:v>
                </c:pt>
                <c:pt idx="25">
                  <c:v>-0.52094453300079346</c:v>
                </c:pt>
                <c:pt idx="26">
                  <c:v>-0.35634704768331049</c:v>
                </c:pt>
                <c:pt idx="27">
                  <c:v>-0.18092213764227763</c:v>
                </c:pt>
                <c:pt idx="28">
                  <c:v>-2.9037970303721898E-15</c:v>
                </c:pt>
                <c:pt idx="29">
                  <c:v>0.18092213764227197</c:v>
                </c:pt>
                <c:pt idx="30">
                  <c:v>0.356347047683305</c:v>
                </c:pt>
                <c:pt idx="31">
                  <c:v>0.52094453300078836</c:v>
                </c:pt>
                <c:pt idx="32">
                  <c:v>0.6697133822936957</c:v>
                </c:pt>
                <c:pt idx="33">
                  <c:v>0.79813332935693049</c:v>
                </c:pt>
                <c:pt idx="34">
                  <c:v>0.90230239908260845</c:v>
                </c:pt>
                <c:pt idx="35">
                  <c:v>0.97905546699920765</c:v>
                </c:pt>
                <c:pt idx="36">
                  <c:v>1.0260604299770064</c:v>
                </c:pt>
                <c:pt idx="37">
                  <c:v>1.041889066001582</c:v>
                </c:pt>
                <c:pt idx="38">
                  <c:v>1.026060429977008</c:v>
                </c:pt>
                <c:pt idx="39">
                  <c:v>0.97905546699921064</c:v>
                </c:pt>
                <c:pt idx="40">
                  <c:v>0.90230239908261323</c:v>
                </c:pt>
                <c:pt idx="41">
                  <c:v>0.79813332935693693</c:v>
                </c:pt>
                <c:pt idx="42">
                  <c:v>0.66971338229370314</c:v>
                </c:pt>
                <c:pt idx="43">
                  <c:v>0.52094453300079691</c:v>
                </c:pt>
                <c:pt idx="44">
                  <c:v>0.3563470476833141</c:v>
                </c:pt>
                <c:pt idx="45">
                  <c:v>0.18092213764228146</c:v>
                </c:pt>
                <c:pt idx="46">
                  <c:v>5.807594060744371E-15</c:v>
                </c:pt>
                <c:pt idx="47">
                  <c:v>-0.18092213764226914</c:v>
                </c:pt>
                <c:pt idx="48">
                  <c:v>-0.35634704768330228</c:v>
                </c:pt>
                <c:pt idx="49">
                  <c:v>-0.52094453300078603</c:v>
                </c:pt>
                <c:pt idx="50">
                  <c:v>-0.66971338229369326</c:v>
                </c:pt>
                <c:pt idx="51">
                  <c:v>-0.79813332935692882</c:v>
                </c:pt>
                <c:pt idx="52">
                  <c:v>-0.90230239908260701</c:v>
                </c:pt>
                <c:pt idx="53">
                  <c:v>-0.97905546699920665</c:v>
                </c:pt>
                <c:pt idx="54">
                  <c:v>-1.0260604299770058</c:v>
                </c:pt>
                <c:pt idx="55">
                  <c:v>-1.041889066001582</c:v>
                </c:pt>
                <c:pt idx="56">
                  <c:v>-1.0260604299770084</c:v>
                </c:pt>
                <c:pt idx="57">
                  <c:v>-0.97905546699921164</c:v>
                </c:pt>
                <c:pt idx="58">
                  <c:v>-0.90230239908261478</c:v>
                </c:pt>
                <c:pt idx="59">
                  <c:v>-0.7981333293569387</c:v>
                </c:pt>
                <c:pt idx="60">
                  <c:v>-0.66971338229370525</c:v>
                </c:pt>
                <c:pt idx="61">
                  <c:v>-0.52094453300079924</c:v>
                </c:pt>
                <c:pt idx="62">
                  <c:v>-0.35634704768331676</c:v>
                </c:pt>
                <c:pt idx="63">
                  <c:v>-0.18092213764228429</c:v>
                </c:pt>
                <c:pt idx="64">
                  <c:v>-9.6367744752606883E-15</c:v>
                </c:pt>
                <c:pt idx="65">
                  <c:v>0.18092213764226536</c:v>
                </c:pt>
                <c:pt idx="66">
                  <c:v>0.35634704768329872</c:v>
                </c:pt>
                <c:pt idx="67">
                  <c:v>0.52094453300078281</c:v>
                </c:pt>
                <c:pt idx="68">
                  <c:v>0.66971338229369026</c:v>
                </c:pt>
                <c:pt idx="69">
                  <c:v>0.79813332935692616</c:v>
                </c:pt>
                <c:pt idx="70">
                  <c:v>0.90230239908260512</c:v>
                </c:pt>
                <c:pt idx="71">
                  <c:v>0.97905546699920543</c:v>
                </c:pt>
                <c:pt idx="72">
                  <c:v>1.0260604299770051</c:v>
                </c:pt>
                <c:pt idx="73">
                  <c:v>1.041889066001582</c:v>
                </c:pt>
                <c:pt idx="74">
                  <c:v>1.0260604299770091</c:v>
                </c:pt>
                <c:pt idx="75">
                  <c:v>0.97905546699921275</c:v>
                </c:pt>
                <c:pt idx="76">
                  <c:v>0.90230239908261656</c:v>
                </c:pt>
                <c:pt idx="77">
                  <c:v>0.79813332935694115</c:v>
                </c:pt>
                <c:pt idx="78">
                  <c:v>0.66971338229370814</c:v>
                </c:pt>
                <c:pt idx="79">
                  <c:v>0.52094453300080268</c:v>
                </c:pt>
                <c:pt idx="80">
                  <c:v>0.35634704768332026</c:v>
                </c:pt>
                <c:pt idx="81">
                  <c:v>0.18092213764228801</c:v>
                </c:pt>
                <c:pt idx="82">
                  <c:v>1.3465954889776996E-14</c:v>
                </c:pt>
                <c:pt idx="83">
                  <c:v>-0.18092213764226162</c:v>
                </c:pt>
                <c:pt idx="84">
                  <c:v>-0.35634704768329512</c:v>
                </c:pt>
                <c:pt idx="85">
                  <c:v>-0.52094453300077925</c:v>
                </c:pt>
                <c:pt idx="86">
                  <c:v>-0.66971338229368749</c:v>
                </c:pt>
                <c:pt idx="87">
                  <c:v>-0.79813332935692383</c:v>
                </c:pt>
                <c:pt idx="88">
                  <c:v>-0.90230239908260335</c:v>
                </c:pt>
                <c:pt idx="89">
                  <c:v>-0.97905546699920365</c:v>
                </c:pt>
                <c:pt idx="90">
                  <c:v>-1.0260604299770046</c:v>
                </c:pt>
                <c:pt idx="91">
                  <c:v>-1.041889066001582</c:v>
                </c:pt>
                <c:pt idx="92">
                  <c:v>-1.0260604299770097</c:v>
                </c:pt>
                <c:pt idx="93">
                  <c:v>-0.97905546699921464</c:v>
                </c:pt>
                <c:pt idx="94">
                  <c:v>-0.90230239908261856</c:v>
                </c:pt>
                <c:pt idx="95">
                  <c:v>-0.79813332935694337</c:v>
                </c:pt>
                <c:pt idx="96">
                  <c:v>-0.66971338229371113</c:v>
                </c:pt>
                <c:pt idx="97">
                  <c:v>-0.52094453300080601</c:v>
                </c:pt>
                <c:pt idx="98">
                  <c:v>-0.35634704768332393</c:v>
                </c:pt>
                <c:pt idx="99">
                  <c:v>-0.18092213764229195</c:v>
                </c:pt>
                <c:pt idx="100">
                  <c:v>-1.7295135304293314E-14</c:v>
                </c:pt>
                <c:pt idx="101">
                  <c:v>0.18092213764225773</c:v>
                </c:pt>
              </c:numCache>
            </c:numRef>
          </c:val>
          <c:smooth val="1"/>
          <c:extLst>
            <c:ext xmlns:c16="http://schemas.microsoft.com/office/drawing/2014/chart" uri="{C3380CC4-5D6E-409C-BE32-E72D297353CC}">
              <c16:uniqueId val="{00000002-5AF3-4760-A748-37BCCD7DAA16}"/>
            </c:ext>
          </c:extLst>
        </c:ser>
        <c:dLbls>
          <c:showLegendKey val="0"/>
          <c:showVal val="0"/>
          <c:showCatName val="0"/>
          <c:showSerName val="0"/>
          <c:showPercent val="0"/>
          <c:showBubbleSize val="0"/>
        </c:dLbls>
        <c:smooth val="0"/>
        <c:axId val="325865136"/>
        <c:axId val="325865528"/>
      </c:lineChart>
      <c:catAx>
        <c:axId val="325865136"/>
        <c:scaling>
          <c:orientation val="minMax"/>
        </c:scaling>
        <c:delete val="1"/>
        <c:axPos val="b"/>
        <c:numFmt formatCode="General" sourceLinked="1"/>
        <c:majorTickMark val="none"/>
        <c:minorTickMark val="cross"/>
        <c:tickLblPos val="none"/>
        <c:crossAx val="325865528"/>
        <c:crosses val="autoZero"/>
        <c:auto val="1"/>
        <c:lblAlgn val="ctr"/>
        <c:lblOffset val="100"/>
        <c:noMultiLvlLbl val="1"/>
      </c:catAx>
      <c:valAx>
        <c:axId val="325865528"/>
        <c:scaling>
          <c:orientation val="minMax"/>
        </c:scaling>
        <c:delete val="1"/>
        <c:axPos val="l"/>
        <c:numFmt formatCode="General" sourceLinked="1"/>
        <c:majorTickMark val="none"/>
        <c:minorTickMark val="cross"/>
        <c:tickLblPos val="none"/>
        <c:crossAx val="325865136"/>
        <c:crosses val="autoZero"/>
        <c:crossBetween val="between"/>
      </c:valAx>
    </c:plotArea>
    <c:plotVisOnly val="1"/>
    <c:dispBlanksAs val="zero"/>
    <c:showDLblsOverMax val="1"/>
  </c:chart>
  <c:txPr>
    <a:bodyPr/>
    <a:lstStyle/>
    <a:p>
      <a:pPr>
        <a:defRPr sz="1800"/>
      </a:pPr>
      <a:endParaRPr lang="es-E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F8F8D7-557D-4F1D-B56D-DC46477EF97B}" type="datetimeFigureOut">
              <a:rPr lang="es-ES" smtClean="0"/>
              <a:t>24/07/2025</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24BB57-768C-4E80-9E4D-133551E8284E}" type="slidenum">
              <a:rPr lang="es-ES" smtClean="0"/>
              <a:t>‹Nº›</a:t>
            </a:fld>
            <a:endParaRPr lang="es-ES"/>
          </a:p>
        </p:txBody>
      </p:sp>
    </p:spTree>
    <p:extLst>
      <p:ext uri="{BB962C8B-B14F-4D97-AF65-F5344CB8AC3E}">
        <p14:creationId xmlns:p14="http://schemas.microsoft.com/office/powerpoint/2010/main" val="33735747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DF924-6E06-49EF-A8DE-50D50EBC2EFA}" type="datetimeFigureOut">
              <a:rPr lang="es-ES" smtClean="0"/>
              <a:t>24/07/2025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B2BD3-B4DF-432B-995C-E1CF55AA4FEB}" type="slidenum">
              <a:rPr lang="es-ES" smtClean="0"/>
              <a:t>‹Nº›</a:t>
            </a:fld>
            <a:endParaRPr lang="es-ES"/>
          </a:p>
        </p:txBody>
      </p:sp>
    </p:spTree>
    <p:extLst>
      <p:ext uri="{BB962C8B-B14F-4D97-AF65-F5344CB8AC3E}">
        <p14:creationId xmlns:p14="http://schemas.microsoft.com/office/powerpoint/2010/main" val="10870959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21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Rectángulo 1"/>
          <p:cNvSpPr/>
          <p:nvPr userDrawn="1"/>
        </p:nvSpPr>
        <p:spPr>
          <a:xfrm>
            <a:off x="621430" y="533176"/>
            <a:ext cx="3925170" cy="338554"/>
          </a:xfrm>
          <a:prstGeom prst="rect">
            <a:avLst/>
          </a:prstGeom>
        </p:spPr>
        <p:txBody>
          <a:bodyPr wrap="square">
            <a:spAutoFit/>
          </a:bodyPr>
          <a:lstStyle/>
          <a:p>
            <a:r>
              <a:rPr lang="es-ES" sz="1600" b="1" dirty="0" smtClean="0"/>
              <a:t>06. MOVIMIENTO ONDULATORIO</a:t>
            </a:r>
            <a:endParaRPr lang="es-ES" sz="1600" b="1" dirty="0"/>
          </a:p>
        </p:txBody>
      </p:sp>
    </p:spTree>
    <p:extLst>
      <p:ext uri="{BB962C8B-B14F-4D97-AF65-F5344CB8AC3E}">
        <p14:creationId xmlns:p14="http://schemas.microsoft.com/office/powerpoint/2010/main" val="2938493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ángulo 12"/>
          <p:cNvSpPr/>
          <p:nvPr userDrawn="1"/>
        </p:nvSpPr>
        <p:spPr>
          <a:xfrm>
            <a:off x="4382638" y="549321"/>
            <a:ext cx="4761362" cy="2873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aralelogramo 8"/>
          <p:cNvSpPr/>
          <p:nvPr userDrawn="1"/>
        </p:nvSpPr>
        <p:spPr>
          <a:xfrm>
            <a:off x="551421" y="283617"/>
            <a:ext cx="4296804" cy="272955"/>
          </a:xfrm>
          <a:prstGeom prst="parallelogram">
            <a:avLst>
              <a:gd name="adj" fmla="val 773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aralelogramo 10"/>
          <p:cNvSpPr/>
          <p:nvPr userDrawn="1"/>
        </p:nvSpPr>
        <p:spPr>
          <a:xfrm>
            <a:off x="324988" y="549321"/>
            <a:ext cx="4313688" cy="287315"/>
          </a:xfrm>
          <a:prstGeom prst="parallelogram">
            <a:avLst>
              <a:gd name="adj" fmla="val 8135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riángulo rectángulo 6"/>
          <p:cNvSpPr/>
          <p:nvPr userDrawn="1"/>
        </p:nvSpPr>
        <p:spPr>
          <a:xfrm flipV="1">
            <a:off x="0" y="0"/>
            <a:ext cx="1064525" cy="137842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riángulo isósceles 7"/>
          <p:cNvSpPr/>
          <p:nvPr userDrawn="1"/>
        </p:nvSpPr>
        <p:spPr>
          <a:xfrm>
            <a:off x="842963" y="0"/>
            <a:ext cx="442911" cy="28660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userDrawn="1"/>
        </p:nvSpPr>
        <p:spPr>
          <a:xfrm>
            <a:off x="0" y="0"/>
            <a:ext cx="866775" cy="338554"/>
          </a:xfrm>
          <a:prstGeom prst="rect">
            <a:avLst/>
          </a:prstGeom>
          <a:noFill/>
        </p:spPr>
        <p:txBody>
          <a:bodyPr wrap="square" rtlCol="0">
            <a:spAutoFit/>
          </a:bodyPr>
          <a:lstStyle/>
          <a:p>
            <a:r>
              <a:rPr lang="es-ES" sz="1600" b="1" dirty="0" smtClean="0">
                <a:solidFill>
                  <a:schemeClr val="bg1"/>
                </a:solidFill>
              </a:rPr>
              <a:t>FÍSICA</a:t>
            </a:r>
            <a:endParaRPr lang="es-ES" sz="1600" b="1" dirty="0">
              <a:solidFill>
                <a:schemeClr val="bg1"/>
              </a:solidFill>
            </a:endParaRPr>
          </a:p>
        </p:txBody>
      </p:sp>
      <p:sp>
        <p:nvSpPr>
          <p:cNvPr id="16" name="CuadroTexto 15"/>
          <p:cNvSpPr txBox="1"/>
          <p:nvPr userDrawn="1"/>
        </p:nvSpPr>
        <p:spPr>
          <a:xfrm>
            <a:off x="0" y="237985"/>
            <a:ext cx="393700" cy="338554"/>
          </a:xfrm>
          <a:prstGeom prst="rect">
            <a:avLst/>
          </a:prstGeom>
          <a:noFill/>
        </p:spPr>
        <p:txBody>
          <a:bodyPr wrap="square" rtlCol="0">
            <a:spAutoFit/>
          </a:bodyPr>
          <a:lstStyle/>
          <a:p>
            <a:r>
              <a:rPr lang="es-ES" sz="1600" b="1" dirty="0" smtClean="0">
                <a:solidFill>
                  <a:schemeClr val="bg1"/>
                </a:solidFill>
              </a:rPr>
              <a:t>2º</a:t>
            </a:r>
            <a:endParaRPr lang="es-ES" sz="1600" b="1" dirty="0">
              <a:solidFill>
                <a:schemeClr val="bg1"/>
              </a:solidFill>
            </a:endParaRPr>
          </a:p>
        </p:txBody>
      </p:sp>
      <p:sp>
        <p:nvSpPr>
          <p:cNvPr id="17" name="Rectángulo 16"/>
          <p:cNvSpPr/>
          <p:nvPr userDrawn="1"/>
        </p:nvSpPr>
        <p:spPr>
          <a:xfrm>
            <a:off x="0" y="6629400"/>
            <a:ext cx="9144000" cy="2285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userDrawn="1"/>
        </p:nvSpPr>
        <p:spPr>
          <a:xfrm>
            <a:off x="-66675" y="6642556"/>
            <a:ext cx="2415654" cy="184666"/>
          </a:xfrm>
          <a:prstGeom prst="rect">
            <a:avLst/>
          </a:prstGeom>
          <a:noFill/>
        </p:spPr>
        <p:txBody>
          <a:bodyPr wrap="square" tIns="0" bIns="0" rtlCol="0">
            <a:spAutoFit/>
          </a:bodyPr>
          <a:lstStyle/>
          <a:p>
            <a:r>
              <a:rPr lang="es-ES" sz="1200" dirty="0" smtClean="0">
                <a:solidFill>
                  <a:schemeClr val="bg1"/>
                </a:solidFill>
              </a:rPr>
              <a:t>Rafael Artacho Cañadas</a:t>
            </a:r>
            <a:endParaRPr lang="es-ES" sz="1200" dirty="0">
              <a:solidFill>
                <a:schemeClr val="bg1"/>
              </a:solidFill>
            </a:endParaRPr>
          </a:p>
        </p:txBody>
      </p:sp>
      <p:sp>
        <p:nvSpPr>
          <p:cNvPr id="20" name="CuadroTexto 19"/>
          <p:cNvSpPr txBox="1"/>
          <p:nvPr userDrawn="1"/>
        </p:nvSpPr>
        <p:spPr>
          <a:xfrm>
            <a:off x="8120417" y="6642556"/>
            <a:ext cx="928047" cy="184666"/>
          </a:xfrm>
          <a:prstGeom prst="rect">
            <a:avLst/>
          </a:prstGeom>
          <a:noFill/>
        </p:spPr>
        <p:txBody>
          <a:bodyPr wrap="square" lIns="0" tIns="0" rIns="0" bIns="0" rtlCol="0">
            <a:spAutoFit/>
          </a:bodyPr>
          <a:lstStyle/>
          <a:p>
            <a:pPr algn="r"/>
            <a:fld id="{97ADD3B9-7012-4487-87AB-CEB091580AB4}" type="slidenum">
              <a:rPr lang="es-ES" sz="1200" smtClean="0">
                <a:solidFill>
                  <a:schemeClr val="bg1"/>
                </a:solidFill>
              </a:rPr>
              <a:pPr algn="r"/>
              <a:t>‹Nº›</a:t>
            </a:fld>
            <a:r>
              <a:rPr lang="es-ES" sz="1200" dirty="0" smtClean="0">
                <a:solidFill>
                  <a:schemeClr val="bg1"/>
                </a:solidFill>
              </a:rPr>
              <a:t> de 46</a:t>
            </a:r>
            <a:endParaRPr lang="es-ES" sz="1200" dirty="0">
              <a:solidFill>
                <a:schemeClr val="bg1"/>
              </a:solidFill>
            </a:endParaRPr>
          </a:p>
        </p:txBody>
      </p:sp>
      <p:sp>
        <p:nvSpPr>
          <p:cNvPr id="19" name="CuadroTexto 18"/>
          <p:cNvSpPr txBox="1"/>
          <p:nvPr userDrawn="1"/>
        </p:nvSpPr>
        <p:spPr>
          <a:xfrm>
            <a:off x="855048" y="303118"/>
            <a:ext cx="4245590" cy="246221"/>
          </a:xfrm>
          <a:prstGeom prst="rect">
            <a:avLst/>
          </a:prstGeom>
          <a:noFill/>
        </p:spPr>
        <p:txBody>
          <a:bodyPr wrap="square" lIns="0" tIns="0" rIns="0" bIns="0" rtlCol="0">
            <a:spAutoFit/>
          </a:bodyPr>
          <a:lstStyle/>
          <a:p>
            <a:r>
              <a:rPr lang="es-ES" sz="1600" b="1" dirty="0" smtClean="0">
                <a:solidFill>
                  <a:schemeClr val="bg1"/>
                </a:solidFill>
              </a:rPr>
              <a:t>Bloque 3: </a:t>
            </a:r>
            <a:r>
              <a:rPr lang="es-ES" sz="1600" b="1" dirty="0" smtClean="0">
                <a:solidFill>
                  <a:schemeClr val="bg1"/>
                </a:solidFill>
              </a:rPr>
              <a:t>VIBRACIONES Y ONDAS</a:t>
            </a:r>
            <a:endParaRPr lang="es-ES" sz="1600" b="1" dirty="0">
              <a:solidFill>
                <a:schemeClr val="bg1"/>
              </a:solidFill>
            </a:endParaRPr>
          </a:p>
        </p:txBody>
      </p:sp>
      <p:grpSp>
        <p:nvGrpSpPr>
          <p:cNvPr id="21" name="Grupo 20"/>
          <p:cNvGrpSpPr/>
          <p:nvPr userDrawn="1"/>
        </p:nvGrpSpPr>
        <p:grpSpPr>
          <a:xfrm>
            <a:off x="8730106" y="90849"/>
            <a:ext cx="318358" cy="430887"/>
            <a:chOff x="7081997" y="86271"/>
            <a:chExt cx="318358" cy="430887"/>
          </a:xfrm>
        </p:grpSpPr>
        <p:grpSp>
          <p:nvGrpSpPr>
            <p:cNvPr id="22" name="Grupo 21"/>
            <p:cNvGrpSpPr/>
            <p:nvPr/>
          </p:nvGrpSpPr>
          <p:grpSpPr>
            <a:xfrm>
              <a:off x="7081997" y="86271"/>
              <a:ext cx="318358" cy="284811"/>
              <a:chOff x="7077234" y="158271"/>
              <a:chExt cx="318358" cy="284811"/>
            </a:xfrm>
          </p:grpSpPr>
          <p:sp>
            <p:nvSpPr>
              <p:cNvPr id="24" name="Rectángulo redondeado 23"/>
              <p:cNvSpPr/>
              <p:nvPr/>
            </p:nvSpPr>
            <p:spPr>
              <a:xfrm>
                <a:off x="7110413" y="262510"/>
                <a:ext cx="252000" cy="180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isósceles 24"/>
              <p:cNvSpPr/>
              <p:nvPr/>
            </p:nvSpPr>
            <p:spPr>
              <a:xfrm>
                <a:off x="7110413" y="202743"/>
                <a:ext cx="252000" cy="72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dondear rectángulo de esquina del mismo lado 25"/>
              <p:cNvSpPr/>
              <p:nvPr/>
            </p:nvSpPr>
            <p:spPr>
              <a:xfrm>
                <a:off x="7200413" y="335082"/>
                <a:ext cx="72000" cy="1080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7" name="Conector recto 26"/>
              <p:cNvCxnSpPr/>
              <p:nvPr/>
            </p:nvCxnSpPr>
            <p:spPr>
              <a:xfrm flipV="1">
                <a:off x="7077234" y="159809"/>
                <a:ext cx="159179" cy="94817"/>
              </a:xfrm>
              <a:prstGeom prst="line">
                <a:avLst/>
              </a:prstGeom>
              <a:ln w="2857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flipV="1">
                <a:off x="7236414" y="159809"/>
                <a:ext cx="159178" cy="94817"/>
              </a:xfrm>
              <a:prstGeom prst="line">
                <a:avLst/>
              </a:prstGeom>
              <a:ln w="2857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ectángulo redondeado 28"/>
              <p:cNvSpPr/>
              <p:nvPr/>
            </p:nvSpPr>
            <p:spPr>
              <a:xfrm>
                <a:off x="7293143" y="158271"/>
                <a:ext cx="45719" cy="540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3" name="CuadroTexto 22">
              <a:hlinkClick r:id="rId4" action="ppaction://hlinksldjump"/>
            </p:cNvPr>
            <p:cNvSpPr txBox="1"/>
            <p:nvPr/>
          </p:nvSpPr>
          <p:spPr>
            <a:xfrm>
              <a:off x="7109731" y="86271"/>
              <a:ext cx="262892" cy="430887"/>
            </a:xfrm>
            <a:prstGeom prst="rect">
              <a:avLst/>
            </a:prstGeom>
            <a:noFill/>
          </p:spPr>
          <p:txBody>
            <a:bodyPr wrap="none" lIns="0" tIns="0" rIns="0" bIns="0" rtlCol="0">
              <a:spAutoFit/>
            </a:bodyPr>
            <a:lstStyle/>
            <a:p>
              <a:endParaRPr lang="es-ES" sz="700" dirty="0" smtClean="0">
                <a:solidFill>
                  <a:srgbClr val="0070C0"/>
                </a:solidFill>
              </a:endParaRPr>
            </a:p>
            <a:p>
              <a:endParaRPr lang="es-ES" sz="700" dirty="0">
                <a:solidFill>
                  <a:srgbClr val="0070C0"/>
                </a:solidFill>
              </a:endParaRPr>
            </a:p>
            <a:p>
              <a:endParaRPr lang="es-ES" sz="700" dirty="0" smtClean="0">
                <a:solidFill>
                  <a:srgbClr val="0070C0"/>
                </a:solidFill>
              </a:endParaRPr>
            </a:p>
            <a:p>
              <a:r>
                <a:rPr lang="es-ES" sz="700" dirty="0" smtClean="0">
                  <a:solidFill>
                    <a:srgbClr val="0070C0"/>
                  </a:solidFill>
                </a:rPr>
                <a:t>INICIO</a:t>
              </a:r>
              <a:endParaRPr lang="es-ES" sz="700" dirty="0">
                <a:solidFill>
                  <a:srgbClr val="0070C0"/>
                </a:solidFill>
              </a:endParaRPr>
            </a:p>
          </p:txBody>
        </p:sp>
      </p:grpSp>
      <p:pic>
        <p:nvPicPr>
          <p:cNvPr id="30" name="Imagen 2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507" y="518544"/>
            <a:ext cx="249660" cy="262800"/>
          </a:xfrm>
          <a:prstGeom prst="rect">
            <a:avLst/>
          </a:prstGeom>
        </p:spPr>
      </p:pic>
    </p:spTree>
    <p:extLst>
      <p:ext uri="{BB962C8B-B14F-4D97-AF65-F5344CB8AC3E}">
        <p14:creationId xmlns:p14="http://schemas.microsoft.com/office/powerpoint/2010/main" val="33753243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hyperlink" Target="https://phet.colorado.edu/sims/html/fourier-making-waves/latest/fourier-making-waves_es.html"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7.jpeg"/><Relationship Id="rId7" Type="http://schemas.openxmlformats.org/officeDocument/2006/relationships/image" Target="../media/image5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10.pn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2.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7.xml"/><Relationship Id="rId17" Type="http://schemas.openxmlformats.org/officeDocument/2006/relationships/slide" Target="slide43.xml"/><Relationship Id="rId2" Type="http://schemas.openxmlformats.org/officeDocument/2006/relationships/slide" Target="slide3.xml"/><Relationship Id="rId16"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26.xml"/><Relationship Id="rId5" Type="http://schemas.openxmlformats.org/officeDocument/2006/relationships/slide" Target="slide8.xml"/><Relationship Id="rId15" Type="http://schemas.openxmlformats.org/officeDocument/2006/relationships/slide" Target="slide41.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6.xml"/><Relationship Id="rId14"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het.colorado.edu/sims/html/wave-on-a-string/latest/wave-on-a-string_e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gif"/><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11.png"/><Relationship Id="rId4" Type="http://schemas.openxmlformats.org/officeDocument/2006/relationships/image" Target="../media/image82.png"/><Relationship Id="rId9" Type="http://schemas.openxmlformats.org/officeDocument/2006/relationships/hyperlink" Target="https://www.walter-fendt.de/html5/phes/refractionhuygens_es.ht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phet.colorado.edu/sims/html/wave-interference/latest/wave-interference_es.html" TargetMode="Externa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1.png"/><Relationship Id="rId7" Type="http://schemas.openxmlformats.org/officeDocument/2006/relationships/hyperlink" Target="https://phet.colorado.edu/sims/html/wave-interference/latest/wave-interference_es.html" TargetMode="External"/><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hyperlink" Target="https://www.walter-fendt.de/html5/phes/interference_es.htm" TargetMode="External"/><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phet.colorado.edu/sims/html/waves-intro/latest/waves-intro_es.html" TargetMode="External"/><Relationship Id="rId5" Type="http://schemas.openxmlformats.org/officeDocument/2006/relationships/image" Target="../media/image10.gif"/><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hyperlink" Target="https://www.walter-fendt.de/html5/phes/standingwavereflection_es.htm" TargetMode="External"/><Relationship Id="rId2" Type="http://schemas.openxmlformats.org/officeDocument/2006/relationships/image" Target="../media/image55.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4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43.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1.png"/><Relationship Id="rId3" Type="http://schemas.openxmlformats.org/officeDocument/2006/relationships/image" Target="../media/image123.png"/><Relationship Id="rId7" Type="http://schemas.openxmlformats.org/officeDocument/2006/relationships/image" Target="../media/image127.png"/><Relationship Id="rId12" Type="http://schemas.openxmlformats.org/officeDocument/2006/relationships/hyperlink" Target="https://www.educaplus.org/game/vibracion-de-una-cuerda-de-extremos-fijos" TargetMode="External"/><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56.png"/><Relationship Id="rId9" Type="http://schemas.openxmlformats.org/officeDocument/2006/relationships/image" Target="../media/image129.png"/></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educaplus.org/game/ondas-longitudinales-y-transversales" TargetMode="External"/></Relationships>
</file>

<file path=ppt/slides/_rels/slide7.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8.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video" Target="../media/media3.mp4"/></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extLst>
              <a:ext uri="{28A0092B-C50C-407E-A947-70E740481C1C}">
                <a14:useLocalDpi xmlns:a14="http://schemas.microsoft.com/office/drawing/2010/main" val="0"/>
              </a:ext>
            </a:extLst>
          </a:blip>
          <a:srcRect l="6418" r="7728"/>
          <a:stretch/>
        </p:blipFill>
        <p:spPr>
          <a:xfrm>
            <a:off x="-1" y="1422291"/>
            <a:ext cx="5279923" cy="3276000"/>
          </a:xfrm>
          <a:prstGeom prst="rect">
            <a:avLst/>
          </a:prstGeom>
        </p:spPr>
      </p:pic>
      <p:pic>
        <p:nvPicPr>
          <p:cNvPr id="17" name="Imagen 16"/>
          <p:cNvPicPr>
            <a:picLocks noChangeAspect="1"/>
          </p:cNvPicPr>
          <p:nvPr/>
        </p:nvPicPr>
        <p:blipFill rotWithShape="1">
          <a:blip r:embed="rId3"/>
          <a:srcRect l="4817" r="3565"/>
          <a:stretch/>
        </p:blipFill>
        <p:spPr>
          <a:xfrm>
            <a:off x="5279923" y="1420455"/>
            <a:ext cx="3864077" cy="3284281"/>
          </a:xfrm>
          <a:prstGeom prst="rect">
            <a:avLst/>
          </a:prstGeom>
        </p:spPr>
      </p:pic>
      <p:sp>
        <p:nvSpPr>
          <p:cNvPr id="4" name="Triángulo rectángulo 3"/>
          <p:cNvSpPr/>
          <p:nvPr/>
        </p:nvSpPr>
        <p:spPr>
          <a:xfrm flipV="1">
            <a:off x="0" y="-1"/>
            <a:ext cx="2838734" cy="4694830"/>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riángulo isósceles 5"/>
          <p:cNvSpPr/>
          <p:nvPr/>
        </p:nvSpPr>
        <p:spPr>
          <a:xfrm>
            <a:off x="1978925" y="0"/>
            <a:ext cx="1719617" cy="141936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0" y="6509982"/>
            <a:ext cx="9144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0" y="441847"/>
            <a:ext cx="2232736" cy="830997"/>
          </a:xfrm>
          <a:prstGeom prst="rect">
            <a:avLst/>
          </a:prstGeom>
          <a:noFill/>
        </p:spPr>
        <p:txBody>
          <a:bodyPr wrap="square" rtlCol="0">
            <a:spAutoFit/>
          </a:bodyPr>
          <a:lstStyle/>
          <a:p>
            <a:r>
              <a:rPr lang="es-ES" sz="4800" b="1" dirty="0" smtClean="0">
                <a:solidFill>
                  <a:schemeClr val="bg1"/>
                </a:solidFill>
              </a:rPr>
              <a:t>FÍSICA</a:t>
            </a:r>
            <a:endParaRPr lang="es-ES" sz="4800" b="1" dirty="0">
              <a:solidFill>
                <a:schemeClr val="bg1"/>
              </a:solidFill>
            </a:endParaRPr>
          </a:p>
        </p:txBody>
      </p:sp>
      <p:sp>
        <p:nvSpPr>
          <p:cNvPr id="9" name="CuadroTexto 8"/>
          <p:cNvSpPr txBox="1"/>
          <p:nvPr/>
        </p:nvSpPr>
        <p:spPr>
          <a:xfrm>
            <a:off x="0" y="1202711"/>
            <a:ext cx="1987266" cy="523220"/>
          </a:xfrm>
          <a:prstGeom prst="rect">
            <a:avLst/>
          </a:prstGeom>
          <a:noFill/>
        </p:spPr>
        <p:txBody>
          <a:bodyPr wrap="square" rtlCol="0">
            <a:spAutoFit/>
          </a:bodyPr>
          <a:lstStyle/>
          <a:p>
            <a:r>
              <a:rPr lang="es-ES" sz="2800" b="1" dirty="0" smtClean="0">
                <a:solidFill>
                  <a:schemeClr val="bg1"/>
                </a:solidFill>
              </a:rPr>
              <a:t>2º CURSO</a:t>
            </a:r>
            <a:endParaRPr lang="es-ES" sz="2800" b="1" dirty="0">
              <a:solidFill>
                <a:schemeClr val="bg1"/>
              </a:solidFill>
            </a:endParaRPr>
          </a:p>
        </p:txBody>
      </p:sp>
      <p:sp>
        <p:nvSpPr>
          <p:cNvPr id="16" name="CuadroTexto 15"/>
          <p:cNvSpPr txBox="1"/>
          <p:nvPr/>
        </p:nvSpPr>
        <p:spPr>
          <a:xfrm>
            <a:off x="3712192" y="682388"/>
            <a:ext cx="5431808" cy="307777"/>
          </a:xfrm>
          <a:prstGeom prst="rect">
            <a:avLst/>
          </a:prstGeom>
          <a:noFill/>
        </p:spPr>
        <p:txBody>
          <a:bodyPr wrap="square" lIns="0" tIns="0" rIns="0" bIns="0" rtlCol="0">
            <a:spAutoFit/>
          </a:bodyPr>
          <a:lstStyle/>
          <a:p>
            <a:r>
              <a:rPr lang="es-ES" sz="2000" b="1" dirty="0" smtClean="0"/>
              <a:t>BLOQUE </a:t>
            </a:r>
            <a:r>
              <a:rPr lang="es-ES" sz="2000" b="1" dirty="0"/>
              <a:t>3</a:t>
            </a:r>
            <a:r>
              <a:rPr lang="es-ES" sz="2000" b="1" dirty="0" smtClean="0"/>
              <a:t>: </a:t>
            </a:r>
            <a:r>
              <a:rPr lang="es-ES" sz="2000" b="1" dirty="0" smtClean="0">
                <a:solidFill>
                  <a:srgbClr val="0070C0"/>
                </a:solidFill>
              </a:rPr>
              <a:t>VIBRACIONES Y ONDAS</a:t>
            </a:r>
            <a:endParaRPr lang="es-ES" sz="2000" b="1" dirty="0">
              <a:solidFill>
                <a:srgbClr val="0070C0"/>
              </a:solidFill>
            </a:endParaRPr>
          </a:p>
        </p:txBody>
      </p:sp>
      <p:sp>
        <p:nvSpPr>
          <p:cNvPr id="18" name="CuadroTexto 17"/>
          <p:cNvSpPr txBox="1"/>
          <p:nvPr/>
        </p:nvSpPr>
        <p:spPr>
          <a:xfrm>
            <a:off x="123374" y="4855232"/>
            <a:ext cx="8707272" cy="923330"/>
          </a:xfrm>
          <a:prstGeom prst="rect">
            <a:avLst/>
          </a:prstGeom>
          <a:noFill/>
        </p:spPr>
        <p:txBody>
          <a:bodyPr wrap="square" rtlCol="0">
            <a:spAutoFit/>
          </a:bodyPr>
          <a:lstStyle/>
          <a:p>
            <a:pPr algn="just"/>
            <a:r>
              <a:rPr lang="es-ES" dirty="0">
                <a:solidFill>
                  <a:schemeClr val="bg1">
                    <a:lumMod val="50000"/>
                  </a:schemeClr>
                </a:solidFill>
              </a:rPr>
              <a:t>Se realizará un estudio de ondas en muelles, cuerdas, acústicas, etc. Se abordará desde un punto de vista descriptivo para después analizarlo desde un punto de vista funcional. </a:t>
            </a:r>
          </a:p>
        </p:txBody>
      </p:sp>
      <p:sp>
        <p:nvSpPr>
          <p:cNvPr id="19" name="CuadroTexto 18"/>
          <p:cNvSpPr txBox="1"/>
          <p:nvPr/>
        </p:nvSpPr>
        <p:spPr>
          <a:xfrm>
            <a:off x="6997700" y="6519446"/>
            <a:ext cx="2146300" cy="307777"/>
          </a:xfrm>
          <a:prstGeom prst="rect">
            <a:avLst/>
          </a:prstGeom>
          <a:noFill/>
        </p:spPr>
        <p:txBody>
          <a:bodyPr wrap="square" rtlCol="0">
            <a:spAutoFit/>
          </a:bodyPr>
          <a:lstStyle/>
          <a:p>
            <a:r>
              <a:rPr lang="es-ES" sz="1400" dirty="0" smtClean="0">
                <a:solidFill>
                  <a:schemeClr val="bg1"/>
                </a:solidFill>
              </a:rPr>
              <a:t>Rafael Artacho Cañadas</a:t>
            </a:r>
            <a:endParaRPr lang="es-ES" sz="1400" dirty="0">
              <a:solidFill>
                <a:schemeClr val="bg1"/>
              </a:solidFill>
            </a:endParaRPr>
          </a:p>
        </p:txBody>
      </p:sp>
      <p:sp>
        <p:nvSpPr>
          <p:cNvPr id="3" name="Rectángulo 2"/>
          <p:cNvSpPr/>
          <p:nvPr/>
        </p:nvSpPr>
        <p:spPr>
          <a:xfrm>
            <a:off x="3690598" y="978806"/>
            <a:ext cx="5453402" cy="369332"/>
          </a:xfrm>
          <a:prstGeom prst="rect">
            <a:avLst/>
          </a:prstGeom>
        </p:spPr>
        <p:txBody>
          <a:bodyPr wrap="square" lIns="0" tIns="0" rIns="0" bIns="0">
            <a:spAutoFit/>
          </a:bodyPr>
          <a:lstStyle/>
          <a:p>
            <a:r>
              <a:rPr lang="es-ES" sz="2400" b="1" dirty="0" smtClean="0">
                <a:solidFill>
                  <a:srgbClr val="00B0F0"/>
                </a:solidFill>
              </a:rPr>
              <a:t>06. MOVIMIENTO ONDULATORIO</a:t>
            </a:r>
            <a:endParaRPr lang="es-ES" sz="2400" b="1" dirty="0">
              <a:solidFill>
                <a:srgbClr val="00B0F0"/>
              </a:solidFill>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374" y="1680264"/>
            <a:ext cx="648000" cy="648000"/>
          </a:xfrm>
          <a:prstGeom prst="rect">
            <a:avLst/>
          </a:prstGeom>
        </p:spPr>
      </p:pic>
    </p:spTree>
    <p:extLst>
      <p:ext uri="{BB962C8B-B14F-4D97-AF65-F5344CB8AC3E}">
        <p14:creationId xmlns:p14="http://schemas.microsoft.com/office/powerpoint/2010/main" val="1172257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 Propagación de ondas mecánicas</a:t>
            </a:r>
          </a:p>
        </p:txBody>
      </p:sp>
      <mc:AlternateContent xmlns:mc="http://schemas.openxmlformats.org/markup-compatibility/2006" xmlns:a14="http://schemas.microsoft.com/office/drawing/2010/main">
        <mc:Choice Requires="a14">
          <p:graphicFrame>
            <p:nvGraphicFramePr>
              <p:cNvPr id="9" name="Tabla 8"/>
              <p:cNvGraphicFramePr>
                <a:graphicFrameLocks noGrp="1"/>
              </p:cNvGraphicFramePr>
              <p:nvPr>
                <p:extLst>
                  <p:ext uri="{D42A27DB-BD31-4B8C-83A1-F6EECF244321}">
                    <p14:modId xmlns:p14="http://schemas.microsoft.com/office/powerpoint/2010/main" val="1869229916"/>
                  </p:ext>
                </p:extLst>
              </p:nvPr>
            </p:nvGraphicFramePr>
            <p:xfrm>
              <a:off x="508000" y="1206500"/>
              <a:ext cx="8178801" cy="37795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03378">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744656">
                    <a:tc>
                      <a:txBody>
                        <a:bodyPr/>
                        <a:lstStyle/>
                        <a:p>
                          <a:pPr algn="r">
                            <a:lnSpc>
                              <a:spcPct val="100000"/>
                            </a:lnSpc>
                          </a:pPr>
                          <a:r>
                            <a:rPr lang="es-ES" sz="1600" dirty="0" smtClean="0">
                              <a:latin typeface="+mn-lt"/>
                            </a:rPr>
                            <a:t>1.</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Se tensa una cuerda larga que tiene una densidad lineal de masa de </a:t>
                          </a:r>
                          <a14:m>
                            <m:oMath xmlns:m="http://schemas.openxmlformats.org/officeDocument/2006/math">
                              <m:r>
                                <a:rPr lang="es-ES" sz="1600" b="0" i="1" smtClean="0">
                                  <a:latin typeface="Cambria Math" panose="02040503050406030204" pitchFamily="18" charset="0"/>
                                </a:rPr>
                                <m:t>0,01 </m:t>
                              </m:r>
                              <m:r>
                                <a:rPr lang="es-ES" sz="1600" b="0" i="1" smtClean="0">
                                  <a:latin typeface="Cambria Math" panose="02040503050406030204" pitchFamily="18" charset="0"/>
                                </a:rPr>
                                <m:t>𝑘𝑔</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𝑚</m:t>
                                  </m:r>
                                </m:e>
                                <m:sup>
                                  <m:r>
                                    <a:rPr lang="es-ES" sz="1600" b="0" i="1" smtClean="0">
                                      <a:latin typeface="Cambria Math" panose="02040503050406030204" pitchFamily="18" charset="0"/>
                                    </a:rPr>
                                    <m:t>−1</m:t>
                                  </m:r>
                                </m:sup>
                              </m:sSup>
                              <m:r>
                                <a:rPr lang="es-ES" sz="1600" b="0" i="0" smtClean="0">
                                  <a:latin typeface="Cambria Math" panose="02040503050406030204" pitchFamily="18" charset="0"/>
                                </a:rPr>
                                <m:t> </m:t>
                              </m:r>
                            </m:oMath>
                          </a14:m>
                          <a:r>
                            <a:rPr lang="es-ES" sz="1600" dirty="0" smtClean="0"/>
                            <a:t>aplicando </a:t>
                          </a:r>
                          <a:r>
                            <a:rPr lang="es-ES" sz="1600" dirty="0"/>
                            <a:t>una fuerza de </a:t>
                          </a:r>
                          <a14:m>
                            <m:oMath xmlns:m="http://schemas.openxmlformats.org/officeDocument/2006/math">
                              <m:r>
                                <a:rPr lang="es-ES" sz="1600" i="1" dirty="0" smtClean="0">
                                  <a:latin typeface="Cambria Math" panose="02040503050406030204" pitchFamily="18" charset="0"/>
                                </a:rPr>
                                <m:t>60 </m:t>
                              </m:r>
                              <m:r>
                                <a:rPr lang="es-ES" sz="1600" i="1" dirty="0" smtClean="0">
                                  <a:latin typeface="Cambria Math" panose="02040503050406030204" pitchFamily="18" charset="0"/>
                                </a:rPr>
                                <m:t>𝑁</m:t>
                              </m:r>
                            </m:oMath>
                          </a14:m>
                          <a:r>
                            <a:rPr lang="es-ES" sz="1600" dirty="0"/>
                            <a:t>. Si se hace oscilar transversalmente un extremo de la cuerda, ¿con qué velocidad se propagarán las ondas en la cuerda?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a:t>
                          </a:r>
                          <a14:m>
                            <m:oMath xmlns:m="http://schemas.openxmlformats.org/officeDocument/2006/math">
                              <m:r>
                                <a:rPr lang="es-ES" sz="1600" b="0" i="1" smtClean="0">
                                  <a:solidFill>
                                    <a:schemeClr val="tx1"/>
                                  </a:solidFill>
                                  <a:latin typeface="Cambria Math" panose="02040503050406030204" pitchFamily="18" charset="0"/>
                                </a:rPr>
                                <m:t>𝑣</m:t>
                              </m:r>
                              <m:r>
                                <a:rPr lang="es-ES" sz="1600" b="0" i="1" smtClean="0">
                                  <a:solidFill>
                                    <a:schemeClr val="tx1"/>
                                  </a:solidFill>
                                  <a:latin typeface="Cambria Math" panose="02040503050406030204" pitchFamily="18" charset="0"/>
                                </a:rPr>
                                <m:t>=77,46 </m:t>
                              </m:r>
                              <m:r>
                                <a:rPr lang="es-ES" sz="1600" b="0" i="1" smtClean="0">
                                  <a:solidFill>
                                    <a:schemeClr val="tx1"/>
                                  </a:solidFill>
                                  <a:latin typeface="Cambria Math" panose="02040503050406030204" pitchFamily="18" charset="0"/>
                                </a:rPr>
                                <m:t>𝑚</m:t>
                              </m:r>
                              <m:r>
                                <a:rPr lang="es-ES" sz="1600" b="0" i="1" smtClean="0">
                                  <a:solidFill>
                                    <a:schemeClr val="tx1"/>
                                  </a:solidFill>
                                  <a:latin typeface="Cambria Math" panose="02040503050406030204" pitchFamily="18" charset="0"/>
                                </a:rPr>
                                <m:t> </m:t>
                              </m:r>
                              <m:sSup>
                                <m:sSupPr>
                                  <m:ctrlPr>
                                    <a:rPr lang="es-ES" sz="1600" b="0" i="1" smtClean="0">
                                      <a:solidFill>
                                        <a:schemeClr val="tx1"/>
                                      </a:solidFill>
                                      <a:latin typeface="Cambria Math" panose="02040503050406030204" pitchFamily="18" charset="0"/>
                                    </a:rPr>
                                  </m:ctrlPr>
                                </m:sSupPr>
                                <m:e>
                                  <m:r>
                                    <a:rPr lang="es-ES" sz="1600" b="0" i="1" smtClean="0">
                                      <a:solidFill>
                                        <a:schemeClr val="tx1"/>
                                      </a:solidFill>
                                      <a:latin typeface="Cambria Math" panose="02040503050406030204" pitchFamily="18" charset="0"/>
                                    </a:rPr>
                                    <m:t>𝑠</m:t>
                                  </m:r>
                                </m:e>
                                <m:sup>
                                  <m:r>
                                    <a:rPr lang="es-ES" sz="1600" b="0" i="1" smtClean="0">
                                      <a:solidFill>
                                        <a:schemeClr val="tx1"/>
                                      </a:solidFill>
                                      <a:latin typeface="Cambria Math" panose="02040503050406030204" pitchFamily="18" charset="0"/>
                                    </a:rPr>
                                    <m:t>−1</m:t>
                                  </m:r>
                                </m:sup>
                              </m:sSup>
                            </m:oMath>
                          </a14:m>
                          <a:endParaRPr lang="es-ES" sz="1600" dirty="0" smtClean="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4656">
                    <a:tc>
                      <a:txBody>
                        <a:bodyPr/>
                        <a:lstStyle/>
                        <a:p>
                          <a:pPr algn="r">
                            <a:lnSpc>
                              <a:spcPct val="100000"/>
                            </a:lnSpc>
                          </a:pPr>
                          <a:r>
                            <a:rPr lang="es-ES" sz="1600" b="0" dirty="0" smtClean="0">
                              <a:solidFill>
                                <a:schemeClr val="tx1"/>
                              </a:solidFill>
                              <a:latin typeface="+mn-lt"/>
                            </a:rPr>
                            <a:t>2.</a:t>
                          </a:r>
                          <a:endParaRPr lang="es-ES" sz="1600" b="0" dirty="0">
                            <a:solidFill>
                              <a:schemeClr val="tx1"/>
                            </a:solidFill>
                            <a:latin typeface="+mn-lt"/>
                          </a:endParaRPr>
                        </a:p>
                      </a:txBody>
                      <a:tcPr>
                        <a:lnL w="12700" cap="flat" cmpd="sng" algn="ctr">
                          <a:solidFill>
                            <a:srgbClr val="0070C0"/>
                          </a:solidFill>
                          <a:prstDash val="solid"/>
                          <a:round/>
                          <a:headEnd type="none" w="med" len="med"/>
                          <a:tailEnd type="none" w="med" len="med"/>
                        </a:lnL>
                        <a:noFill/>
                      </a:tcPr>
                    </a:tc>
                    <a:tc gridSpan="2">
                      <a:txBody>
                        <a:bodyPr/>
                        <a:lstStyle/>
                        <a:p>
                          <a:pPr marL="0" indent="0" algn="just"/>
                          <a:r>
                            <a:rPr lang="es-ES" sz="1600" dirty="0" smtClean="0"/>
                            <a:t>Con qué velocidad se propagará una onda transversal en una cuerda de </a:t>
                          </a:r>
                          <a14:m>
                            <m:oMath xmlns:m="http://schemas.openxmlformats.org/officeDocument/2006/math">
                              <m:r>
                                <a:rPr lang="es-ES" sz="1600" i="1" dirty="0" smtClean="0">
                                  <a:latin typeface="Cambria Math" panose="02040503050406030204" pitchFamily="18" charset="0"/>
                                </a:rPr>
                                <m:t>5 </m:t>
                              </m:r>
                              <m:r>
                                <a:rPr lang="es-ES" sz="1600" i="1" dirty="0" smtClean="0">
                                  <a:latin typeface="Cambria Math" panose="02040503050406030204" pitchFamily="18" charset="0"/>
                                </a:rPr>
                                <m:t>𝑚</m:t>
                              </m:r>
                            </m:oMath>
                          </a14:m>
                          <a:r>
                            <a:rPr lang="es-ES" sz="1600" dirty="0" smtClean="0"/>
                            <a:t> sometida a una tensión de </a:t>
                          </a:r>
                          <a14:m>
                            <m:oMath xmlns:m="http://schemas.openxmlformats.org/officeDocument/2006/math">
                              <m:r>
                                <a:rPr lang="es-ES" sz="1600" i="1" dirty="0" smtClean="0">
                                  <a:latin typeface="Cambria Math" panose="02040503050406030204" pitchFamily="18" charset="0"/>
                                </a:rPr>
                                <m:t>300 </m:t>
                              </m:r>
                              <m:r>
                                <a:rPr lang="es-ES" sz="1600" i="1" dirty="0" smtClean="0">
                                  <a:latin typeface="Cambria Math" panose="02040503050406030204" pitchFamily="18" charset="0"/>
                                </a:rPr>
                                <m:t>𝑁</m:t>
                              </m:r>
                            </m:oMath>
                          </a14:m>
                          <a:r>
                            <a:rPr lang="es-ES" sz="1600" dirty="0" smtClean="0"/>
                            <a:t>, si la masa de dicha cuerda es de </a:t>
                          </a:r>
                          <a14:m>
                            <m:oMath xmlns:m="http://schemas.openxmlformats.org/officeDocument/2006/math">
                              <m:r>
                                <a:rPr lang="es-ES" sz="1600" i="1" dirty="0" smtClean="0">
                                  <a:latin typeface="Cambria Math" panose="02040503050406030204" pitchFamily="18" charset="0"/>
                                </a:rPr>
                                <m:t>12, 3 </m:t>
                              </m:r>
                              <m:r>
                                <a:rPr lang="es-ES" sz="1600" i="1" dirty="0" smtClean="0">
                                  <a:latin typeface="Cambria Math" panose="02040503050406030204" pitchFamily="18" charset="0"/>
                                </a:rPr>
                                <m:t>𝑘𝑔</m:t>
                              </m:r>
                            </m:oMath>
                          </a14:m>
                          <a:r>
                            <a:rPr lang="es-ES" sz="1600" dirty="0" smtClean="0"/>
                            <a:t>? ¿Qué masa debería tener la cuerda para que dicha onda transversal se desplazase con el doble de velocidad?</a:t>
                          </a:r>
                          <a:endParaRPr lang="es-E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b="0" dirty="0" smtClean="0"/>
                            <a:t>: </a:t>
                          </a:r>
                          <a14:m>
                            <m:oMath xmlns:m="http://schemas.openxmlformats.org/officeDocument/2006/math">
                              <m:r>
                                <a:rPr lang="es-ES" sz="1600" b="0" i="1" smtClean="0">
                                  <a:latin typeface="Cambria Math" panose="02040503050406030204" pitchFamily="18" charset="0"/>
                                </a:rPr>
                                <m:t>𝑣</m:t>
                              </m:r>
                              <m:r>
                                <a:rPr lang="es-ES" sz="1600" b="0" i="1" smtClean="0">
                                  <a:latin typeface="Cambria Math" panose="02040503050406030204" pitchFamily="18" charset="0"/>
                                </a:rPr>
                                <m:t>=11,04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oMath>
                          </a14:m>
                          <a:r>
                            <a:rPr lang="es-ES" sz="1600" dirty="0" smtClean="0"/>
                            <a:t> </a:t>
                          </a:r>
                          <a14:m>
                            <m:oMath xmlns:m="http://schemas.openxmlformats.org/officeDocument/2006/math">
                              <m:r>
                                <a:rPr lang="es-ES" sz="1600" b="0" i="1" smtClean="0">
                                  <a:latin typeface="Cambria Math" panose="02040503050406030204" pitchFamily="18" charset="0"/>
                                </a:rPr>
                                <m:t>𝑚</m:t>
                              </m:r>
                              <m:r>
                                <a:rPr lang="es-ES" sz="1600" i="1">
                                  <a:latin typeface="Cambria Math" panose="02040503050406030204" pitchFamily="18" charset="0"/>
                                </a:rPr>
                                <m:t>=</m:t>
                              </m:r>
                              <m:r>
                                <a:rPr lang="es-ES" sz="1600" b="0" i="1" smtClean="0">
                                  <a:latin typeface="Cambria Math" panose="02040503050406030204" pitchFamily="18" charset="0"/>
                                </a:rPr>
                                <m:t>3,075 </m:t>
                              </m:r>
                              <m:r>
                                <a:rPr lang="es-ES" sz="1600" b="0" i="1" smtClean="0">
                                  <a:latin typeface="Cambria Math" panose="02040503050406030204" pitchFamily="18" charset="0"/>
                                </a:rPr>
                                <m:t>𝑘𝑔</m:t>
                              </m:r>
                            </m:oMath>
                          </a14:m>
                          <a:endParaRPr lang="es-ES" sz="1600" dirty="0" smtClean="0"/>
                        </a:p>
                      </a:txBody>
                      <a:tcPr>
                        <a:lnR w="12700" cap="flat" cmpd="sng" algn="ctr">
                          <a:solidFill>
                            <a:srgbClr val="0070C0"/>
                          </a:solidFill>
                          <a:prstDash val="solid"/>
                          <a:round/>
                          <a:headEnd type="none" w="med" len="med"/>
                          <a:tailEnd type="none" w="med" len="med"/>
                        </a:lnR>
                        <a:noFill/>
                      </a:tcPr>
                    </a:tc>
                    <a:tc hMerge="1">
                      <a:txBody>
                        <a:bodyPr/>
                        <a:lstStyle/>
                        <a:p>
                          <a:endParaRPr lang="es-ES"/>
                        </a:p>
                      </a:txBody>
                      <a:tcPr/>
                    </a:tc>
                    <a:extLst>
                      <a:ext uri="{0D108BD9-81ED-4DB2-BD59-A6C34878D82A}">
                        <a16:rowId xmlns:a16="http://schemas.microsoft.com/office/drawing/2014/main" val="43295528"/>
                      </a:ext>
                    </a:extLst>
                  </a:tr>
                  <a:tr h="671110">
                    <a:tc>
                      <a:txBody>
                        <a:bodyPr/>
                        <a:lstStyle/>
                        <a:p>
                          <a:pPr algn="r">
                            <a:lnSpc>
                              <a:spcPct val="100000"/>
                            </a:lnSpc>
                          </a:pPr>
                          <a:r>
                            <a:rPr lang="es-ES" sz="1600" dirty="0" smtClean="0">
                              <a:latin typeface="+mn-lt"/>
                            </a:rPr>
                            <a:t>3.</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Sobre una cuerda tensa de </a:t>
                          </a:r>
                          <a14:m>
                            <m:oMath xmlns:m="http://schemas.openxmlformats.org/officeDocument/2006/math">
                              <m:r>
                                <a:rPr lang="es-ES" sz="1600" i="1" dirty="0" smtClean="0">
                                  <a:latin typeface="Cambria Math" panose="02040503050406030204" pitchFamily="18" charset="0"/>
                                </a:rPr>
                                <m:t>1,320 </m:t>
                              </m:r>
                              <m:r>
                                <a:rPr lang="es-ES" sz="1600" i="1" dirty="0" smtClean="0">
                                  <a:latin typeface="Cambria Math" panose="02040503050406030204" pitchFamily="18" charset="0"/>
                                </a:rPr>
                                <m:t>𝑘𝑔</m:t>
                              </m:r>
                              <m:r>
                                <a:rPr lang="es-ES" sz="1600" i="1" dirty="0" smtClean="0">
                                  <a:latin typeface="Cambria Math" panose="02040503050406030204" pitchFamily="18" charset="0"/>
                                </a:rPr>
                                <m:t> </m:t>
                              </m:r>
                            </m:oMath>
                          </a14:m>
                          <a:r>
                            <a:rPr lang="es-ES" sz="1600" dirty="0" smtClean="0"/>
                            <a:t>de masa y una longitud de </a:t>
                          </a:r>
                          <a14:m>
                            <m:oMath xmlns:m="http://schemas.openxmlformats.org/officeDocument/2006/math">
                              <m:r>
                                <a:rPr lang="es-ES" sz="1600" i="1" dirty="0" smtClean="0">
                                  <a:latin typeface="Cambria Math" panose="02040503050406030204" pitchFamily="18" charset="0"/>
                                </a:rPr>
                                <m:t>7 </m:t>
                              </m:r>
                              <m:r>
                                <a:rPr lang="es-ES" sz="1600" i="1" dirty="0" smtClean="0">
                                  <a:latin typeface="Cambria Math" panose="02040503050406030204" pitchFamily="18" charset="0"/>
                                </a:rPr>
                                <m:t>𝑚</m:t>
                              </m:r>
                            </m:oMath>
                          </a14:m>
                          <a:r>
                            <a:rPr lang="es-ES" sz="1600" dirty="0" smtClean="0"/>
                            <a:t>, deseamos producir ondas que se propaguen a </a:t>
                          </a:r>
                          <a14:m>
                            <m:oMath xmlns:m="http://schemas.openxmlformats.org/officeDocument/2006/math">
                              <m:r>
                                <a:rPr lang="es-ES" sz="1600" b="0" i="1" smtClean="0">
                                  <a:latin typeface="Cambria Math" panose="02040503050406030204" pitchFamily="18" charset="0"/>
                                </a:rPr>
                                <m:t>30 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r>
                            <a:rPr lang="es-ES" sz="1600" dirty="0" smtClean="0"/>
                            <a:t>. ¿A qué tensión debemos someter a la cuerda?</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a:t>
                          </a:r>
                          <a14:m>
                            <m:oMath xmlns:m="http://schemas.openxmlformats.org/officeDocument/2006/math">
                              <m:r>
                                <a:rPr lang="es-ES" sz="1600" b="0" i="1" smtClean="0">
                                  <a:latin typeface="Cambria Math" panose="02040503050406030204" pitchFamily="18" charset="0"/>
                                </a:rPr>
                                <m:t>𝑇</m:t>
                              </m:r>
                              <m:r>
                                <a:rPr lang="es-ES" sz="1600" b="0" i="1" smtClean="0">
                                  <a:latin typeface="Cambria Math" panose="02040503050406030204" pitchFamily="18" charset="0"/>
                                </a:rPr>
                                <m:t>=169,7 </m:t>
                              </m:r>
                              <m:r>
                                <a:rPr lang="es-ES" sz="1600" b="0" i="1" smtClean="0">
                                  <a:latin typeface="Cambria Math" panose="02040503050406030204" pitchFamily="18" charset="0"/>
                                </a:rPr>
                                <m:t>𝑁</m:t>
                              </m:r>
                            </m:oMath>
                          </a14:m>
                          <a:endParaRPr lang="es-ES" sz="1600" dirty="0" smtClean="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Choice>
        <mc:Fallback xmlns="">
          <p:graphicFrame>
            <p:nvGraphicFramePr>
              <p:cNvPr id="9" name="Tabla 8"/>
              <p:cNvGraphicFramePr>
                <a:graphicFrameLocks noGrp="1"/>
              </p:cNvGraphicFramePr>
              <p:nvPr>
                <p:extLst>
                  <p:ext uri="{D42A27DB-BD31-4B8C-83A1-F6EECF244321}">
                    <p14:modId xmlns:p14="http://schemas.microsoft.com/office/powerpoint/2010/main" val="1869229916"/>
                  </p:ext>
                </p:extLst>
              </p:nvPr>
            </p:nvGraphicFramePr>
            <p:xfrm>
              <a:off x="508000" y="1206500"/>
              <a:ext cx="8178801" cy="37795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066800">
                    <a:tc>
                      <a:txBody>
                        <a:bodyPr/>
                        <a:lstStyle/>
                        <a:p>
                          <a:pPr algn="r">
                            <a:lnSpc>
                              <a:spcPct val="100000"/>
                            </a:lnSpc>
                          </a:pPr>
                          <a:r>
                            <a:rPr lang="es-ES" sz="1600" dirty="0" smtClean="0">
                              <a:latin typeface="+mn-lt"/>
                            </a:rPr>
                            <a:t>1.</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00" t="-32000" r="-156" b="-231429"/>
                          </a:stretch>
                        </a:blipFill>
                      </a:tcPr>
                    </a:tc>
                    <a:tc hMerge="1">
                      <a:txBody>
                        <a:bodyPr/>
                        <a:lstStyle/>
                        <a:p>
                          <a:endParaRPr lang="es-ES" sz="1600" dirty="0"/>
                        </a:p>
                      </a:txBody>
                      <a:tcPr/>
                    </a:tc>
                    <a:extLst>
                      <a:ext uri="{0D108BD9-81ED-4DB2-BD59-A6C34878D82A}">
                        <a16:rowId xmlns:a16="http://schemas.microsoft.com/office/drawing/2014/main" val="1235451715"/>
                      </a:ext>
                    </a:extLst>
                  </a:tr>
                  <a:tr h="1310640">
                    <a:tc>
                      <a:txBody>
                        <a:bodyPr/>
                        <a:lstStyle/>
                        <a:p>
                          <a:pPr algn="r">
                            <a:lnSpc>
                              <a:spcPct val="100000"/>
                            </a:lnSpc>
                          </a:pPr>
                          <a:r>
                            <a:rPr lang="es-ES" sz="1600" b="0" dirty="0" smtClean="0">
                              <a:solidFill>
                                <a:schemeClr val="tx1"/>
                              </a:solidFill>
                              <a:latin typeface="+mn-lt"/>
                            </a:rPr>
                            <a:t>2.</a:t>
                          </a:r>
                          <a:endParaRPr lang="es-ES" sz="1600" b="0" dirty="0">
                            <a:solidFill>
                              <a:schemeClr val="tx1"/>
                            </a:solidFill>
                            <a:latin typeface="+mn-lt"/>
                          </a:endParaRPr>
                        </a:p>
                      </a:txBody>
                      <a:tcPr>
                        <a:lnL w="12700" cap="flat" cmpd="sng" algn="ctr">
                          <a:solidFill>
                            <a:srgbClr val="0070C0"/>
                          </a:solidFill>
                          <a:prstDash val="solid"/>
                          <a:round/>
                          <a:headEnd type="none" w="med" len="med"/>
                          <a:tailEnd type="none" w="med" len="med"/>
                        </a:lnL>
                        <a:noFill/>
                      </a:tcPr>
                    </a:tc>
                    <a:tc gridSpan="2">
                      <a:txBody>
                        <a:bodyPr/>
                        <a:lstStyle/>
                        <a:p>
                          <a:endParaRPr lang="es-ES"/>
                        </a:p>
                      </a:txBody>
                      <a:tcPr>
                        <a:lnR w="12700" cap="flat" cmpd="sng" algn="ctr">
                          <a:solidFill>
                            <a:srgbClr val="0070C0"/>
                          </a:solidFill>
                          <a:prstDash val="solid"/>
                          <a:round/>
                          <a:headEnd type="none" w="med" len="med"/>
                          <a:tailEnd type="none" w="med" len="med"/>
                        </a:lnR>
                        <a:blipFill>
                          <a:blip r:embed="rId2"/>
                          <a:stretch>
                            <a:fillRect l="-5000" t="-106944" r="-156" b="-87500"/>
                          </a:stretch>
                        </a:blipFill>
                      </a:tcPr>
                    </a:tc>
                    <a:tc hMerge="1">
                      <a:txBody>
                        <a:bodyPr/>
                        <a:lstStyle/>
                        <a:p>
                          <a:endParaRPr lang="es-ES"/>
                        </a:p>
                      </a:txBody>
                      <a:tcPr/>
                    </a:tc>
                    <a:extLst>
                      <a:ext uri="{0D108BD9-81ED-4DB2-BD59-A6C34878D82A}">
                        <a16:rowId xmlns:a16="http://schemas.microsoft.com/office/drawing/2014/main" val="43295528"/>
                      </a:ext>
                    </a:extLst>
                  </a:tr>
                  <a:tr h="1066800">
                    <a:tc>
                      <a:txBody>
                        <a:bodyPr/>
                        <a:lstStyle/>
                        <a:p>
                          <a:pPr algn="r">
                            <a:lnSpc>
                              <a:spcPct val="100000"/>
                            </a:lnSpc>
                          </a:pPr>
                          <a:r>
                            <a:rPr lang="es-ES" sz="1600" dirty="0" smtClean="0">
                              <a:latin typeface="+mn-lt"/>
                            </a:rPr>
                            <a:t>3.</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00" t="-255429" r="-156" b="-8000"/>
                          </a:stretch>
                        </a:blip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Fallback>
      </mc:AlternateContent>
    </p:spTree>
    <p:extLst>
      <p:ext uri="{BB962C8B-B14F-4D97-AF65-F5344CB8AC3E}">
        <p14:creationId xmlns:p14="http://schemas.microsoft.com/office/powerpoint/2010/main" val="1109785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 Propagación de ondas mecánicas</a:t>
            </a:r>
          </a:p>
        </p:txBody>
      </p:sp>
      <p:sp>
        <p:nvSpPr>
          <p:cNvPr id="4" name="8 CuadroTexto"/>
          <p:cNvSpPr txBox="1"/>
          <p:nvPr/>
        </p:nvSpPr>
        <p:spPr>
          <a:xfrm>
            <a:off x="354842" y="907355"/>
            <a:ext cx="6250674" cy="369332"/>
          </a:xfrm>
          <a:prstGeom prst="rect">
            <a:avLst/>
          </a:prstGeom>
          <a:noFill/>
        </p:spPr>
        <p:txBody>
          <a:bodyPr wrap="square" rtlCol="0">
            <a:spAutoFit/>
          </a:bodyPr>
          <a:lstStyle/>
          <a:p>
            <a:r>
              <a:rPr lang="es-ES" b="1" dirty="0" smtClean="0">
                <a:solidFill>
                  <a:srgbClr val="002060"/>
                </a:solidFill>
              </a:rPr>
              <a:t>2.2. Ecuación de la propagación de una onda mecánica</a:t>
            </a:r>
            <a:endParaRPr lang="es-ES" b="1" dirty="0">
              <a:solidFill>
                <a:srgbClr val="002060"/>
              </a:solidFill>
            </a:endParaRPr>
          </a:p>
        </p:txBody>
      </p:sp>
      <p:sp>
        <p:nvSpPr>
          <p:cNvPr id="5" name="19 CuadroTexto"/>
          <p:cNvSpPr txBox="1"/>
          <p:nvPr/>
        </p:nvSpPr>
        <p:spPr>
          <a:xfrm>
            <a:off x="4854388" y="1365378"/>
            <a:ext cx="4007224" cy="1077218"/>
          </a:xfrm>
          <a:prstGeom prst="rect">
            <a:avLst/>
          </a:prstGeom>
          <a:noFill/>
        </p:spPr>
        <p:txBody>
          <a:bodyPr wrap="square" rtlCol="0">
            <a:spAutoFit/>
          </a:bodyPr>
          <a:lstStyle/>
          <a:p>
            <a:pPr algn="just"/>
            <a:r>
              <a:rPr lang="es-ES" sz="1600" dirty="0" smtClean="0"/>
              <a:t>La expresión matemática que representa la propagación de una onda es una función de la coordenada de la dirección de avance y del tiempo (</a:t>
            </a:r>
            <a:r>
              <a:rPr lang="es-ES" sz="1600" b="1" dirty="0" smtClean="0"/>
              <a:t>función de onda</a:t>
            </a:r>
            <a:r>
              <a:rPr lang="es-ES" sz="1600" dirty="0" smtClean="0"/>
              <a:t>):</a:t>
            </a:r>
            <a:endParaRPr lang="es-ES" sz="1600" dirty="0"/>
          </a:p>
        </p:txBody>
      </p:sp>
      <mc:AlternateContent xmlns:mc="http://schemas.openxmlformats.org/markup-compatibility/2006" xmlns:a14="http://schemas.microsoft.com/office/drawing/2010/main">
        <mc:Choice Requires="a14">
          <p:sp>
            <p:nvSpPr>
              <p:cNvPr id="6" name="20 CuadroTexto"/>
              <p:cNvSpPr txBox="1"/>
              <p:nvPr/>
            </p:nvSpPr>
            <p:spPr>
              <a:xfrm>
                <a:off x="5586951" y="2888626"/>
                <a:ext cx="274319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r>
                        <a:rPr lang="es-ES" sz="1600" b="0" i="1" smtClean="0">
                          <a:latin typeface="Cambria Math"/>
                        </a:rPr>
                        <m:t>=</m:t>
                      </m:r>
                      <m:r>
                        <a:rPr lang="es-ES" sz="1600" b="0" i="1" smtClean="0">
                          <a:latin typeface="Cambria Math"/>
                        </a:rPr>
                        <m:t>𝑓</m:t>
                      </m:r>
                      <m:r>
                        <a:rPr lang="es-ES" sz="1600" b="0" i="1" smtClean="0">
                          <a:latin typeface="Cambria Math"/>
                        </a:rPr>
                        <m:t>(</m:t>
                      </m:r>
                      <m:r>
                        <a:rPr lang="es-ES" sz="1600" b="0" i="1" smtClean="0">
                          <a:latin typeface="Cambria Math"/>
                        </a:rPr>
                        <m:t>𝑥</m:t>
                      </m:r>
                      <m:r>
                        <a:rPr lang="es-ES" sz="1600" b="0" i="1" smtClean="0">
                          <a:latin typeface="Cambria Math"/>
                        </a:rPr>
                        <m:t>, </m:t>
                      </m:r>
                      <m:r>
                        <a:rPr lang="es-ES" sz="1600" b="0" i="1" smtClean="0">
                          <a:latin typeface="Cambria Math"/>
                        </a:rPr>
                        <m:t>𝑡</m:t>
                      </m:r>
                      <m:r>
                        <a:rPr lang="es-ES" sz="1600" b="0" i="1" smtClean="0">
                          <a:latin typeface="Cambria Math"/>
                        </a:rPr>
                        <m:t>)</m:t>
                      </m:r>
                    </m:oMath>
                  </m:oMathPara>
                </a14:m>
                <a:endParaRPr lang="es-ES" sz="1600" dirty="0"/>
              </a:p>
            </p:txBody>
          </p:sp>
        </mc:Choice>
        <mc:Fallback xmlns="">
          <p:sp>
            <p:nvSpPr>
              <p:cNvPr id="6" name="20 CuadroTexto"/>
              <p:cNvSpPr txBox="1">
                <a:spLocks noRot="1" noChangeAspect="1" noMove="1" noResize="1" noEditPoints="1" noAdjustHandles="1" noChangeArrowheads="1" noChangeShapeType="1" noTextEdit="1"/>
              </p:cNvSpPr>
              <p:nvPr/>
            </p:nvSpPr>
            <p:spPr>
              <a:xfrm>
                <a:off x="5586951" y="2888626"/>
                <a:ext cx="2743199" cy="338554"/>
              </a:xfrm>
              <a:prstGeom prst="rect">
                <a:avLst/>
              </a:prstGeom>
              <a:blipFill>
                <a:blip r:embed="rId2"/>
                <a:stretch>
                  <a:fillRect b="-9091"/>
                </a:stretch>
              </a:blipFill>
            </p:spPr>
            <p:txBody>
              <a:bodyPr/>
              <a:lstStyle/>
              <a:p>
                <a:r>
                  <a:rPr lang="es-ES">
                    <a:noFill/>
                  </a:rPr>
                  <a:t> </a:t>
                </a:r>
              </a:p>
            </p:txBody>
          </p:sp>
        </mc:Fallback>
      </mc:AlternateContent>
      <p:sp>
        <p:nvSpPr>
          <p:cNvPr id="7" name="21 CuadroTexto"/>
          <p:cNvSpPr txBox="1"/>
          <p:nvPr/>
        </p:nvSpPr>
        <p:spPr>
          <a:xfrm>
            <a:off x="391371" y="6075260"/>
            <a:ext cx="1423982" cy="338554"/>
          </a:xfrm>
          <a:prstGeom prst="rect">
            <a:avLst/>
          </a:prstGeom>
          <a:noFill/>
        </p:spPr>
        <p:txBody>
          <a:bodyPr wrap="square" rtlCol="0">
            <a:spAutoFit/>
          </a:bodyPr>
          <a:lstStyle/>
          <a:p>
            <a:pPr algn="just"/>
            <a:r>
              <a:rPr lang="es-ES" sz="1600" dirty="0" smtClean="0"/>
              <a:t>En general:</a:t>
            </a:r>
            <a:endParaRPr lang="es-ES" sz="1600" dirty="0"/>
          </a:p>
        </p:txBody>
      </p:sp>
      <mc:AlternateContent xmlns:mc="http://schemas.openxmlformats.org/markup-compatibility/2006" xmlns:a14="http://schemas.microsoft.com/office/drawing/2010/main">
        <mc:Choice Requires="a14">
          <p:sp>
            <p:nvSpPr>
              <p:cNvPr id="10" name="22 CuadroTexto"/>
              <p:cNvSpPr txBox="1"/>
              <p:nvPr/>
            </p:nvSpPr>
            <p:spPr>
              <a:xfrm>
                <a:off x="1702426" y="6069023"/>
                <a:ext cx="1645892"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sz="1600" b="1" i="1" smtClean="0">
                          <a:latin typeface="Cambria Math"/>
                        </a:rPr>
                        <m:t>𝒚</m:t>
                      </m:r>
                      <m:r>
                        <a:rPr lang="es-ES" sz="1600" b="1" i="1" smtClean="0">
                          <a:latin typeface="Cambria Math"/>
                        </a:rPr>
                        <m:t>=</m:t>
                      </m:r>
                      <m:r>
                        <a:rPr lang="es-ES" sz="1600" b="1" i="1" smtClean="0">
                          <a:latin typeface="Cambria Math"/>
                        </a:rPr>
                        <m:t>𝒇</m:t>
                      </m:r>
                      <m:r>
                        <a:rPr lang="es-ES" sz="1600" b="1" i="1" smtClean="0">
                          <a:latin typeface="Cambria Math"/>
                        </a:rPr>
                        <m:t>(</m:t>
                      </m:r>
                      <m:r>
                        <a:rPr lang="es-ES" sz="1600" b="1" i="1" smtClean="0">
                          <a:latin typeface="Cambria Math"/>
                        </a:rPr>
                        <m:t>𝒙</m:t>
                      </m:r>
                      <m:r>
                        <a:rPr lang="es-ES" sz="1600" b="1" i="1" smtClean="0">
                          <a:latin typeface="Cambria Math"/>
                          <a:ea typeface="Cambria Math"/>
                        </a:rPr>
                        <m:t>∓</m:t>
                      </m:r>
                      <m:r>
                        <a:rPr lang="es-ES" sz="1600" b="1" i="1" smtClean="0">
                          <a:latin typeface="Cambria Math"/>
                          <a:ea typeface="Cambria Math"/>
                        </a:rPr>
                        <m:t>𝒗𝒕</m:t>
                      </m:r>
                      <m:r>
                        <a:rPr lang="es-ES" sz="1600" b="1" i="1" smtClean="0">
                          <a:latin typeface="Cambria Math"/>
                        </a:rPr>
                        <m:t>)</m:t>
                      </m:r>
                    </m:oMath>
                  </m:oMathPara>
                </a14:m>
                <a:endParaRPr lang="es-ES" sz="1600" b="1" dirty="0"/>
              </a:p>
            </p:txBody>
          </p:sp>
        </mc:Choice>
        <mc:Fallback xmlns="">
          <p:sp>
            <p:nvSpPr>
              <p:cNvPr id="10" name="22 CuadroTexto"/>
              <p:cNvSpPr txBox="1">
                <a:spLocks noRot="1" noChangeAspect="1" noMove="1" noResize="1" noEditPoints="1" noAdjustHandles="1" noChangeArrowheads="1" noChangeShapeType="1" noTextEdit="1"/>
              </p:cNvSpPr>
              <p:nvPr/>
            </p:nvSpPr>
            <p:spPr>
              <a:xfrm>
                <a:off x="1702426" y="6069023"/>
                <a:ext cx="1645892" cy="338554"/>
              </a:xfrm>
              <a:prstGeom prst="rect">
                <a:avLst/>
              </a:prstGeom>
              <a:blipFill>
                <a:blip r:embed="rId3"/>
                <a:stretch>
                  <a:fillRect b="-9091"/>
                </a:stretch>
              </a:blipFill>
            </p:spPr>
            <p:txBody>
              <a:bodyPr/>
              <a:lstStyle/>
              <a:p>
                <a:r>
                  <a:rPr lang="es-ES">
                    <a:noFill/>
                  </a:rPr>
                  <a:t> </a:t>
                </a:r>
              </a:p>
            </p:txBody>
          </p:sp>
        </mc:Fallback>
      </mc:AlternateContent>
      <p:grpSp>
        <p:nvGrpSpPr>
          <p:cNvPr id="11" name="Grupo 10"/>
          <p:cNvGrpSpPr/>
          <p:nvPr/>
        </p:nvGrpSpPr>
        <p:grpSpPr>
          <a:xfrm>
            <a:off x="398930" y="1416423"/>
            <a:ext cx="4383209" cy="1979097"/>
            <a:chOff x="251012" y="1671917"/>
            <a:chExt cx="4383209" cy="1979097"/>
          </a:xfrm>
        </p:grpSpPr>
        <p:grpSp>
          <p:nvGrpSpPr>
            <p:cNvPr id="12" name="Grupo 11"/>
            <p:cNvGrpSpPr/>
            <p:nvPr/>
          </p:nvGrpSpPr>
          <p:grpSpPr>
            <a:xfrm>
              <a:off x="470646" y="1815352"/>
              <a:ext cx="3852000" cy="1620000"/>
              <a:chOff x="470646" y="1815352"/>
              <a:chExt cx="3852000" cy="1620000"/>
            </a:xfrm>
          </p:grpSpPr>
          <p:grpSp>
            <p:nvGrpSpPr>
              <p:cNvPr id="32" name="Grupo 31"/>
              <p:cNvGrpSpPr/>
              <p:nvPr/>
            </p:nvGrpSpPr>
            <p:grpSpPr>
              <a:xfrm>
                <a:off x="470646" y="1815352"/>
                <a:ext cx="3852000" cy="1620000"/>
                <a:chOff x="551329" y="1627093"/>
                <a:chExt cx="3852000" cy="1620000"/>
              </a:xfrm>
            </p:grpSpPr>
            <p:cxnSp>
              <p:nvCxnSpPr>
                <p:cNvPr id="34" name="Conector recto 33"/>
                <p:cNvCxnSpPr/>
                <p:nvPr/>
              </p:nvCxnSpPr>
              <p:spPr>
                <a:xfrm flipV="1">
                  <a:off x="551329" y="2702859"/>
                  <a:ext cx="385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flipH="1">
                  <a:off x="605118" y="1627093"/>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Forma libre 32"/>
              <p:cNvSpPr/>
              <p:nvPr/>
            </p:nvSpPr>
            <p:spPr>
              <a:xfrm>
                <a:off x="537882" y="2175234"/>
                <a:ext cx="1062318" cy="1020260"/>
              </a:xfrm>
              <a:custGeom>
                <a:avLst/>
                <a:gdLst>
                  <a:gd name="connsiteX0" fmla="*/ 0 w 1062318"/>
                  <a:gd name="connsiteY0" fmla="*/ 742778 h 1020260"/>
                  <a:gd name="connsiteX1" fmla="*/ 457200 w 1062318"/>
                  <a:gd name="connsiteY1" fmla="*/ 3189 h 1020260"/>
                  <a:gd name="connsiteX2" fmla="*/ 806824 w 1062318"/>
                  <a:gd name="connsiteY2" fmla="*/ 998272 h 1020260"/>
                  <a:gd name="connsiteX3" fmla="*/ 1062318 w 1062318"/>
                  <a:gd name="connsiteY3" fmla="*/ 715883 h 1020260"/>
                  <a:gd name="connsiteX4" fmla="*/ 1062318 w 1062318"/>
                  <a:gd name="connsiteY4" fmla="*/ 715883 h 102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318" h="1020260">
                    <a:moveTo>
                      <a:pt x="0" y="742778"/>
                    </a:moveTo>
                    <a:cubicBezTo>
                      <a:pt x="161364" y="351692"/>
                      <a:pt x="322729" y="-39393"/>
                      <a:pt x="457200" y="3189"/>
                    </a:cubicBezTo>
                    <a:cubicBezTo>
                      <a:pt x="591671" y="45771"/>
                      <a:pt x="705971" y="879490"/>
                      <a:pt x="806824" y="998272"/>
                    </a:cubicBezTo>
                    <a:cubicBezTo>
                      <a:pt x="907677" y="1117054"/>
                      <a:pt x="1062318" y="715883"/>
                      <a:pt x="1062318" y="715883"/>
                    </a:cubicBezTo>
                    <a:lnTo>
                      <a:pt x="1062318" y="715883"/>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sp>
          <p:nvSpPr>
            <p:cNvPr id="13" name="Forma libre 12"/>
            <p:cNvSpPr/>
            <p:nvPr/>
          </p:nvSpPr>
          <p:spPr>
            <a:xfrm>
              <a:off x="3137647" y="2166269"/>
              <a:ext cx="1062318" cy="1020260"/>
            </a:xfrm>
            <a:custGeom>
              <a:avLst/>
              <a:gdLst>
                <a:gd name="connsiteX0" fmla="*/ 0 w 1062318"/>
                <a:gd name="connsiteY0" fmla="*/ 742778 h 1020260"/>
                <a:gd name="connsiteX1" fmla="*/ 457200 w 1062318"/>
                <a:gd name="connsiteY1" fmla="*/ 3189 h 1020260"/>
                <a:gd name="connsiteX2" fmla="*/ 806824 w 1062318"/>
                <a:gd name="connsiteY2" fmla="*/ 998272 h 1020260"/>
                <a:gd name="connsiteX3" fmla="*/ 1062318 w 1062318"/>
                <a:gd name="connsiteY3" fmla="*/ 715883 h 1020260"/>
                <a:gd name="connsiteX4" fmla="*/ 1062318 w 1062318"/>
                <a:gd name="connsiteY4" fmla="*/ 715883 h 102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318" h="1020260">
                  <a:moveTo>
                    <a:pt x="0" y="742778"/>
                  </a:moveTo>
                  <a:cubicBezTo>
                    <a:pt x="161364" y="351692"/>
                    <a:pt x="322729" y="-39393"/>
                    <a:pt x="457200" y="3189"/>
                  </a:cubicBezTo>
                  <a:cubicBezTo>
                    <a:pt x="591671" y="45771"/>
                    <a:pt x="705971" y="879490"/>
                    <a:pt x="806824" y="998272"/>
                  </a:cubicBezTo>
                  <a:cubicBezTo>
                    <a:pt x="907677" y="1117054"/>
                    <a:pt x="1062318" y="715883"/>
                    <a:pt x="1062318" y="715883"/>
                  </a:cubicBezTo>
                  <a:lnTo>
                    <a:pt x="1062318" y="715883"/>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14" name="Conector recto 13"/>
            <p:cNvCxnSpPr/>
            <p:nvPr/>
          </p:nvCxnSpPr>
          <p:spPr>
            <a:xfrm flipH="1">
              <a:off x="3124200" y="1792940"/>
              <a:ext cx="0" cy="144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4316505" y="2837329"/>
              <a:ext cx="317716" cy="338554"/>
            </a:xfrm>
            <a:prstGeom prst="rect">
              <a:avLst/>
            </a:prstGeom>
            <a:noFill/>
          </p:spPr>
          <p:txBody>
            <a:bodyPr wrap="none" rtlCol="0">
              <a:spAutoFit/>
            </a:bodyPr>
            <a:lstStyle/>
            <a:p>
              <a:r>
                <a:rPr lang="es-ES" sz="1600" dirty="0" smtClean="0"/>
                <a:t>X</a:t>
              </a:r>
              <a:endParaRPr lang="es-ES" sz="1600" dirty="0"/>
            </a:p>
          </p:txBody>
        </p:sp>
        <p:sp>
          <p:nvSpPr>
            <p:cNvPr id="16" name="CuadroTexto 15"/>
            <p:cNvSpPr txBox="1"/>
            <p:nvPr/>
          </p:nvSpPr>
          <p:spPr>
            <a:xfrm>
              <a:off x="286870" y="1671917"/>
              <a:ext cx="308098" cy="338554"/>
            </a:xfrm>
            <a:prstGeom prst="rect">
              <a:avLst/>
            </a:prstGeom>
            <a:noFill/>
          </p:spPr>
          <p:txBody>
            <a:bodyPr wrap="none" rtlCol="0">
              <a:spAutoFit/>
            </a:bodyPr>
            <a:lstStyle/>
            <a:p>
              <a:r>
                <a:rPr lang="es-ES" sz="1600" dirty="0" smtClean="0"/>
                <a:t>Y</a:t>
              </a:r>
              <a:endParaRPr lang="es-ES" sz="1600" dirty="0"/>
            </a:p>
          </p:txBody>
        </p:sp>
        <p:sp>
          <p:nvSpPr>
            <p:cNvPr id="17" name="CuadroTexto 16"/>
            <p:cNvSpPr txBox="1"/>
            <p:nvPr/>
          </p:nvSpPr>
          <p:spPr>
            <a:xfrm>
              <a:off x="2846293" y="1676399"/>
              <a:ext cx="354584" cy="338554"/>
            </a:xfrm>
            <a:prstGeom prst="rect">
              <a:avLst/>
            </a:prstGeom>
            <a:noFill/>
          </p:spPr>
          <p:txBody>
            <a:bodyPr wrap="none" rtlCol="0">
              <a:spAutoFit/>
            </a:bodyPr>
            <a:lstStyle/>
            <a:p>
              <a:r>
                <a:rPr lang="es-ES" sz="1600" dirty="0" smtClean="0"/>
                <a:t>Y’</a:t>
              </a:r>
              <a:endParaRPr lang="es-ES" sz="1600" dirty="0"/>
            </a:p>
          </p:txBody>
        </p:sp>
        <p:sp>
          <p:nvSpPr>
            <p:cNvPr id="18" name="CuadroTexto 17"/>
            <p:cNvSpPr txBox="1"/>
            <p:nvPr/>
          </p:nvSpPr>
          <p:spPr>
            <a:xfrm>
              <a:off x="251012" y="2819400"/>
              <a:ext cx="341760" cy="338554"/>
            </a:xfrm>
            <a:prstGeom prst="rect">
              <a:avLst/>
            </a:prstGeom>
            <a:noFill/>
          </p:spPr>
          <p:txBody>
            <a:bodyPr wrap="none" rtlCol="0">
              <a:spAutoFit/>
            </a:bodyPr>
            <a:lstStyle/>
            <a:p>
              <a:r>
                <a:rPr lang="es-ES" sz="1600" dirty="0" smtClean="0"/>
                <a:t>O</a:t>
              </a:r>
              <a:endParaRPr lang="es-ES" sz="1600" dirty="0"/>
            </a:p>
          </p:txBody>
        </p:sp>
        <p:sp>
          <p:nvSpPr>
            <p:cNvPr id="19" name="CuadroTexto 18"/>
            <p:cNvSpPr txBox="1"/>
            <p:nvPr/>
          </p:nvSpPr>
          <p:spPr>
            <a:xfrm>
              <a:off x="2823883" y="2877670"/>
              <a:ext cx="388248" cy="338554"/>
            </a:xfrm>
            <a:prstGeom prst="rect">
              <a:avLst/>
            </a:prstGeom>
            <a:noFill/>
          </p:spPr>
          <p:txBody>
            <a:bodyPr wrap="none" rtlCol="0">
              <a:spAutoFit/>
            </a:bodyPr>
            <a:lstStyle/>
            <a:p>
              <a:r>
                <a:rPr lang="es-ES" sz="1600" dirty="0" smtClean="0"/>
                <a:t>O’</a:t>
              </a:r>
              <a:endParaRPr lang="es-ES" sz="1600" dirty="0"/>
            </a:p>
          </p:txBody>
        </p:sp>
        <p:cxnSp>
          <p:nvCxnSpPr>
            <p:cNvPr id="20" name="Conector recto 19"/>
            <p:cNvCxnSpPr/>
            <p:nvPr/>
          </p:nvCxnSpPr>
          <p:spPr>
            <a:xfrm flipV="1">
              <a:off x="510987" y="2169458"/>
              <a:ext cx="30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3213847" y="1882587"/>
              <a:ext cx="43030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3644154" y="1694331"/>
              <a:ext cx="290464" cy="338554"/>
            </a:xfrm>
            <a:prstGeom prst="rect">
              <a:avLst/>
            </a:prstGeom>
            <a:noFill/>
          </p:spPr>
          <p:txBody>
            <a:bodyPr wrap="none" rtlCol="0">
              <a:spAutoFit/>
            </a:bodyPr>
            <a:lstStyle/>
            <a:p>
              <a:r>
                <a:rPr lang="es-ES" sz="1600" i="1" dirty="0" smtClean="0"/>
                <a:t>v</a:t>
              </a:r>
              <a:endParaRPr lang="es-ES" sz="1600" i="1" dirty="0"/>
            </a:p>
          </p:txBody>
        </p:sp>
        <p:cxnSp>
          <p:nvCxnSpPr>
            <p:cNvPr id="23" name="Conector recto de flecha 22"/>
            <p:cNvCxnSpPr/>
            <p:nvPr/>
          </p:nvCxnSpPr>
          <p:spPr>
            <a:xfrm>
              <a:off x="524435" y="3348318"/>
              <a:ext cx="306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rot="5400000" flipV="1">
              <a:off x="3234917" y="2533871"/>
              <a:ext cx="68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3124200" y="3151095"/>
              <a:ext cx="468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1887072" y="3312460"/>
              <a:ext cx="290464" cy="338554"/>
            </a:xfrm>
            <a:prstGeom prst="rect">
              <a:avLst/>
            </a:prstGeom>
            <a:noFill/>
          </p:spPr>
          <p:txBody>
            <a:bodyPr wrap="none" rtlCol="0">
              <a:spAutoFit/>
            </a:bodyPr>
            <a:lstStyle/>
            <a:p>
              <a:r>
                <a:rPr lang="es-ES" sz="1600" i="1" dirty="0" smtClean="0"/>
                <a:t>x</a:t>
              </a:r>
              <a:endParaRPr lang="es-ES" sz="1600" i="1" dirty="0"/>
            </a:p>
          </p:txBody>
        </p:sp>
        <p:sp>
          <p:nvSpPr>
            <p:cNvPr id="27" name="CuadroTexto 26"/>
            <p:cNvSpPr txBox="1"/>
            <p:nvPr/>
          </p:nvSpPr>
          <p:spPr>
            <a:xfrm>
              <a:off x="3195919" y="2859742"/>
              <a:ext cx="336952" cy="338554"/>
            </a:xfrm>
            <a:prstGeom prst="rect">
              <a:avLst/>
            </a:prstGeom>
            <a:noFill/>
          </p:spPr>
          <p:txBody>
            <a:bodyPr wrap="none" rtlCol="0">
              <a:spAutoFit/>
            </a:bodyPr>
            <a:lstStyle/>
            <a:p>
              <a:r>
                <a:rPr lang="es-ES" sz="1600" i="1" dirty="0"/>
                <a:t>x</a:t>
              </a:r>
              <a:r>
                <a:rPr lang="es-ES" sz="1600" i="1" dirty="0" smtClean="0"/>
                <a:t>’</a:t>
              </a:r>
              <a:endParaRPr lang="es-ES" sz="1600" i="1" dirty="0"/>
            </a:p>
          </p:txBody>
        </p:sp>
        <p:sp>
          <p:nvSpPr>
            <p:cNvPr id="28" name="CuadroTexto 27"/>
            <p:cNvSpPr txBox="1"/>
            <p:nvPr/>
          </p:nvSpPr>
          <p:spPr>
            <a:xfrm>
              <a:off x="304801" y="2066367"/>
              <a:ext cx="290464" cy="338554"/>
            </a:xfrm>
            <a:prstGeom prst="rect">
              <a:avLst/>
            </a:prstGeom>
            <a:noFill/>
          </p:spPr>
          <p:txBody>
            <a:bodyPr wrap="none" rtlCol="0">
              <a:spAutoFit/>
            </a:bodyPr>
            <a:lstStyle/>
            <a:p>
              <a:r>
                <a:rPr lang="es-ES" sz="1600" i="1" dirty="0"/>
                <a:t>y</a:t>
              </a:r>
            </a:p>
          </p:txBody>
        </p:sp>
        <p:sp>
          <p:nvSpPr>
            <p:cNvPr id="29" name="CuadroTexto 28"/>
            <p:cNvSpPr txBox="1"/>
            <p:nvPr/>
          </p:nvSpPr>
          <p:spPr>
            <a:xfrm>
              <a:off x="2850778" y="2124637"/>
              <a:ext cx="336952" cy="338554"/>
            </a:xfrm>
            <a:prstGeom prst="rect">
              <a:avLst/>
            </a:prstGeom>
            <a:noFill/>
          </p:spPr>
          <p:txBody>
            <a:bodyPr wrap="none" rtlCol="0">
              <a:spAutoFit/>
            </a:bodyPr>
            <a:lstStyle/>
            <a:p>
              <a:r>
                <a:rPr lang="es-ES" sz="1600" i="1" dirty="0"/>
                <a:t>y</a:t>
              </a:r>
              <a:r>
                <a:rPr lang="es-ES" sz="1600" i="1" dirty="0" smtClean="0"/>
                <a:t>’</a:t>
              </a:r>
              <a:endParaRPr lang="es-ES" sz="1600" i="1" dirty="0"/>
            </a:p>
          </p:txBody>
        </p:sp>
        <p:cxnSp>
          <p:nvCxnSpPr>
            <p:cNvPr id="30" name="Conector recto de flecha 29"/>
            <p:cNvCxnSpPr/>
            <p:nvPr/>
          </p:nvCxnSpPr>
          <p:spPr>
            <a:xfrm>
              <a:off x="542364" y="2532530"/>
              <a:ext cx="255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1595719" y="2241177"/>
              <a:ext cx="360996" cy="338554"/>
            </a:xfrm>
            <a:prstGeom prst="rect">
              <a:avLst/>
            </a:prstGeom>
            <a:noFill/>
          </p:spPr>
          <p:txBody>
            <a:bodyPr wrap="none" rtlCol="0">
              <a:spAutoFit/>
            </a:bodyPr>
            <a:lstStyle/>
            <a:p>
              <a:r>
                <a:rPr lang="es-ES" sz="1600" i="1" dirty="0" err="1" smtClean="0"/>
                <a:t>vt</a:t>
              </a:r>
              <a:endParaRPr lang="es-ES" sz="1600" i="1" dirty="0"/>
            </a:p>
          </p:txBody>
        </p:sp>
      </p:grpSp>
      <mc:AlternateContent xmlns:mc="http://schemas.openxmlformats.org/markup-compatibility/2006" xmlns:a14="http://schemas.microsoft.com/office/drawing/2010/main">
        <mc:Choice Requires="a14">
          <p:sp>
            <p:nvSpPr>
              <p:cNvPr id="36" name="20 CuadroTexto"/>
              <p:cNvSpPr txBox="1"/>
              <p:nvPr/>
            </p:nvSpPr>
            <p:spPr>
              <a:xfrm>
                <a:off x="3265095" y="3901639"/>
                <a:ext cx="312225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𝑓</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b="0" i="1" smtClean="0">
                          <a:latin typeface="Cambria Math" panose="02040503050406030204" pitchFamily="18" charset="0"/>
                        </a:rPr>
                        <m:t>=</m:t>
                      </m:r>
                      <m:r>
                        <a:rPr lang="es-ES" sz="1600" b="0" i="1" smtClean="0">
                          <a:latin typeface="Cambria Math" panose="02040503050406030204" pitchFamily="18" charset="0"/>
                        </a:rPr>
                        <m:t>𝑓</m:t>
                      </m:r>
                      <m:d>
                        <m:dPr>
                          <m:ctrlPr>
                            <a:rPr lang="es-ES" sz="1600" b="0" i="1" smtClean="0">
                              <a:latin typeface="Cambria Math" panose="02040503050406030204" pitchFamily="18" charset="0"/>
                            </a:rPr>
                          </m:ctrlPr>
                        </m:dPr>
                        <m:e>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𝑥</m:t>
                              </m:r>
                            </m:e>
                            <m:sup>
                              <m:r>
                                <a:rPr lang="es-ES" sz="1600" b="0" i="1" smtClean="0">
                                  <a:latin typeface="Cambria Math" panose="02040503050406030204" pitchFamily="18" charset="0"/>
                                </a:rPr>
                                <m:t>′</m:t>
                              </m:r>
                            </m:sup>
                          </m:sSup>
                        </m:e>
                      </m:d>
                      <m:r>
                        <a:rPr lang="es-ES" sz="1600" b="0" i="1" smtClean="0">
                          <a:latin typeface="Cambria Math" panose="02040503050406030204" pitchFamily="18" charset="0"/>
                        </a:rPr>
                        <m:t>;</m:t>
                      </m:r>
                      <m:sSup>
                        <m:sSupPr>
                          <m:ctrlPr>
                            <a:rPr lang="es-ES" sz="1600" i="1">
                              <a:latin typeface="Cambria Math" panose="02040503050406030204" pitchFamily="18" charset="0"/>
                            </a:rPr>
                          </m:ctrlPr>
                        </m:sSupPr>
                        <m:e>
                          <m:r>
                            <a:rPr lang="es-ES" sz="1600" i="1">
                              <a:latin typeface="Cambria Math" panose="02040503050406030204" pitchFamily="18" charset="0"/>
                            </a:rPr>
                            <m:t>𝑥</m:t>
                          </m:r>
                        </m:e>
                        <m:sup>
                          <m:r>
                            <a:rPr lang="es-ES" sz="1600" i="1">
                              <a:latin typeface="Cambria Math" panose="02040503050406030204" pitchFamily="18" charset="0"/>
                            </a:rPr>
                            <m:t>′</m:t>
                          </m:r>
                        </m:sup>
                      </m:sSup>
                      <m:r>
                        <a:rPr lang="es-ES" sz="1600" i="1">
                          <a:latin typeface="Cambria Math" panose="02040503050406030204" pitchFamily="18" charset="0"/>
                        </a:rPr>
                        <m:t>=</m:t>
                      </m:r>
                      <m:r>
                        <a:rPr lang="es-ES" sz="1600" i="1">
                          <a:latin typeface="Cambria Math" panose="02040503050406030204" pitchFamily="18" charset="0"/>
                        </a:rPr>
                        <m:t>𝑥</m:t>
                      </m:r>
                      <m:r>
                        <a:rPr lang="es-ES" sz="1600" i="1">
                          <a:latin typeface="Cambria Math" panose="02040503050406030204" pitchFamily="18" charset="0"/>
                        </a:rPr>
                        <m:t>−</m:t>
                      </m:r>
                      <m:r>
                        <a:rPr lang="es-ES" sz="1600" i="1">
                          <a:latin typeface="Cambria Math" panose="02040503050406030204" pitchFamily="18" charset="0"/>
                        </a:rPr>
                        <m:t>𝑣𝑡</m:t>
                      </m:r>
                    </m:oMath>
                  </m:oMathPara>
                </a14:m>
                <a:endParaRPr lang="es-ES" sz="1600" dirty="0"/>
              </a:p>
            </p:txBody>
          </p:sp>
        </mc:Choice>
        <mc:Fallback xmlns="">
          <p:sp>
            <p:nvSpPr>
              <p:cNvPr id="36" name="20 CuadroTexto"/>
              <p:cNvSpPr txBox="1">
                <a:spLocks noRot="1" noChangeAspect="1" noMove="1" noResize="1" noEditPoints="1" noAdjustHandles="1" noChangeArrowheads="1" noChangeShapeType="1" noTextEdit="1"/>
              </p:cNvSpPr>
              <p:nvPr/>
            </p:nvSpPr>
            <p:spPr>
              <a:xfrm>
                <a:off x="3265095" y="3901639"/>
                <a:ext cx="3122258" cy="338554"/>
              </a:xfrm>
              <a:prstGeom prst="rect">
                <a:avLst/>
              </a:prstGeom>
              <a:blipFill>
                <a:blip r:embed="rId4"/>
                <a:stretch>
                  <a:fillRect b="-7143"/>
                </a:stretch>
              </a:blipFill>
            </p:spPr>
            <p:txBody>
              <a:bodyPr/>
              <a:lstStyle/>
              <a:p>
                <a:r>
                  <a:rPr lang="es-ES">
                    <a:noFill/>
                  </a:rPr>
                  <a:t> </a:t>
                </a:r>
              </a:p>
            </p:txBody>
          </p:sp>
        </mc:Fallback>
      </mc:AlternateContent>
      <p:sp>
        <p:nvSpPr>
          <p:cNvPr id="37" name="CuadroTexto 36"/>
          <p:cNvSpPr txBox="1"/>
          <p:nvPr/>
        </p:nvSpPr>
        <p:spPr>
          <a:xfrm>
            <a:off x="381000" y="4415118"/>
            <a:ext cx="8184776" cy="338554"/>
          </a:xfrm>
          <a:prstGeom prst="rect">
            <a:avLst/>
          </a:prstGeom>
          <a:noFill/>
        </p:spPr>
        <p:txBody>
          <a:bodyPr wrap="square" rtlCol="0">
            <a:spAutoFit/>
          </a:bodyPr>
          <a:lstStyle/>
          <a:p>
            <a:r>
              <a:rPr lang="es-ES" sz="1600" dirty="0" smtClean="0"/>
              <a:t>Así, la función de una onda que avanza de </a:t>
            </a:r>
            <a:r>
              <a:rPr lang="es-ES" sz="1600" b="1" dirty="0" smtClean="0"/>
              <a:t>izquierda a derecha </a:t>
            </a:r>
            <a:r>
              <a:rPr lang="es-ES" sz="1600" dirty="0" smtClean="0"/>
              <a:t>es:</a:t>
            </a:r>
            <a:endParaRPr lang="es-ES" sz="1600" dirty="0"/>
          </a:p>
        </p:txBody>
      </p:sp>
      <mc:AlternateContent xmlns:mc="http://schemas.openxmlformats.org/markup-compatibility/2006" xmlns:a14="http://schemas.microsoft.com/office/drawing/2010/main">
        <mc:Choice Requires="a14">
          <p:sp>
            <p:nvSpPr>
              <p:cNvPr id="38" name="20 CuadroTexto"/>
              <p:cNvSpPr txBox="1"/>
              <p:nvPr/>
            </p:nvSpPr>
            <p:spPr>
              <a:xfrm>
                <a:off x="3040975" y="4807074"/>
                <a:ext cx="274319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𝑦</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i="1">
                          <a:latin typeface="Cambria Math" panose="02040503050406030204" pitchFamily="18" charset="0"/>
                        </a:rPr>
                        <m:t>=</m:t>
                      </m:r>
                      <m:r>
                        <a:rPr lang="es-ES" sz="1600" b="0" i="1" smtClean="0">
                          <a:latin typeface="Cambria Math" panose="02040503050406030204" pitchFamily="18" charset="0"/>
                        </a:rPr>
                        <m:t>𝑓</m:t>
                      </m:r>
                      <m:r>
                        <a:rPr lang="es-ES" sz="1600" i="1">
                          <a:latin typeface="Cambria Math" panose="02040503050406030204" pitchFamily="18" charset="0"/>
                        </a:rPr>
                        <m:t>(</m:t>
                      </m:r>
                      <m:r>
                        <a:rPr lang="es-ES" sz="1600" i="1">
                          <a:latin typeface="Cambria Math" panose="02040503050406030204" pitchFamily="18" charset="0"/>
                        </a:rPr>
                        <m:t>𝑥</m:t>
                      </m:r>
                      <m:r>
                        <a:rPr lang="es-ES" sz="1600" i="1">
                          <a:latin typeface="Cambria Math" panose="02040503050406030204" pitchFamily="18" charset="0"/>
                        </a:rPr>
                        <m:t>−</m:t>
                      </m:r>
                      <m:r>
                        <a:rPr lang="es-ES" sz="1600" i="1">
                          <a:latin typeface="Cambria Math" panose="02040503050406030204" pitchFamily="18" charset="0"/>
                        </a:rPr>
                        <m:t>𝑣𝑡</m:t>
                      </m:r>
                      <m:r>
                        <a:rPr lang="es-ES" sz="1600" b="0" i="1" smtClean="0">
                          <a:latin typeface="Cambria Math" panose="02040503050406030204" pitchFamily="18" charset="0"/>
                        </a:rPr>
                        <m:t>)</m:t>
                      </m:r>
                    </m:oMath>
                  </m:oMathPara>
                </a14:m>
                <a:endParaRPr lang="es-ES" sz="1600" dirty="0"/>
              </a:p>
            </p:txBody>
          </p:sp>
        </mc:Choice>
        <mc:Fallback xmlns="">
          <p:sp>
            <p:nvSpPr>
              <p:cNvPr id="38" name="20 CuadroTexto"/>
              <p:cNvSpPr txBox="1">
                <a:spLocks noRot="1" noChangeAspect="1" noMove="1" noResize="1" noEditPoints="1" noAdjustHandles="1" noChangeArrowheads="1" noChangeShapeType="1" noTextEdit="1"/>
              </p:cNvSpPr>
              <p:nvPr/>
            </p:nvSpPr>
            <p:spPr>
              <a:xfrm>
                <a:off x="3040975" y="4807074"/>
                <a:ext cx="2743199" cy="338554"/>
              </a:xfrm>
              <a:prstGeom prst="rect">
                <a:avLst/>
              </a:prstGeom>
              <a:blipFill>
                <a:blip r:embed="rId5"/>
                <a:stretch>
                  <a:fillRect b="-9091"/>
                </a:stretch>
              </a:blipFill>
            </p:spPr>
            <p:txBody>
              <a:bodyPr/>
              <a:lstStyle/>
              <a:p>
                <a:r>
                  <a:rPr lang="es-ES">
                    <a:noFill/>
                  </a:rPr>
                  <a:t> </a:t>
                </a:r>
              </a:p>
            </p:txBody>
          </p:sp>
        </mc:Fallback>
      </mc:AlternateContent>
      <p:sp>
        <p:nvSpPr>
          <p:cNvPr id="39" name="CuadroTexto 38"/>
          <p:cNvSpPr txBox="1"/>
          <p:nvPr/>
        </p:nvSpPr>
        <p:spPr>
          <a:xfrm>
            <a:off x="336177" y="3415553"/>
            <a:ext cx="8404411" cy="584775"/>
          </a:xfrm>
          <a:prstGeom prst="rect">
            <a:avLst/>
          </a:prstGeom>
          <a:noFill/>
        </p:spPr>
        <p:txBody>
          <a:bodyPr wrap="square" rtlCol="0">
            <a:spAutoFit/>
          </a:bodyPr>
          <a:lstStyle/>
          <a:p>
            <a:pPr algn="just"/>
            <a:r>
              <a:rPr lang="es-ES" sz="1600" dirty="0" smtClean="0"/>
              <a:t>Los observadores O y O’ (que avanza con el pulso a la misma velocidad describen la misma onda:</a:t>
            </a:r>
            <a:endParaRPr lang="es-ES" sz="1600" dirty="0"/>
          </a:p>
        </p:txBody>
      </p:sp>
      <p:sp>
        <p:nvSpPr>
          <p:cNvPr id="40" name="CuadroTexto 39"/>
          <p:cNvSpPr txBox="1"/>
          <p:nvPr/>
        </p:nvSpPr>
        <p:spPr>
          <a:xfrm>
            <a:off x="358588" y="5199529"/>
            <a:ext cx="8184776" cy="338554"/>
          </a:xfrm>
          <a:prstGeom prst="rect">
            <a:avLst/>
          </a:prstGeom>
          <a:noFill/>
        </p:spPr>
        <p:txBody>
          <a:bodyPr wrap="square" rtlCol="0">
            <a:spAutoFit/>
          </a:bodyPr>
          <a:lstStyle/>
          <a:p>
            <a:r>
              <a:rPr lang="es-ES" sz="1600" dirty="0" smtClean="0"/>
              <a:t>Análogamente, la función de una onda que avanza de </a:t>
            </a:r>
            <a:r>
              <a:rPr lang="es-ES" sz="1600" b="1" dirty="0" smtClean="0"/>
              <a:t>derecha a izquierda </a:t>
            </a:r>
            <a:r>
              <a:rPr lang="es-ES" sz="1600" dirty="0" smtClean="0"/>
              <a:t>es:</a:t>
            </a:r>
            <a:endParaRPr lang="es-ES" sz="1600" dirty="0"/>
          </a:p>
        </p:txBody>
      </p:sp>
      <mc:AlternateContent xmlns:mc="http://schemas.openxmlformats.org/markup-compatibility/2006" xmlns:a14="http://schemas.microsoft.com/office/drawing/2010/main">
        <mc:Choice Requires="a14">
          <p:sp>
            <p:nvSpPr>
              <p:cNvPr id="41" name="20 CuadroTexto"/>
              <p:cNvSpPr txBox="1"/>
              <p:nvPr/>
            </p:nvSpPr>
            <p:spPr>
              <a:xfrm>
                <a:off x="3005116" y="5564592"/>
                <a:ext cx="274319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𝑦</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i="1">
                          <a:latin typeface="Cambria Math" panose="02040503050406030204" pitchFamily="18" charset="0"/>
                        </a:rPr>
                        <m:t>=</m:t>
                      </m:r>
                      <m:r>
                        <a:rPr lang="es-ES" sz="1600" b="0" i="1" smtClean="0">
                          <a:latin typeface="Cambria Math" panose="02040503050406030204" pitchFamily="18" charset="0"/>
                        </a:rPr>
                        <m:t>𝑓</m:t>
                      </m:r>
                      <m:r>
                        <a:rPr lang="es-ES" sz="1600" i="1">
                          <a:latin typeface="Cambria Math" panose="02040503050406030204" pitchFamily="18" charset="0"/>
                        </a:rPr>
                        <m:t>(</m:t>
                      </m:r>
                      <m:r>
                        <a:rPr lang="es-ES" sz="1600" i="1">
                          <a:latin typeface="Cambria Math" panose="02040503050406030204" pitchFamily="18" charset="0"/>
                        </a:rPr>
                        <m:t>𝑥</m:t>
                      </m:r>
                      <m:r>
                        <a:rPr lang="es-ES" sz="1600" b="0" i="1" smtClean="0">
                          <a:latin typeface="Cambria Math" panose="02040503050406030204" pitchFamily="18" charset="0"/>
                        </a:rPr>
                        <m:t>+</m:t>
                      </m:r>
                      <m:r>
                        <a:rPr lang="es-ES" sz="1600" i="1">
                          <a:latin typeface="Cambria Math" panose="02040503050406030204" pitchFamily="18" charset="0"/>
                        </a:rPr>
                        <m:t>𝑣𝑡</m:t>
                      </m:r>
                      <m:r>
                        <a:rPr lang="es-ES" sz="1600" b="0" i="1" smtClean="0">
                          <a:latin typeface="Cambria Math" panose="02040503050406030204" pitchFamily="18" charset="0"/>
                        </a:rPr>
                        <m:t>)</m:t>
                      </m:r>
                    </m:oMath>
                  </m:oMathPara>
                </a14:m>
                <a:endParaRPr lang="es-ES" sz="1600" dirty="0"/>
              </a:p>
            </p:txBody>
          </p:sp>
        </mc:Choice>
        <mc:Fallback xmlns="">
          <p:sp>
            <p:nvSpPr>
              <p:cNvPr id="41" name="20 CuadroTexto"/>
              <p:cNvSpPr txBox="1">
                <a:spLocks noRot="1" noChangeAspect="1" noMove="1" noResize="1" noEditPoints="1" noAdjustHandles="1" noChangeArrowheads="1" noChangeShapeType="1" noTextEdit="1"/>
              </p:cNvSpPr>
              <p:nvPr/>
            </p:nvSpPr>
            <p:spPr>
              <a:xfrm>
                <a:off x="3005116" y="5564592"/>
                <a:ext cx="2743199" cy="338554"/>
              </a:xfrm>
              <a:prstGeom prst="rect">
                <a:avLst/>
              </a:prstGeom>
              <a:blipFill>
                <a:blip r:embed="rId6"/>
                <a:stretch>
                  <a:fillRect b="-9091"/>
                </a:stretch>
              </a:blipFill>
            </p:spPr>
            <p:txBody>
              <a:bodyPr/>
              <a:lstStyle/>
              <a:p>
                <a:r>
                  <a:rPr lang="es-ES">
                    <a:noFill/>
                  </a:rPr>
                  <a:t> </a:t>
                </a:r>
              </a:p>
            </p:txBody>
          </p:sp>
        </mc:Fallback>
      </mc:AlternateContent>
    </p:spTree>
    <p:extLst>
      <p:ext uri="{BB962C8B-B14F-4D97-AF65-F5344CB8AC3E}">
        <p14:creationId xmlns:p14="http://schemas.microsoft.com/office/powerpoint/2010/main" val="1270960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 Propagación de ondas mecánicas</a:t>
            </a:r>
          </a:p>
        </p:txBody>
      </p:sp>
      <mc:AlternateContent xmlns:mc="http://schemas.openxmlformats.org/markup-compatibility/2006" xmlns:a14="http://schemas.microsoft.com/office/drawing/2010/main">
        <mc:Choice Requires="a14">
          <p:graphicFrame>
            <p:nvGraphicFramePr>
              <p:cNvPr id="42" name="Tabla 41"/>
              <p:cNvGraphicFramePr>
                <a:graphicFrameLocks noGrp="1"/>
              </p:cNvGraphicFramePr>
              <p:nvPr>
                <p:extLst>
                  <p:ext uri="{D42A27DB-BD31-4B8C-83A1-F6EECF244321}">
                    <p14:modId xmlns:p14="http://schemas.microsoft.com/office/powerpoint/2010/main" val="2972320900"/>
                  </p:ext>
                </p:extLst>
              </p:nvPr>
            </p:nvGraphicFramePr>
            <p:xfrm>
              <a:off x="508000" y="1206500"/>
              <a:ext cx="8178801" cy="490728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03378">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744656">
                    <a:tc>
                      <a:txBody>
                        <a:bodyPr/>
                        <a:lstStyle/>
                        <a:p>
                          <a:pPr algn="r">
                            <a:lnSpc>
                              <a:spcPct val="100000"/>
                            </a:lnSpc>
                          </a:pPr>
                          <a:r>
                            <a:rPr lang="es-ES" sz="1600" dirty="0" smtClean="0">
                              <a:latin typeface="+mn-lt"/>
                            </a:rPr>
                            <a:t>4.</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Un pulso de una onda que se desplaza a lo largo del eje X se representa por la siguiente función de onda (x e y se miden en centímetros, y t, en segundos):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600" b="1" dirty="0" smtClean="0"/>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600" b="1" dirty="0" smtClean="0"/>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600" b="1"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smtClean="0"/>
                            <a:t>i) Determina </a:t>
                          </a:r>
                          <a:r>
                            <a:rPr lang="es-ES" sz="1600" dirty="0"/>
                            <a:t>la amplitud del </a:t>
                          </a:r>
                          <a:r>
                            <a:rPr lang="es-ES" sz="1600" dirty="0" smtClean="0"/>
                            <a:t>pulso; ii) Establecer </a:t>
                          </a:r>
                          <a:r>
                            <a:rPr lang="es-ES" sz="1600" dirty="0"/>
                            <a:t>la velocidad con que se desplaza y el sentido en que lo </a:t>
                          </a:r>
                          <a:r>
                            <a:rPr lang="es-ES" sz="1600" dirty="0" smtClean="0"/>
                            <a:t>hace; iii) Traza </a:t>
                          </a:r>
                          <a:r>
                            <a:rPr lang="es-ES" sz="1600" dirty="0"/>
                            <a:t>la forma de la onda en </a:t>
                          </a:r>
                          <a14:m>
                            <m:oMath xmlns:m="http://schemas.openxmlformats.org/officeDocument/2006/math">
                              <m:r>
                                <a:rPr lang="es-ES" sz="1600" i="1" dirty="0" smtClean="0">
                                  <a:latin typeface="Cambria Math" panose="02040503050406030204" pitchFamily="18" charset="0"/>
                                </a:rPr>
                                <m:t>𝑡</m:t>
                              </m:r>
                              <m:r>
                                <a:rPr lang="es-ES" sz="1600" i="1" dirty="0" smtClean="0">
                                  <a:latin typeface="Cambria Math" panose="02040503050406030204" pitchFamily="18" charset="0"/>
                                </a:rPr>
                                <m:t> = 0 </m:t>
                              </m:r>
                              <m:r>
                                <a:rPr lang="es-ES" sz="1600" i="1" dirty="0" smtClean="0">
                                  <a:latin typeface="Cambria Math" panose="02040503050406030204" pitchFamily="18" charset="0"/>
                                </a:rPr>
                                <m:t>𝑠</m:t>
                              </m:r>
                            </m:oMath>
                          </a14:m>
                          <a:r>
                            <a:rPr lang="es-ES" sz="1600" dirty="0"/>
                            <a:t>, </a:t>
                          </a:r>
                          <a14:m>
                            <m:oMath xmlns:m="http://schemas.openxmlformats.org/officeDocument/2006/math">
                              <m:r>
                                <a:rPr lang="es-ES" sz="1600" i="1" dirty="0" smtClean="0">
                                  <a:latin typeface="Cambria Math" panose="02040503050406030204" pitchFamily="18" charset="0"/>
                                </a:rPr>
                                <m:t>𝑡</m:t>
                              </m:r>
                              <m:r>
                                <a:rPr lang="es-ES" sz="1600" i="1" dirty="0" smtClean="0">
                                  <a:latin typeface="Cambria Math" panose="02040503050406030204" pitchFamily="18" charset="0"/>
                                </a:rPr>
                                <m:t> = 1 </m:t>
                              </m:r>
                              <m:r>
                                <a:rPr lang="es-ES" sz="1600" i="1" dirty="0" smtClean="0">
                                  <a:latin typeface="Cambria Math" panose="02040503050406030204" pitchFamily="18" charset="0"/>
                                </a:rPr>
                                <m:t>𝑠</m:t>
                              </m:r>
                            </m:oMath>
                          </a14:m>
                          <a:r>
                            <a:rPr lang="es-ES" sz="1600" dirty="0"/>
                            <a:t>, y en </a:t>
                          </a:r>
                          <a14:m>
                            <m:oMath xmlns:m="http://schemas.openxmlformats.org/officeDocument/2006/math">
                              <m:r>
                                <a:rPr lang="es-ES" sz="1600" i="1" dirty="0" smtClean="0">
                                  <a:latin typeface="Cambria Math" panose="02040503050406030204" pitchFamily="18" charset="0"/>
                                </a:rPr>
                                <m:t>𝑡</m:t>
                              </m:r>
                              <m:r>
                                <a:rPr lang="es-ES" sz="1600" i="1" dirty="0" smtClean="0">
                                  <a:latin typeface="Cambria Math" panose="02040503050406030204" pitchFamily="18" charset="0"/>
                                </a:rPr>
                                <m:t> = 2 </m:t>
                              </m:r>
                              <m:r>
                                <a:rPr lang="es-ES" sz="1600" i="1" dirty="0" smtClean="0">
                                  <a:latin typeface="Cambria Math" panose="02040503050406030204" pitchFamily="18" charset="0"/>
                                </a:rPr>
                                <m:t>𝑠</m:t>
                              </m:r>
                            </m:oMath>
                          </a14:m>
                          <a:r>
                            <a:rPr lang="es-ES" sz="1600" dirty="0"/>
                            <a:t>, y comprueba el sentido del desplazamiento.</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i) </a:t>
                          </a:r>
                          <a14:m>
                            <m:oMath xmlns:m="http://schemas.openxmlformats.org/officeDocument/2006/math">
                              <m:r>
                                <a:rPr lang="es-ES" sz="1600" b="0" i="1" smtClean="0">
                                  <a:solidFill>
                                    <a:schemeClr val="tx1"/>
                                  </a:solidFill>
                                  <a:latin typeface="Cambria Math" panose="02040503050406030204" pitchFamily="18" charset="0"/>
                                </a:rPr>
                                <m:t>𝐴</m:t>
                              </m:r>
                              <m:r>
                                <a:rPr lang="es-ES" sz="1600" b="0" i="1" smtClean="0">
                                  <a:solidFill>
                                    <a:schemeClr val="tx1"/>
                                  </a:solidFill>
                                  <a:latin typeface="Cambria Math" panose="02040503050406030204" pitchFamily="18" charset="0"/>
                                </a:rPr>
                                <m:t>=2 </m:t>
                              </m:r>
                              <m:r>
                                <a:rPr lang="es-ES" sz="1600" b="0" i="1" smtClean="0">
                                  <a:solidFill>
                                    <a:schemeClr val="tx1"/>
                                  </a:solidFill>
                                  <a:latin typeface="Cambria Math" panose="02040503050406030204" pitchFamily="18" charset="0"/>
                                </a:rPr>
                                <m:t>𝑐𝑚</m:t>
                              </m:r>
                            </m:oMath>
                          </a14:m>
                          <a:r>
                            <a:rPr lang="es-ES" sz="1600" dirty="0" smtClean="0"/>
                            <a:t>; ii) </a:t>
                          </a:r>
                          <a14:m>
                            <m:oMath xmlns:m="http://schemas.openxmlformats.org/officeDocument/2006/math">
                              <m:r>
                                <a:rPr lang="es-ES" sz="1600" b="0" i="1" smtClean="0">
                                  <a:latin typeface="Cambria Math" panose="02040503050406030204" pitchFamily="18" charset="0"/>
                                </a:rPr>
                                <m:t>𝑣</m:t>
                              </m:r>
                              <m:r>
                                <a:rPr lang="es-ES" sz="1600" b="0" i="1" smtClean="0">
                                  <a:latin typeface="Cambria Math" panose="02040503050406030204" pitchFamily="18" charset="0"/>
                                </a:rPr>
                                <m:t>=4 </m:t>
                              </m:r>
                              <m:r>
                                <a:rPr lang="es-ES" sz="1600" b="0" i="1" smtClean="0">
                                  <a:latin typeface="Cambria Math" panose="02040503050406030204" pitchFamily="18" charset="0"/>
                                </a:rPr>
                                <m:t>𝑐𝑚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endParaRPr lang="es-ES" sz="1600" dirty="0" smtClean="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671110">
                    <a:tc>
                      <a:txBody>
                        <a:bodyPr/>
                        <a:lstStyle/>
                        <a:p>
                          <a:pPr algn="r">
                            <a:lnSpc>
                              <a:spcPct val="100000"/>
                            </a:lnSpc>
                          </a:pPr>
                          <a:r>
                            <a:rPr lang="es-ES" sz="1600" dirty="0" smtClean="0">
                              <a:latin typeface="+mn-lt"/>
                            </a:rPr>
                            <a:t>5.</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Un pulso de una onda que se desplaza a lo largo del eje X se representa por la siguiente función de onda (x e y se miden en centímetros, y t, en segundos):</a:t>
                          </a:r>
                        </a:p>
                        <a:p>
                          <a:pPr marL="0" indent="0" algn="just"/>
                          <a:endParaRPr lang="es-ES" sz="1600" dirty="0" smtClean="0"/>
                        </a:p>
                        <a:p>
                          <a:pPr marL="0" indent="0" algn="just"/>
                          <a:endParaRPr lang="es-ES" sz="1600" dirty="0" smtClean="0"/>
                        </a:p>
                        <a:p>
                          <a:pPr marL="0" indent="0" algn="just"/>
                          <a:endParaRPr lang="es-ES" sz="16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smtClean="0"/>
                            <a:t>i</a:t>
                          </a:r>
                          <a:r>
                            <a:rPr lang="es-ES" sz="1600" dirty="0"/>
                            <a:t>) Determina la amplitud del pulso; ii) Establecer la velocidad con que se desplaza y el sentido en que lo hace; iii) Traza la forma de la onda en </a:t>
                          </a:r>
                          <a14:m>
                            <m:oMath xmlns:m="http://schemas.openxmlformats.org/officeDocument/2006/math">
                              <m:r>
                                <a:rPr lang="es-ES" sz="1600" i="1" dirty="0">
                                  <a:latin typeface="Cambria Math" panose="02040503050406030204" pitchFamily="18" charset="0"/>
                                </a:rPr>
                                <m:t>𝑡</m:t>
                              </m:r>
                              <m:r>
                                <a:rPr lang="es-ES" sz="1600" i="1" dirty="0">
                                  <a:latin typeface="Cambria Math" panose="02040503050406030204" pitchFamily="18" charset="0"/>
                                </a:rPr>
                                <m:t> = 0 </m:t>
                              </m:r>
                              <m:r>
                                <a:rPr lang="es-ES" sz="1600" i="1" dirty="0">
                                  <a:latin typeface="Cambria Math" panose="02040503050406030204" pitchFamily="18" charset="0"/>
                                </a:rPr>
                                <m:t>𝑠</m:t>
                              </m:r>
                            </m:oMath>
                          </a14:m>
                          <a:r>
                            <a:rPr lang="es-ES" sz="1600" dirty="0"/>
                            <a:t>, </a:t>
                          </a:r>
                          <a14:m>
                            <m:oMath xmlns:m="http://schemas.openxmlformats.org/officeDocument/2006/math">
                              <m:r>
                                <a:rPr lang="es-ES" sz="1600" i="1" dirty="0">
                                  <a:latin typeface="Cambria Math" panose="02040503050406030204" pitchFamily="18" charset="0"/>
                                </a:rPr>
                                <m:t>𝑡</m:t>
                              </m:r>
                              <m:r>
                                <a:rPr lang="es-ES" sz="1600" i="1" dirty="0">
                                  <a:latin typeface="Cambria Math" panose="02040503050406030204" pitchFamily="18" charset="0"/>
                                </a:rPr>
                                <m:t> = 1 </m:t>
                              </m:r>
                              <m:r>
                                <a:rPr lang="es-ES" sz="1600" i="1" dirty="0">
                                  <a:latin typeface="Cambria Math" panose="02040503050406030204" pitchFamily="18" charset="0"/>
                                </a:rPr>
                                <m:t>𝑠</m:t>
                              </m:r>
                            </m:oMath>
                          </a14:m>
                          <a:r>
                            <a:rPr lang="es-ES" sz="1600" dirty="0"/>
                            <a:t>, y en </a:t>
                          </a:r>
                          <a14:m>
                            <m:oMath xmlns:m="http://schemas.openxmlformats.org/officeDocument/2006/math">
                              <m:r>
                                <a:rPr lang="es-ES" sz="1600" i="1" dirty="0">
                                  <a:latin typeface="Cambria Math" panose="02040503050406030204" pitchFamily="18" charset="0"/>
                                </a:rPr>
                                <m:t>𝑡</m:t>
                              </m:r>
                              <m:r>
                                <a:rPr lang="es-ES" sz="1600" i="1" dirty="0">
                                  <a:latin typeface="Cambria Math" panose="02040503050406030204" pitchFamily="18" charset="0"/>
                                </a:rPr>
                                <m:t> = 2 </m:t>
                              </m:r>
                              <m:r>
                                <a:rPr lang="es-ES" sz="1600" i="1" dirty="0">
                                  <a:latin typeface="Cambria Math" panose="02040503050406030204" pitchFamily="18" charset="0"/>
                                </a:rPr>
                                <m:t>𝑠</m:t>
                              </m:r>
                            </m:oMath>
                          </a14:m>
                          <a:r>
                            <a:rPr lang="es-ES" sz="1600" dirty="0"/>
                            <a:t>, y comprueba el sentido del desplazamiento.</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i) </a:t>
                          </a:r>
                          <a14:m>
                            <m:oMath xmlns:m="http://schemas.openxmlformats.org/officeDocument/2006/math">
                              <m:r>
                                <a:rPr lang="es-ES" sz="1600" i="1">
                                  <a:latin typeface="Cambria Math" panose="02040503050406030204" pitchFamily="18" charset="0"/>
                                </a:rPr>
                                <m:t>𝐴</m:t>
                              </m:r>
                              <m:r>
                                <a:rPr lang="es-ES" sz="1600" i="1">
                                  <a:latin typeface="Cambria Math" panose="02040503050406030204" pitchFamily="18" charset="0"/>
                                </a:rPr>
                                <m:t>=2 </m:t>
                              </m:r>
                              <m:r>
                                <a:rPr lang="es-ES" sz="1600" i="1">
                                  <a:latin typeface="Cambria Math" panose="02040503050406030204" pitchFamily="18" charset="0"/>
                                </a:rPr>
                                <m:t>𝑐𝑚</m:t>
                              </m:r>
                            </m:oMath>
                          </a14:m>
                          <a:r>
                            <a:rPr lang="es-ES" sz="1600" dirty="0"/>
                            <a:t>; ii) </a:t>
                          </a:r>
                          <a14:m>
                            <m:oMath xmlns:m="http://schemas.openxmlformats.org/officeDocument/2006/math">
                              <m:r>
                                <a:rPr lang="es-ES" sz="1600" i="1">
                                  <a:latin typeface="Cambria Math" panose="02040503050406030204" pitchFamily="18" charset="0"/>
                                </a:rPr>
                                <m:t>𝑣</m:t>
                              </m:r>
                              <m:r>
                                <a:rPr lang="es-ES" sz="1600" i="1">
                                  <a:latin typeface="Cambria Math" panose="02040503050406030204" pitchFamily="18" charset="0"/>
                                </a:rPr>
                                <m:t>=3 </m:t>
                              </m:r>
                              <m:r>
                                <a:rPr lang="es-ES" sz="1600" i="1">
                                  <a:latin typeface="Cambria Math" panose="02040503050406030204" pitchFamily="18" charset="0"/>
                                </a:rPr>
                                <m:t>𝑐𝑚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endParaRPr lang="es-ES" sz="1600" dirty="0" smtClean="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Choice>
        <mc:Fallback xmlns="">
          <p:graphicFrame>
            <p:nvGraphicFramePr>
              <p:cNvPr id="42" name="Tabla 41"/>
              <p:cNvGraphicFramePr>
                <a:graphicFrameLocks noGrp="1"/>
              </p:cNvGraphicFramePr>
              <p:nvPr>
                <p:extLst>
                  <p:ext uri="{D42A27DB-BD31-4B8C-83A1-F6EECF244321}">
                    <p14:modId xmlns:p14="http://schemas.microsoft.com/office/powerpoint/2010/main" val="2972320900"/>
                  </p:ext>
                </p:extLst>
              </p:nvPr>
            </p:nvGraphicFramePr>
            <p:xfrm>
              <a:off x="508000" y="1206500"/>
              <a:ext cx="8178801" cy="490728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2286000">
                    <a:tc>
                      <a:txBody>
                        <a:bodyPr/>
                        <a:lstStyle/>
                        <a:p>
                          <a:pPr algn="r">
                            <a:lnSpc>
                              <a:spcPct val="100000"/>
                            </a:lnSpc>
                          </a:pPr>
                          <a:r>
                            <a:rPr lang="es-ES" sz="1600" dirty="0" smtClean="0">
                              <a:latin typeface="+mn-lt"/>
                            </a:rPr>
                            <a:t>4.</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00" t="-14894" r="-156" b="-103457"/>
                          </a:stretch>
                        </a:blipFill>
                      </a:tcPr>
                    </a:tc>
                    <a:tc hMerge="1">
                      <a:txBody>
                        <a:bodyPr/>
                        <a:lstStyle/>
                        <a:p>
                          <a:endParaRPr lang="es-ES" sz="1600" dirty="0"/>
                        </a:p>
                      </a:txBody>
                      <a:tcPr/>
                    </a:tc>
                    <a:extLst>
                      <a:ext uri="{0D108BD9-81ED-4DB2-BD59-A6C34878D82A}">
                        <a16:rowId xmlns:a16="http://schemas.microsoft.com/office/drawing/2014/main" val="1235451715"/>
                      </a:ext>
                    </a:extLst>
                  </a:tr>
                  <a:tr h="2286000">
                    <a:tc>
                      <a:txBody>
                        <a:bodyPr/>
                        <a:lstStyle/>
                        <a:p>
                          <a:pPr algn="r">
                            <a:lnSpc>
                              <a:spcPct val="100000"/>
                            </a:lnSpc>
                          </a:pPr>
                          <a:r>
                            <a:rPr lang="es-ES" sz="1600" dirty="0" smtClean="0">
                              <a:latin typeface="+mn-lt"/>
                            </a:rPr>
                            <a:t>5.</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00" t="-115200" r="-156" b="-3733"/>
                          </a:stretch>
                        </a:blip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Fallback>
      </mc:AlternateContent>
      <mc:AlternateContent xmlns:mc="http://schemas.openxmlformats.org/markup-compatibility/2006" xmlns:a14="http://schemas.microsoft.com/office/drawing/2010/main">
        <mc:Choice Requires="a14">
          <p:sp>
            <p:nvSpPr>
              <p:cNvPr id="43" name="5 CuadroTexto"/>
              <p:cNvSpPr txBox="1"/>
              <p:nvPr/>
            </p:nvSpPr>
            <p:spPr>
              <a:xfrm>
                <a:off x="3468564" y="2100933"/>
                <a:ext cx="2257669" cy="588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4</m:t>
                          </m:r>
                        </m:num>
                        <m:den>
                          <m:r>
                            <a:rPr lang="es-ES" sz="1600" b="0" i="1" smtClean="0">
                              <a:latin typeface="Cambria Math"/>
                            </a:rPr>
                            <m:t>2+</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−4</m:t>
                                  </m:r>
                                  <m:r>
                                    <a:rPr lang="es-ES" sz="1600" b="0" i="1" smtClean="0">
                                      <a:latin typeface="Cambria Math"/>
                                    </a:rPr>
                                    <m:t>𝑡</m:t>
                                  </m:r>
                                </m:e>
                              </m:d>
                            </m:e>
                            <m:sup>
                              <m:r>
                                <a:rPr lang="es-ES" sz="1600" b="0" i="1" smtClean="0">
                                  <a:latin typeface="Cambria Math"/>
                                </a:rPr>
                                <m:t>2</m:t>
                              </m:r>
                            </m:sup>
                          </m:sSup>
                        </m:den>
                      </m:f>
                    </m:oMath>
                  </m:oMathPara>
                </a14:m>
                <a:endParaRPr lang="es-ES" sz="1600" dirty="0"/>
              </a:p>
            </p:txBody>
          </p:sp>
        </mc:Choice>
        <mc:Fallback xmlns="">
          <p:sp>
            <p:nvSpPr>
              <p:cNvPr id="43" name="5 CuadroTexto"/>
              <p:cNvSpPr txBox="1">
                <a:spLocks noRot="1" noChangeAspect="1" noMove="1" noResize="1" noEditPoints="1" noAdjustHandles="1" noChangeArrowheads="1" noChangeShapeType="1" noTextEdit="1"/>
              </p:cNvSpPr>
              <p:nvPr/>
            </p:nvSpPr>
            <p:spPr>
              <a:xfrm>
                <a:off x="3468564" y="2100933"/>
                <a:ext cx="2257669" cy="588879"/>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5 CuadroTexto"/>
              <p:cNvSpPr txBox="1"/>
              <p:nvPr/>
            </p:nvSpPr>
            <p:spPr>
              <a:xfrm>
                <a:off x="3468565" y="4358641"/>
                <a:ext cx="2257669" cy="589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m:t>
                          </m:r>
                        </m:num>
                        <m:den>
                          <m:r>
                            <a:rPr lang="es-ES" sz="1600" b="0" i="1" smtClean="0">
                              <a:latin typeface="Cambria Math" panose="02040503050406030204" pitchFamily="18" charset="0"/>
                            </a:rPr>
                            <m:t>1</m:t>
                          </m:r>
                          <m:r>
                            <a:rPr lang="es-ES" sz="1600" b="0" i="1" smtClean="0">
                              <a:latin typeface="Cambria Math"/>
                            </a:rPr>
                            <m:t>+</m:t>
                          </m:r>
                          <m:sSup>
                            <m:sSupPr>
                              <m:ctrlPr>
                                <a:rPr lang="es-ES" sz="1600" b="0" i="1" smtClean="0">
                                  <a:latin typeface="Cambria Math" panose="02040503050406030204" pitchFamily="18" charset="0"/>
                                </a:rPr>
                              </m:ctrlPr>
                            </m:sSupPr>
                            <m:e>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panose="02040503050406030204" pitchFamily="18" charset="0"/>
                                    </a:rPr>
                                    <m:t>+3</m:t>
                                  </m:r>
                                  <m:r>
                                    <a:rPr lang="es-ES" sz="1600" b="0" i="1" smtClean="0">
                                      <a:latin typeface="Cambria Math"/>
                                    </a:rPr>
                                    <m:t>𝑡</m:t>
                                  </m:r>
                                </m:e>
                              </m:d>
                            </m:e>
                            <m:sup>
                              <m:r>
                                <a:rPr lang="es-ES" sz="1600" b="0" i="1" smtClean="0">
                                  <a:latin typeface="Cambria Math"/>
                                </a:rPr>
                                <m:t>2</m:t>
                              </m:r>
                            </m:sup>
                          </m:sSup>
                        </m:den>
                      </m:f>
                    </m:oMath>
                  </m:oMathPara>
                </a14:m>
                <a:endParaRPr lang="es-ES" sz="1600" dirty="0"/>
              </a:p>
            </p:txBody>
          </p:sp>
        </mc:Choice>
        <mc:Fallback xmlns="">
          <p:sp>
            <p:nvSpPr>
              <p:cNvPr id="44" name="5 CuadroTexto"/>
              <p:cNvSpPr txBox="1">
                <a:spLocks noRot="1" noChangeAspect="1" noMove="1" noResize="1" noEditPoints="1" noAdjustHandles="1" noChangeArrowheads="1" noChangeShapeType="1" noTextEdit="1"/>
              </p:cNvSpPr>
              <p:nvPr/>
            </p:nvSpPr>
            <p:spPr>
              <a:xfrm>
                <a:off x="3468565" y="4358641"/>
                <a:ext cx="2257669" cy="589777"/>
              </a:xfrm>
              <a:prstGeom prst="rect">
                <a:avLst/>
              </a:prstGeom>
              <a:blipFill>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001670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6" name="11 CuadroTexto"/>
          <p:cNvSpPr txBox="1"/>
          <p:nvPr/>
        </p:nvSpPr>
        <p:spPr>
          <a:xfrm>
            <a:off x="514826" y="1128108"/>
            <a:ext cx="8178799"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Una </a:t>
            </a:r>
            <a:r>
              <a:rPr lang="es-ES_tradnl" sz="1600" b="1" dirty="0" smtClean="0"/>
              <a:t>onda armónica </a:t>
            </a:r>
            <a:r>
              <a:rPr lang="es-ES_tradnl" sz="1600" dirty="0" smtClean="0"/>
              <a:t>se describe mediante una </a:t>
            </a:r>
            <a:r>
              <a:rPr lang="es-ES_tradnl" sz="1600" i="1" dirty="0" smtClean="0"/>
              <a:t>función sinusoidal </a:t>
            </a:r>
            <a:r>
              <a:rPr lang="es-ES_tradnl" sz="1600" dirty="0" smtClean="0"/>
              <a:t>(seno o coseno) de </a:t>
            </a:r>
            <a:r>
              <a:rPr lang="es-ES_tradnl" sz="1600" i="1" dirty="0" smtClean="0"/>
              <a:t>x</a:t>
            </a:r>
            <a:r>
              <a:rPr lang="es-ES_tradnl" sz="1600" dirty="0" smtClean="0"/>
              <a:t> (dirección de propagación) y de </a:t>
            </a:r>
            <a:r>
              <a:rPr lang="es-ES_tradnl" sz="1600" i="1" dirty="0" smtClean="0"/>
              <a:t>t.</a:t>
            </a:r>
            <a:endParaRPr lang="es-ES" sz="1600" i="1" dirty="0"/>
          </a:p>
        </p:txBody>
      </p:sp>
      <p:grpSp>
        <p:nvGrpSpPr>
          <p:cNvPr id="7" name="Group 5"/>
          <p:cNvGrpSpPr>
            <a:grpSpLocks/>
          </p:cNvGrpSpPr>
          <p:nvPr/>
        </p:nvGrpSpPr>
        <p:grpSpPr bwMode="auto">
          <a:xfrm>
            <a:off x="1460310" y="2499017"/>
            <a:ext cx="5761037" cy="2232025"/>
            <a:chOff x="340" y="618"/>
            <a:chExt cx="4354" cy="1933"/>
          </a:xfrm>
        </p:grpSpPr>
        <p:pic>
          <p:nvPicPr>
            <p:cNvPr id="9" name="Picture 6" descr="olas_estanque_de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 y="618"/>
              <a:ext cx="4354" cy="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7"/>
            <p:cNvGraphicFramePr>
              <a:graphicFrameLocks noChangeAspect="1"/>
            </p:cNvGraphicFramePr>
            <p:nvPr/>
          </p:nvGraphicFramePr>
          <p:xfrm>
            <a:off x="1156" y="988"/>
            <a:ext cx="1315" cy="219"/>
          </p:xfrm>
          <a:graphic>
            <a:graphicData uri="http://schemas.openxmlformats.org/presentationml/2006/ole">
              <mc:AlternateContent xmlns:mc="http://schemas.openxmlformats.org/markup-compatibility/2006">
                <mc:Choice xmlns:v="urn:schemas-microsoft-com:vml" Requires="v">
                  <p:oleObj spid="_x0000_s4111" name="Ecuación" r:id="rId4" imgW="1371600" imgH="228600" progId="Equation.3">
                    <p:embed/>
                  </p:oleObj>
                </mc:Choice>
                <mc:Fallback>
                  <p:oleObj name="Ecuación" r:id="rId4" imgW="1371600" imgH="228600" progId="Equation.3">
                    <p:embed/>
                    <p:pic>
                      <p:nvPicPr>
                        <p:cNvPr id="12"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 y="988"/>
                          <a:ext cx="131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mc:AlternateContent xmlns:mc="http://schemas.openxmlformats.org/markup-compatibility/2006" xmlns:a14="http://schemas.microsoft.com/office/drawing/2010/main">
        <mc:Choice Requires="a14">
          <p:sp>
            <p:nvSpPr>
              <p:cNvPr id="11" name="5 CuadroTexto"/>
              <p:cNvSpPr txBox="1"/>
              <p:nvPr/>
            </p:nvSpPr>
            <p:spPr>
              <a:xfrm>
                <a:off x="2065899" y="4849775"/>
                <a:ext cx="241437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b="0" i="1" smtClean="0">
                          <a:latin typeface="Cambria Math"/>
                        </a:rPr>
                        <m:t>=</m:t>
                      </m:r>
                      <m:r>
                        <a:rPr lang="es-ES" sz="1600" b="0" i="1" smtClean="0">
                          <a:latin typeface="Cambria Math"/>
                        </a:rPr>
                        <m:t>𝐴𝑠𝑒𝑛</m:t>
                      </m:r>
                      <m:r>
                        <a:rPr lang="es-ES" sz="1600" b="0" i="1" smtClean="0">
                          <a:latin typeface="Cambria Math"/>
                        </a:rPr>
                        <m:t> </m:t>
                      </m:r>
                      <m:r>
                        <a:rPr lang="es-ES" sz="1600" b="0" i="1" smtClean="0">
                          <a:latin typeface="Cambria Math"/>
                        </a:rPr>
                        <m:t>𝑘</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ea typeface="Cambria Math"/>
                            </a:rPr>
                            <m:t>∓</m:t>
                          </m:r>
                          <m:r>
                            <a:rPr lang="es-ES" sz="1600" b="0" i="1" smtClean="0">
                              <a:latin typeface="Cambria Math"/>
                              <a:ea typeface="Cambria Math"/>
                            </a:rPr>
                            <m:t>𝑣𝑡</m:t>
                          </m:r>
                        </m:e>
                      </m:d>
                    </m:oMath>
                  </m:oMathPara>
                </a14:m>
                <a:endParaRPr lang="es-ES" sz="1600" dirty="0"/>
              </a:p>
            </p:txBody>
          </p:sp>
        </mc:Choice>
        <mc:Fallback xmlns="">
          <p:sp>
            <p:nvSpPr>
              <p:cNvPr id="11" name="5 CuadroTexto"/>
              <p:cNvSpPr txBox="1">
                <a:spLocks noRot="1" noChangeAspect="1" noMove="1" noResize="1" noEditPoints="1" noAdjustHandles="1" noChangeArrowheads="1" noChangeShapeType="1" noTextEdit="1"/>
              </p:cNvSpPr>
              <p:nvPr/>
            </p:nvSpPr>
            <p:spPr>
              <a:xfrm>
                <a:off x="2065899" y="4849775"/>
                <a:ext cx="2414379" cy="338554"/>
              </a:xfrm>
              <a:prstGeom prst="rect">
                <a:avLst/>
              </a:prstGeom>
              <a:blipFill>
                <a:blip r:embed="rId6"/>
                <a:stretch>
                  <a:fillRect b="-18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6 CuadroTexto"/>
              <p:cNvSpPr txBox="1"/>
              <p:nvPr/>
            </p:nvSpPr>
            <p:spPr>
              <a:xfrm>
                <a:off x="5029738" y="4838402"/>
                <a:ext cx="23990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b="0" i="1" smtClean="0">
                          <a:latin typeface="Cambria Math"/>
                        </a:rPr>
                        <m:t>=</m:t>
                      </m:r>
                      <m:r>
                        <a:rPr lang="es-ES" sz="1600" b="0" i="1" smtClean="0">
                          <a:latin typeface="Cambria Math"/>
                        </a:rPr>
                        <m:t>𝐴𝑐𝑜𝑠</m:t>
                      </m:r>
                      <m:r>
                        <a:rPr lang="es-ES" sz="1600" b="0" i="1" smtClean="0">
                          <a:latin typeface="Cambria Math"/>
                        </a:rPr>
                        <m:t> </m:t>
                      </m:r>
                      <m:r>
                        <a:rPr lang="es-ES" sz="1600" b="0" i="1" smtClean="0">
                          <a:latin typeface="Cambria Math"/>
                        </a:rPr>
                        <m:t>𝑘</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ea typeface="Cambria Math"/>
                            </a:rPr>
                            <m:t>∓</m:t>
                          </m:r>
                          <m:r>
                            <a:rPr lang="es-ES" sz="1600" b="0" i="1" smtClean="0">
                              <a:latin typeface="Cambria Math"/>
                              <a:ea typeface="Cambria Math"/>
                            </a:rPr>
                            <m:t>𝑣𝑡</m:t>
                          </m:r>
                        </m:e>
                      </m:d>
                    </m:oMath>
                  </m:oMathPara>
                </a14:m>
                <a:endParaRPr lang="es-ES" sz="1600" dirty="0"/>
              </a:p>
            </p:txBody>
          </p:sp>
        </mc:Choice>
        <mc:Fallback xmlns="">
          <p:sp>
            <p:nvSpPr>
              <p:cNvPr id="12" name="16 CuadroTexto"/>
              <p:cNvSpPr txBox="1">
                <a:spLocks noRot="1" noChangeAspect="1" noMove="1" noResize="1" noEditPoints="1" noAdjustHandles="1" noChangeArrowheads="1" noChangeShapeType="1" noTextEdit="1"/>
              </p:cNvSpPr>
              <p:nvPr/>
            </p:nvSpPr>
            <p:spPr>
              <a:xfrm>
                <a:off x="5029738" y="4838402"/>
                <a:ext cx="2399054" cy="338554"/>
              </a:xfrm>
              <a:prstGeom prst="rect">
                <a:avLst/>
              </a:prstGeom>
              <a:blipFill>
                <a:blip r:embed="rId7"/>
                <a:stretch>
                  <a:fillRect b="-1818"/>
                </a:stretch>
              </a:blipFill>
            </p:spPr>
            <p:txBody>
              <a:bodyPr/>
              <a:lstStyle/>
              <a:p>
                <a:r>
                  <a:rPr lang="es-ES">
                    <a:noFill/>
                  </a:rPr>
                  <a:t> </a:t>
                </a:r>
              </a:p>
            </p:txBody>
          </p:sp>
        </mc:Fallback>
      </mc:AlternateContent>
      <p:sp>
        <p:nvSpPr>
          <p:cNvPr id="13" name="6 CuadroTexto"/>
          <p:cNvSpPr txBox="1"/>
          <p:nvPr/>
        </p:nvSpPr>
        <p:spPr>
          <a:xfrm>
            <a:off x="477672" y="1834303"/>
            <a:ext cx="8147713" cy="584775"/>
          </a:xfrm>
          <a:prstGeom prst="rect">
            <a:avLst/>
          </a:prstGeom>
          <a:noFill/>
        </p:spPr>
        <p:txBody>
          <a:bodyPr wrap="square" rtlCol="0">
            <a:spAutoFit/>
          </a:bodyPr>
          <a:lstStyle/>
          <a:p>
            <a:pPr algn="just"/>
            <a:r>
              <a:rPr lang="es-ES" sz="1600" dirty="0" smtClean="0">
                <a:sym typeface="Wingdings"/>
              </a:rPr>
              <a:t>La perturbación que se propaga en forma de </a:t>
            </a:r>
            <a:r>
              <a:rPr lang="es-ES" sz="1600" b="1" dirty="0" smtClean="0">
                <a:sym typeface="Wingdings"/>
              </a:rPr>
              <a:t>onda armónica </a:t>
            </a:r>
            <a:r>
              <a:rPr lang="es-ES" sz="1600" dirty="0" smtClean="0">
                <a:sym typeface="Wingdings"/>
              </a:rPr>
              <a:t>es producida por un oscilador armónico.</a:t>
            </a:r>
            <a:endParaRPr lang="es-ES" sz="1600" dirty="0"/>
          </a:p>
        </p:txBody>
      </p:sp>
      <p:sp>
        <p:nvSpPr>
          <p:cNvPr id="14" name="18 CuadroTexto"/>
          <p:cNvSpPr txBox="1"/>
          <p:nvPr/>
        </p:nvSpPr>
        <p:spPr>
          <a:xfrm>
            <a:off x="924258" y="5354364"/>
            <a:ext cx="3166076" cy="338554"/>
          </a:xfrm>
          <a:prstGeom prst="rect">
            <a:avLst/>
          </a:prstGeom>
          <a:noFill/>
        </p:spPr>
        <p:txBody>
          <a:bodyPr wrap="square" rtlCol="0">
            <a:spAutoFit/>
          </a:bodyPr>
          <a:lstStyle/>
          <a:p>
            <a:r>
              <a:rPr lang="es-ES_tradnl" sz="1600" b="1" dirty="0" smtClean="0"/>
              <a:t>A</a:t>
            </a:r>
            <a:r>
              <a:rPr lang="es-ES_tradnl" sz="1600" dirty="0" smtClean="0"/>
              <a:t> es la </a:t>
            </a:r>
            <a:r>
              <a:rPr lang="es-ES_tradnl" sz="1600" b="1" dirty="0" smtClean="0"/>
              <a:t>amplitud</a:t>
            </a:r>
            <a:endParaRPr lang="es-ES" sz="1600" b="1" dirty="0"/>
          </a:p>
        </p:txBody>
      </p:sp>
      <p:sp>
        <p:nvSpPr>
          <p:cNvPr id="15" name="23 CuadroTexto"/>
          <p:cNvSpPr txBox="1"/>
          <p:nvPr/>
        </p:nvSpPr>
        <p:spPr>
          <a:xfrm>
            <a:off x="910609" y="5767437"/>
            <a:ext cx="6592374" cy="338554"/>
          </a:xfrm>
          <a:prstGeom prst="rect">
            <a:avLst/>
          </a:prstGeom>
          <a:noFill/>
        </p:spPr>
        <p:txBody>
          <a:bodyPr wrap="square" rtlCol="0">
            <a:spAutoFit/>
          </a:bodyPr>
          <a:lstStyle/>
          <a:p>
            <a:r>
              <a:rPr lang="es-ES_tradnl" sz="1600" b="1" dirty="0" smtClean="0"/>
              <a:t>k</a:t>
            </a:r>
            <a:r>
              <a:rPr lang="es-ES_tradnl" sz="1600" dirty="0" smtClean="0"/>
              <a:t> es una constante denominada “</a:t>
            </a:r>
            <a:r>
              <a:rPr lang="es-ES_tradnl" sz="1600" b="1" dirty="0" smtClean="0"/>
              <a:t>número de ondas</a:t>
            </a:r>
            <a:r>
              <a:rPr lang="es-ES_tradnl" sz="1600" dirty="0" smtClean="0"/>
              <a:t>”</a:t>
            </a:r>
            <a:endParaRPr lang="es-ES" sz="1600" dirty="0"/>
          </a:p>
        </p:txBody>
      </p:sp>
      <p:sp>
        <p:nvSpPr>
          <p:cNvPr id="16" name="24 CuadroTexto"/>
          <p:cNvSpPr txBox="1"/>
          <p:nvPr/>
        </p:nvSpPr>
        <p:spPr>
          <a:xfrm>
            <a:off x="913894" y="6200831"/>
            <a:ext cx="6592374" cy="338554"/>
          </a:xfrm>
          <a:prstGeom prst="rect">
            <a:avLst/>
          </a:prstGeom>
          <a:noFill/>
        </p:spPr>
        <p:txBody>
          <a:bodyPr wrap="square" rtlCol="0">
            <a:spAutoFit/>
          </a:bodyPr>
          <a:lstStyle/>
          <a:p>
            <a:r>
              <a:rPr lang="es-ES_tradnl" sz="1600" b="1" dirty="0" smtClean="0"/>
              <a:t>v</a:t>
            </a:r>
            <a:r>
              <a:rPr lang="es-ES_tradnl" sz="1600" dirty="0" smtClean="0"/>
              <a:t> es la </a:t>
            </a:r>
            <a:r>
              <a:rPr lang="es-ES_tradnl" sz="1600" b="1" dirty="0" smtClean="0"/>
              <a:t>velocidad de propagación </a:t>
            </a:r>
            <a:r>
              <a:rPr lang="es-ES_tradnl" sz="1600" dirty="0" smtClean="0"/>
              <a:t>de la onda</a:t>
            </a:r>
            <a:endParaRPr lang="es-ES" sz="1600" dirty="0"/>
          </a:p>
        </p:txBody>
      </p:sp>
    </p:spTree>
    <p:extLst>
      <p:ext uri="{BB962C8B-B14F-4D97-AF65-F5344CB8AC3E}">
        <p14:creationId xmlns:p14="http://schemas.microsoft.com/office/powerpoint/2010/main" val="3157581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17" name="17 CuadroTexto"/>
          <p:cNvSpPr txBox="1"/>
          <p:nvPr/>
        </p:nvSpPr>
        <p:spPr>
          <a:xfrm>
            <a:off x="542120" y="1512325"/>
            <a:ext cx="8055970" cy="584775"/>
          </a:xfrm>
          <a:prstGeom prst="rect">
            <a:avLst/>
          </a:prstGeom>
          <a:solidFill>
            <a:schemeClr val="accent5">
              <a:lumMod val="20000"/>
              <a:lumOff val="80000"/>
            </a:schemeClr>
          </a:solidFill>
          <a:effectLst/>
        </p:spPr>
        <p:txBody>
          <a:bodyPr wrap="square" rtlCol="0">
            <a:spAutoFit/>
          </a:bodyPr>
          <a:lstStyle/>
          <a:p>
            <a:pPr algn="just"/>
            <a:r>
              <a:rPr lang="es-ES_tradnl" sz="1600" b="1" dirty="0" smtClean="0"/>
              <a:t>Teorema de Fourier</a:t>
            </a:r>
            <a:r>
              <a:rPr lang="es-ES_tradnl" sz="1600" dirty="0" smtClean="0"/>
              <a:t>: Cualquier onda ordinaria se puede considerar como composición de ondas armónicas.</a:t>
            </a:r>
            <a:endParaRPr lang="es-ES" sz="1600" i="1" dirty="0"/>
          </a:p>
        </p:txBody>
      </p:sp>
      <p:sp>
        <p:nvSpPr>
          <p:cNvPr id="18" name="8 CuadroTexto"/>
          <p:cNvSpPr txBox="1"/>
          <p:nvPr/>
        </p:nvSpPr>
        <p:spPr>
          <a:xfrm>
            <a:off x="508269" y="1030186"/>
            <a:ext cx="7751928" cy="338554"/>
          </a:xfrm>
          <a:prstGeom prst="rect">
            <a:avLst/>
          </a:prstGeom>
          <a:noFill/>
        </p:spPr>
        <p:txBody>
          <a:bodyPr wrap="square" rtlCol="0">
            <a:spAutoFit/>
          </a:bodyPr>
          <a:lstStyle/>
          <a:p>
            <a:pPr marL="355600" indent="-355600"/>
            <a:r>
              <a:rPr lang="es-ES" sz="1600" dirty="0" smtClean="0">
                <a:sym typeface="Wingdings"/>
              </a:rPr>
              <a:t>Rara vez se encuentran ondas perfectamente armónicas.</a:t>
            </a:r>
            <a:endParaRPr lang="es-ES" sz="1600" dirty="0"/>
          </a:p>
        </p:txBody>
      </p:sp>
      <p:graphicFrame>
        <p:nvGraphicFramePr>
          <p:cNvPr id="19" name="19 Gráfico"/>
          <p:cNvGraphicFramePr/>
          <p:nvPr>
            <p:extLst>
              <p:ext uri="{D42A27DB-BD31-4B8C-83A1-F6EECF244321}">
                <p14:modId xmlns:p14="http://schemas.microsoft.com/office/powerpoint/2010/main" val="1904517858"/>
              </p:ext>
            </p:extLst>
          </p:nvPr>
        </p:nvGraphicFramePr>
        <p:xfrm>
          <a:off x="737359" y="2330431"/>
          <a:ext cx="7772400" cy="399288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p:pic>
        <p:nvPicPr>
          <p:cNvPr id="7" name="Imagen 6">
            <a:hlinkClick r:id="rId3"/>
          </p:cNvPr>
          <p:cNvPicPr>
            <a:picLocks noChangeAspect="1"/>
          </p:cNvPicPr>
          <p:nvPr/>
        </p:nvPicPr>
        <p:blipFill>
          <a:blip r:embed="rId4">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3937265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p:sp>
        <p:nvSpPr>
          <p:cNvPr id="7" name="9 CuadroTexto"/>
          <p:cNvSpPr txBox="1"/>
          <p:nvPr/>
        </p:nvSpPr>
        <p:spPr>
          <a:xfrm>
            <a:off x="382138" y="932497"/>
            <a:ext cx="6250674" cy="369332"/>
          </a:xfrm>
          <a:prstGeom prst="rect">
            <a:avLst/>
          </a:prstGeom>
          <a:noFill/>
        </p:spPr>
        <p:txBody>
          <a:bodyPr wrap="square" rtlCol="0">
            <a:spAutoFit/>
          </a:bodyPr>
          <a:lstStyle/>
          <a:p>
            <a:r>
              <a:rPr lang="es-ES" b="1" dirty="0" smtClean="0">
                <a:solidFill>
                  <a:srgbClr val="002060"/>
                </a:solidFill>
              </a:rPr>
              <a:t>3.1. Parámetros constantes de una onda armónica</a:t>
            </a:r>
            <a:endParaRPr lang="es-ES" b="1" dirty="0">
              <a:solidFill>
                <a:srgbClr val="002060"/>
              </a:solidFill>
            </a:endParaRPr>
          </a:p>
        </p:txBody>
      </p:sp>
      <mc:AlternateContent xmlns:mc="http://schemas.openxmlformats.org/markup-compatibility/2006" xmlns:a14="http://schemas.microsoft.com/office/drawing/2010/main">
        <mc:Choice Requires="a14">
          <p:sp>
            <p:nvSpPr>
              <p:cNvPr id="9" name="Rectangle 2"/>
              <p:cNvSpPr>
                <a:spLocks noChangeArrowheads="1"/>
              </p:cNvSpPr>
              <p:nvPr/>
            </p:nvSpPr>
            <p:spPr bwMode="auto">
              <a:xfrm>
                <a:off x="382138" y="1417757"/>
                <a:ext cx="8417859" cy="43353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p>
                <a:pPr marL="177800" lvl="1" indent="-177800" algn="just">
                  <a:spcAft>
                    <a:spcPts val="600"/>
                  </a:spcAft>
                  <a:buFont typeface="Arial" panose="020B0604020202020204" pitchFamily="34" charset="0"/>
                  <a:buChar char="•"/>
                </a:pPr>
                <a:r>
                  <a:rPr lang="es-ES" sz="1600" b="1" dirty="0" smtClean="0">
                    <a:effectLst/>
                    <a:cs typeface="Arial" pitchFamily="34" charset="0"/>
                  </a:rPr>
                  <a:t>Elongación:</a:t>
                </a:r>
                <a:r>
                  <a:rPr lang="es-ES" sz="1600" dirty="0" smtClean="0">
                    <a:effectLst/>
                    <a:cs typeface="Arial" pitchFamily="34" charset="0"/>
                  </a:rPr>
                  <a:t> </a:t>
                </a:r>
                <a:r>
                  <a:rPr lang="es-ES" sz="1600" dirty="0">
                    <a:effectLst/>
                  </a:rPr>
                  <a:t>Es el valor de la perturbación en cada punto y en cada instante de tiempo. </a:t>
                </a:r>
                <a:endParaRPr lang="es-ES" sz="1600" b="1" dirty="0" smtClean="0">
                  <a:effectLst/>
                  <a:cs typeface="Arial" pitchFamily="34" charset="0"/>
                </a:endParaRPr>
              </a:p>
              <a:p>
                <a:pPr marL="177800" lvl="1" indent="-177800" algn="just">
                  <a:spcAft>
                    <a:spcPts val="600"/>
                  </a:spcAft>
                  <a:buFont typeface="Arial" panose="020B0604020202020204" pitchFamily="34" charset="0"/>
                  <a:buChar char="•"/>
                </a:pPr>
                <a:r>
                  <a:rPr lang="es-ES" sz="1600" b="1" dirty="0" smtClean="0">
                    <a:effectLst/>
                    <a:cs typeface="Arial" pitchFamily="34" charset="0"/>
                  </a:rPr>
                  <a:t>Amplitud </a:t>
                </a:r>
                <a:r>
                  <a:rPr lang="es-ES" sz="1600" b="1" dirty="0">
                    <a:effectLst/>
                    <a:cs typeface="Arial" pitchFamily="34" charset="0"/>
                  </a:rPr>
                  <a:t>de la onda (A): </a:t>
                </a:r>
                <a:r>
                  <a:rPr lang="es-ES" sz="1600" dirty="0">
                    <a:effectLst/>
                    <a:cs typeface="Arial" pitchFamily="34" charset="0"/>
                  </a:rPr>
                  <a:t>Máximo valor de la perturbación (elongación, presión, intensidad del campo eléctrico) en un </a:t>
                </a:r>
                <a:r>
                  <a:rPr lang="es-ES" sz="1600" dirty="0" smtClean="0">
                    <a:effectLst/>
                    <a:cs typeface="Arial" pitchFamily="34" charset="0"/>
                  </a:rPr>
                  <a:t>punto.</a:t>
                </a:r>
              </a:p>
              <a:p>
                <a:pPr marL="177800" lvl="1" indent="-177800" algn="just">
                  <a:spcAft>
                    <a:spcPts val="600"/>
                  </a:spcAft>
                  <a:buFont typeface="Arial" panose="020B0604020202020204" pitchFamily="34" charset="0"/>
                  <a:buChar char="•"/>
                </a:pPr>
                <a:r>
                  <a:rPr lang="es-ES" sz="1600" b="1" dirty="0" smtClean="0">
                    <a:effectLst/>
                    <a:cs typeface="Arial" pitchFamily="34" charset="0"/>
                  </a:rPr>
                  <a:t>Longitud </a:t>
                </a:r>
                <a:r>
                  <a:rPr lang="es-ES" sz="1600" b="1" dirty="0">
                    <a:effectLst/>
                    <a:cs typeface="Arial" pitchFamily="34" charset="0"/>
                  </a:rPr>
                  <a:t>de Onda (</a:t>
                </a:r>
                <a:r>
                  <a:rPr lang="el-GR" sz="1600" b="1" dirty="0">
                    <a:effectLst/>
                    <a:cs typeface="Arial" pitchFamily="34" charset="0"/>
                  </a:rPr>
                  <a:t>λ</a:t>
                </a:r>
                <a:r>
                  <a:rPr lang="es-ES" sz="1600" b="1" dirty="0">
                    <a:effectLst/>
                    <a:cs typeface="Arial" pitchFamily="34" charset="0"/>
                  </a:rPr>
                  <a:t>): </a:t>
                </a:r>
                <a:r>
                  <a:rPr lang="es-ES" sz="1600" dirty="0">
                    <a:effectLst/>
                    <a:cs typeface="Arial" pitchFamily="34" charset="0"/>
                  </a:rPr>
                  <a:t>Distancia entre dos puntos consecutivos en el mismo estado de vibración (en fase). Unidad SI: </a:t>
                </a:r>
                <a:r>
                  <a:rPr lang="es-ES" sz="1600" dirty="0" smtClean="0">
                    <a:effectLst/>
                    <a:cs typeface="Arial" pitchFamily="34" charset="0"/>
                  </a:rPr>
                  <a:t>m.</a:t>
                </a:r>
              </a:p>
              <a:p>
                <a:pPr marL="177800" lvl="1" indent="-177800" algn="just">
                  <a:spcAft>
                    <a:spcPts val="600"/>
                  </a:spcAft>
                  <a:buFont typeface="Arial" panose="020B0604020202020204" pitchFamily="34" charset="0"/>
                  <a:buChar char="•"/>
                </a:pPr>
                <a:r>
                  <a:rPr lang="es-ES" sz="1600" b="1" dirty="0" smtClean="0">
                    <a:effectLst/>
                    <a:cs typeface="Arial" pitchFamily="34" charset="0"/>
                  </a:rPr>
                  <a:t>Período (T): </a:t>
                </a:r>
                <a:r>
                  <a:rPr lang="es-ES" sz="1600" dirty="0">
                    <a:effectLst/>
                    <a:cs typeface="Arial" pitchFamily="34" charset="0"/>
                  </a:rPr>
                  <a:t>Tiempo que tarda un punto cualquiera en describir un ciclo completo. Coincide con el tiempo que tarda la perturbación en recorrer una distancia igual a </a:t>
                </a:r>
                <a:r>
                  <a:rPr lang="el-GR" sz="1600" dirty="0">
                    <a:effectLst/>
                    <a:cs typeface="Arial" pitchFamily="34" charset="0"/>
                  </a:rPr>
                  <a:t>λ</a:t>
                </a:r>
                <a:r>
                  <a:rPr lang="es-ES" sz="1600" dirty="0">
                    <a:effectLst/>
                    <a:cs typeface="Arial" pitchFamily="34" charset="0"/>
                  </a:rPr>
                  <a:t>. Unidad SI: </a:t>
                </a:r>
                <a:r>
                  <a:rPr lang="es-ES" sz="1600" dirty="0" smtClean="0">
                    <a:effectLst/>
                    <a:cs typeface="Arial" pitchFamily="34" charset="0"/>
                  </a:rPr>
                  <a:t>s.</a:t>
                </a:r>
              </a:p>
              <a:p>
                <a:pPr marL="177800" lvl="1" indent="-177800" algn="just">
                  <a:spcAft>
                    <a:spcPts val="600"/>
                  </a:spcAft>
                  <a:buFont typeface="Arial" panose="020B0604020202020204" pitchFamily="34" charset="0"/>
                  <a:buChar char="•"/>
                </a:pPr>
                <a:r>
                  <a:rPr lang="es-ES" sz="1600" b="1" dirty="0" smtClean="0">
                    <a:effectLst/>
                    <a:cs typeface="Arial" pitchFamily="34" charset="0"/>
                  </a:rPr>
                  <a:t>Frecuencia (f): </a:t>
                </a:r>
                <a:r>
                  <a:rPr lang="es-ES" sz="1600" dirty="0">
                    <a:effectLst/>
                    <a:cs typeface="Arial" pitchFamily="34" charset="0"/>
                  </a:rPr>
                  <a:t>Número de oscilaciones completas que da un punto del medio en la unidad de tiempo. También número de “longitudes de onda” (oscilaciones completas) que pasan por un punto en la unidad de tiempo. Unidad SI: </a:t>
                </a:r>
                <a:r>
                  <a:rPr lang="es-ES" sz="1600" dirty="0" smtClean="0">
                    <a:effectLst/>
                    <a:cs typeface="Arial" pitchFamily="34" charset="0"/>
                  </a:rPr>
                  <a:t>Hz = s</a:t>
                </a:r>
                <a:r>
                  <a:rPr lang="es-ES" sz="1600" baseline="30000" dirty="0" smtClean="0">
                    <a:effectLst/>
                    <a:cs typeface="Arial" pitchFamily="34" charset="0"/>
                  </a:rPr>
                  <a:t>-1</a:t>
                </a:r>
                <a:r>
                  <a:rPr lang="es-ES" sz="1600" dirty="0" smtClean="0">
                    <a:effectLst/>
                    <a:cs typeface="Arial" pitchFamily="34" charset="0"/>
                  </a:rPr>
                  <a:t>. </a:t>
                </a:r>
                <a14:m>
                  <m:oMath xmlns:m="http://schemas.openxmlformats.org/officeDocument/2006/math">
                    <m:r>
                      <a:rPr lang="es-ES" sz="1600" b="0" i="1" smtClean="0">
                        <a:effectLst/>
                        <a:latin typeface="Cambria Math" panose="02040503050406030204" pitchFamily="18" charset="0"/>
                        <a:cs typeface="Arial" pitchFamily="34" charset="0"/>
                      </a:rPr>
                      <m:t>𝑓</m:t>
                    </m:r>
                    <m:r>
                      <a:rPr lang="es-ES" sz="1600" b="0" i="1" smtClean="0">
                        <a:effectLst/>
                        <a:latin typeface="Cambria Math" panose="02040503050406030204" pitchFamily="18" charset="0"/>
                        <a:cs typeface="Arial" pitchFamily="34" charset="0"/>
                      </a:rPr>
                      <m:t>=</m:t>
                    </m:r>
                    <m:f>
                      <m:fPr>
                        <m:type m:val="lin"/>
                        <m:ctrlPr>
                          <a:rPr lang="es-ES" sz="1600" b="0" i="1" smtClean="0">
                            <a:effectLst/>
                            <a:latin typeface="Cambria Math" panose="02040503050406030204" pitchFamily="18" charset="0"/>
                            <a:cs typeface="Arial" pitchFamily="34" charset="0"/>
                          </a:rPr>
                        </m:ctrlPr>
                      </m:fPr>
                      <m:num>
                        <m:r>
                          <a:rPr lang="es-ES" sz="1600" b="0" i="1" smtClean="0">
                            <a:effectLst/>
                            <a:latin typeface="Cambria Math" panose="02040503050406030204" pitchFamily="18" charset="0"/>
                            <a:cs typeface="Arial" pitchFamily="34" charset="0"/>
                          </a:rPr>
                          <m:t>1</m:t>
                        </m:r>
                      </m:num>
                      <m:den>
                        <m:r>
                          <a:rPr lang="es-ES" sz="1600" b="0" i="1" smtClean="0">
                            <a:effectLst/>
                            <a:latin typeface="Cambria Math" panose="02040503050406030204" pitchFamily="18" charset="0"/>
                            <a:cs typeface="Arial" pitchFamily="34" charset="0"/>
                          </a:rPr>
                          <m:t>𝑇</m:t>
                        </m:r>
                      </m:den>
                    </m:f>
                  </m:oMath>
                </a14:m>
                <a:r>
                  <a:rPr lang="es-ES" sz="1600" dirty="0" smtClean="0">
                    <a:effectLst/>
                    <a:cs typeface="Arial" pitchFamily="34" charset="0"/>
                  </a:rPr>
                  <a:t>.</a:t>
                </a:r>
              </a:p>
              <a:p>
                <a:pPr marL="177800" lvl="1" indent="-177800" algn="just">
                  <a:spcAft>
                    <a:spcPts val="600"/>
                  </a:spcAft>
                  <a:buFont typeface="Arial" panose="020B0604020202020204" pitchFamily="34" charset="0"/>
                  <a:buChar char="•"/>
                </a:pPr>
                <a:r>
                  <a:rPr lang="es-ES" sz="1600" b="1" dirty="0" smtClean="0">
                    <a:effectLst/>
                    <a:cs typeface="Arial" pitchFamily="34" charset="0"/>
                  </a:rPr>
                  <a:t>Velocidad de propagación (v): </a:t>
                </a:r>
                <a:r>
                  <a:rPr lang="es-ES" sz="1600" dirty="0">
                    <a:effectLst/>
                    <a:sym typeface="Symbol"/>
                  </a:rPr>
                  <a:t>Distancia que recorre la perturbación en la unidad de </a:t>
                </a:r>
                <a:r>
                  <a:rPr lang="es-ES" sz="1600" dirty="0" smtClean="0">
                    <a:effectLst/>
                    <a:sym typeface="Symbol"/>
                  </a:rPr>
                  <a:t>tiempo. </a:t>
                </a:r>
                <a14:m>
                  <m:oMath xmlns:m="http://schemas.openxmlformats.org/officeDocument/2006/math">
                    <m:r>
                      <a:rPr lang="es-ES" sz="1600" b="0" i="1" smtClean="0">
                        <a:effectLst/>
                        <a:latin typeface="Cambria Math" panose="02040503050406030204" pitchFamily="18" charset="0"/>
                        <a:sym typeface="Symbol"/>
                      </a:rPr>
                      <m:t>𝑣</m:t>
                    </m:r>
                    <m:r>
                      <a:rPr lang="es-ES" sz="1600" b="0" i="1" smtClean="0">
                        <a:effectLst/>
                        <a:latin typeface="Cambria Math" panose="02040503050406030204" pitchFamily="18" charset="0"/>
                        <a:sym typeface="Symbol"/>
                      </a:rPr>
                      <m:t>=</m:t>
                    </m:r>
                    <m:f>
                      <m:fPr>
                        <m:type m:val="lin"/>
                        <m:ctrlPr>
                          <a:rPr lang="es-ES" sz="1600" b="0" i="1" smtClean="0">
                            <a:effectLst/>
                            <a:latin typeface="Cambria Math" panose="02040503050406030204" pitchFamily="18" charset="0"/>
                            <a:sym typeface="Symbol"/>
                          </a:rPr>
                        </m:ctrlPr>
                      </m:fPr>
                      <m:num>
                        <m:r>
                          <a:rPr lang="es-ES" sz="1600" b="0" i="1" smtClean="0">
                            <a:effectLst/>
                            <a:latin typeface="Cambria Math" panose="02040503050406030204" pitchFamily="18" charset="0"/>
                            <a:ea typeface="Cambria Math"/>
                            <a:sym typeface="Symbol"/>
                          </a:rPr>
                          <m:t>𝜆</m:t>
                        </m:r>
                      </m:num>
                      <m:den>
                        <m:r>
                          <a:rPr lang="es-ES" sz="1600" b="0" i="1" smtClean="0">
                            <a:effectLst/>
                            <a:latin typeface="Cambria Math" panose="02040503050406030204" pitchFamily="18" charset="0"/>
                            <a:sym typeface="Symbol"/>
                          </a:rPr>
                          <m:t>𝑇</m:t>
                        </m:r>
                      </m:den>
                    </m:f>
                    <m:r>
                      <a:rPr lang="es-ES" sz="1600" b="0" i="1" smtClean="0">
                        <a:effectLst/>
                        <a:latin typeface="Cambria Math" panose="02040503050406030204" pitchFamily="18" charset="0"/>
                        <a:sym typeface="Symbol"/>
                      </a:rPr>
                      <m:t>.</m:t>
                    </m:r>
                  </m:oMath>
                </a14:m>
                <a:endParaRPr lang="es-ES" sz="1600" dirty="0" smtClean="0">
                  <a:effectLst/>
                  <a:cs typeface="Arial" pitchFamily="34" charset="0"/>
                </a:endParaRPr>
              </a:p>
              <a:p>
                <a:pPr marL="177800" lvl="1" indent="-177800" algn="just">
                  <a:spcAft>
                    <a:spcPts val="600"/>
                  </a:spcAft>
                  <a:buFont typeface="Arial" panose="020B0604020202020204" pitchFamily="34" charset="0"/>
                  <a:buChar char="•"/>
                </a:pPr>
                <a:r>
                  <a:rPr lang="es-ES" sz="1600" b="1" dirty="0" smtClean="0">
                    <a:effectLst/>
                    <a:cs typeface="Arial" pitchFamily="34" charset="0"/>
                  </a:rPr>
                  <a:t>Número de ondas (k): </a:t>
                </a:r>
                <a:r>
                  <a:rPr lang="es-ES" sz="1600" dirty="0">
                    <a:effectLst/>
                    <a:sym typeface="Symbol"/>
                  </a:rPr>
                  <a:t>Número de longitudes de onda que hay en una distancia 2</a:t>
                </a:r>
                <a:r>
                  <a:rPr lang="es-ES" sz="1600" dirty="0" smtClean="0">
                    <a:effectLst/>
                    <a:sym typeface="Symbol"/>
                  </a:rPr>
                  <a:t>. </a:t>
                </a:r>
                <a14:m>
                  <m:oMath xmlns:m="http://schemas.openxmlformats.org/officeDocument/2006/math">
                    <m:r>
                      <a:rPr lang="es-ES" sz="1600" b="0" i="1" smtClean="0">
                        <a:effectLst/>
                        <a:latin typeface="Cambria Math" panose="02040503050406030204" pitchFamily="18" charset="0"/>
                        <a:sym typeface="Symbol"/>
                      </a:rPr>
                      <m:t>𝑘</m:t>
                    </m:r>
                    <m:r>
                      <a:rPr lang="es-ES" sz="1600" b="0" i="1" smtClean="0">
                        <a:effectLst/>
                        <a:latin typeface="Cambria Math" panose="02040503050406030204" pitchFamily="18" charset="0"/>
                        <a:sym typeface="Symbol"/>
                      </a:rPr>
                      <m:t>=</m:t>
                    </m:r>
                    <m:f>
                      <m:fPr>
                        <m:type m:val="lin"/>
                        <m:ctrlPr>
                          <a:rPr lang="es-ES" sz="1600" b="0" i="1" smtClean="0">
                            <a:effectLst/>
                            <a:latin typeface="Cambria Math" panose="02040503050406030204" pitchFamily="18" charset="0"/>
                            <a:sym typeface="Symbol"/>
                          </a:rPr>
                        </m:ctrlPr>
                      </m:fPr>
                      <m:num>
                        <m:r>
                          <a:rPr lang="es-ES" sz="1600" b="0" i="1" smtClean="0">
                            <a:effectLst/>
                            <a:latin typeface="Cambria Math" panose="02040503050406030204" pitchFamily="18" charset="0"/>
                            <a:sym typeface="Symbol"/>
                          </a:rPr>
                          <m:t>2</m:t>
                        </m:r>
                        <m:r>
                          <a:rPr lang="es-ES" sz="1600" b="0" i="1" smtClean="0">
                            <a:effectLst/>
                            <a:latin typeface="Cambria Math" panose="02040503050406030204" pitchFamily="18" charset="0"/>
                            <a:ea typeface="Cambria Math"/>
                            <a:sym typeface="Symbol"/>
                          </a:rPr>
                          <m:t>𝜋</m:t>
                        </m:r>
                      </m:num>
                      <m:den>
                        <m:r>
                          <a:rPr lang="es-ES" sz="1600" b="0" i="1" smtClean="0">
                            <a:effectLst/>
                            <a:latin typeface="Cambria Math" panose="02040503050406030204" pitchFamily="18" charset="0"/>
                            <a:ea typeface="Cambria Math"/>
                            <a:sym typeface="Symbol"/>
                          </a:rPr>
                          <m:t>𝜆</m:t>
                        </m:r>
                      </m:den>
                    </m:f>
                    <m:r>
                      <a:rPr lang="es-ES" sz="1600" b="0" i="1" smtClean="0">
                        <a:effectLst/>
                        <a:latin typeface="Cambria Math" panose="02040503050406030204" pitchFamily="18" charset="0"/>
                        <a:sym typeface="Symbol"/>
                      </a:rPr>
                      <m:t>.</m:t>
                    </m:r>
                  </m:oMath>
                </a14:m>
                <a:endParaRPr lang="es-ES" sz="1600" dirty="0">
                  <a:effectLst/>
                  <a:cs typeface="Arial" pitchFamily="34" charset="0"/>
                </a:endParaRPr>
              </a:p>
            </p:txBody>
          </p:sp>
        </mc:Choice>
        <mc:Fallback xmlns="">
          <p:sp>
            <p:nvSpPr>
              <p:cNvPr id="9" name="Rectangle 2"/>
              <p:cNvSpPr>
                <a:spLocks noRot="1" noChangeAspect="1" noMove="1" noResize="1" noEditPoints="1" noAdjustHandles="1" noChangeArrowheads="1" noChangeShapeType="1" noTextEdit="1"/>
              </p:cNvSpPr>
              <p:nvPr/>
            </p:nvSpPr>
            <p:spPr bwMode="auto">
              <a:xfrm>
                <a:off x="382138" y="1417757"/>
                <a:ext cx="8417859" cy="4335344"/>
              </a:xfrm>
              <a:prstGeom prst="rect">
                <a:avLst/>
              </a:prstGeom>
              <a:blipFill>
                <a:blip r:embed="rId2"/>
                <a:stretch>
                  <a:fillRect l="-290" t="-422" r="-362" b="-98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noFill/>
                  </a:rPr>
                  <a:t> </a:t>
                </a:r>
              </a:p>
            </p:txBody>
          </p:sp>
        </mc:Fallback>
      </mc:AlternateContent>
    </p:spTree>
    <p:extLst>
      <p:ext uri="{BB962C8B-B14F-4D97-AF65-F5344CB8AC3E}">
        <p14:creationId xmlns:p14="http://schemas.microsoft.com/office/powerpoint/2010/main" val="2430053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p:sp>
        <p:nvSpPr>
          <p:cNvPr id="6" name="9 CuadroTexto"/>
          <p:cNvSpPr txBox="1"/>
          <p:nvPr/>
        </p:nvSpPr>
        <p:spPr>
          <a:xfrm>
            <a:off x="382138" y="994480"/>
            <a:ext cx="6250674" cy="369332"/>
          </a:xfrm>
          <a:prstGeom prst="rect">
            <a:avLst/>
          </a:prstGeom>
          <a:noFill/>
        </p:spPr>
        <p:txBody>
          <a:bodyPr wrap="square" rtlCol="0">
            <a:spAutoFit/>
          </a:bodyPr>
          <a:lstStyle/>
          <a:p>
            <a:r>
              <a:rPr lang="es-ES" b="1" dirty="0" smtClean="0">
                <a:solidFill>
                  <a:srgbClr val="002060"/>
                </a:solidFill>
              </a:rPr>
              <a:t>3.2. Ecuación de una onda armónica</a:t>
            </a:r>
            <a:endParaRPr lang="es-ES" b="1" dirty="0">
              <a:solidFill>
                <a:srgbClr val="002060"/>
              </a:solidFill>
            </a:endParaRPr>
          </a:p>
        </p:txBody>
      </p:sp>
      <p:sp>
        <p:nvSpPr>
          <p:cNvPr id="10" name="5 CuadroTexto"/>
          <p:cNvSpPr txBox="1"/>
          <p:nvPr/>
        </p:nvSpPr>
        <p:spPr>
          <a:xfrm>
            <a:off x="409433" y="1539798"/>
            <a:ext cx="8011236" cy="1569660"/>
          </a:xfrm>
          <a:prstGeom prst="rect">
            <a:avLst/>
          </a:prstGeom>
          <a:noFill/>
        </p:spPr>
        <p:txBody>
          <a:bodyPr wrap="square" rtlCol="0">
            <a:spAutoFit/>
          </a:bodyPr>
          <a:lstStyle/>
          <a:p>
            <a:pPr marL="177800" indent="-177800">
              <a:buFont typeface="Arial" panose="020B0604020202020204" pitchFamily="34" charset="0"/>
              <a:buChar char="•"/>
            </a:pPr>
            <a:r>
              <a:rPr lang="es-ES" sz="1600" dirty="0" smtClean="0">
                <a:sym typeface="Wingdings"/>
              </a:rPr>
              <a:t>Teniendo en cuenta la siguientes relaciones entre los parámetros:</a:t>
            </a:r>
          </a:p>
          <a:p>
            <a:pPr marL="177800" indent="-177800">
              <a:buFont typeface="Arial" panose="020B0604020202020204" pitchFamily="34" charset="0"/>
              <a:buChar char="•"/>
            </a:pPr>
            <a:endParaRPr lang="es-ES" sz="1600" dirty="0">
              <a:sym typeface="Wingdings"/>
            </a:endParaRPr>
          </a:p>
          <a:p>
            <a:pPr marL="177800" indent="-177800">
              <a:buFont typeface="Arial" panose="020B0604020202020204" pitchFamily="34" charset="0"/>
              <a:buChar char="•"/>
            </a:pPr>
            <a:endParaRPr lang="es-ES" sz="1600" dirty="0" smtClean="0">
              <a:sym typeface="Wingdings"/>
            </a:endParaRPr>
          </a:p>
          <a:p>
            <a:pPr marL="177800" indent="-177800">
              <a:buFont typeface="Arial" panose="020B0604020202020204" pitchFamily="34" charset="0"/>
              <a:buChar char="•"/>
            </a:pPr>
            <a:endParaRPr lang="es-ES" sz="1600" dirty="0">
              <a:sym typeface="Wingdings"/>
            </a:endParaRPr>
          </a:p>
          <a:p>
            <a:pPr marL="177800" indent="-177800"/>
            <a:endParaRPr lang="es-ES" sz="1600" dirty="0">
              <a:sym typeface="Wingdings"/>
            </a:endParaRPr>
          </a:p>
          <a:p>
            <a:pPr marL="177800" indent="-177800">
              <a:buFont typeface="Arial" panose="020B0604020202020204" pitchFamily="34" charset="0"/>
              <a:buChar char="•"/>
            </a:pPr>
            <a:r>
              <a:rPr lang="es-ES" sz="1600" dirty="0" smtClean="0">
                <a:sym typeface="Wingdings"/>
              </a:rPr>
              <a:t>Podemos escribir:</a:t>
            </a:r>
            <a:endParaRPr lang="es-ES" sz="1600" dirty="0"/>
          </a:p>
        </p:txBody>
      </p:sp>
      <mc:AlternateContent xmlns:mc="http://schemas.openxmlformats.org/markup-compatibility/2006" xmlns:a14="http://schemas.microsoft.com/office/drawing/2010/main">
        <mc:Choice Requires="a14">
          <p:sp>
            <p:nvSpPr>
              <p:cNvPr id="11" name="6 CuadroTexto"/>
              <p:cNvSpPr txBox="1"/>
              <p:nvPr/>
            </p:nvSpPr>
            <p:spPr>
              <a:xfrm>
                <a:off x="2240222" y="2125970"/>
                <a:ext cx="1394356" cy="5583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𝑣</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ea typeface="Cambria Math"/>
                            </a:rPr>
                            <m:t>𝜆</m:t>
                          </m:r>
                        </m:num>
                        <m:den>
                          <m:r>
                            <a:rPr lang="es-ES" sz="1600" b="0" i="1" smtClean="0">
                              <a:latin typeface="Cambria Math"/>
                            </a:rPr>
                            <m:t>𝑇</m:t>
                          </m:r>
                        </m:den>
                      </m:f>
                      <m:r>
                        <a:rPr lang="es-ES" sz="1600" b="0" i="1" smtClean="0">
                          <a:latin typeface="Cambria Math"/>
                        </a:rPr>
                        <m:t>=</m:t>
                      </m:r>
                      <m:r>
                        <a:rPr lang="es-ES" sz="1600" b="0" i="1" smtClean="0">
                          <a:latin typeface="Cambria Math"/>
                          <a:ea typeface="Cambria Math"/>
                        </a:rPr>
                        <m:t>𝜆</m:t>
                      </m:r>
                      <m:r>
                        <a:rPr lang="es-ES" sz="1600" b="0" i="1" smtClean="0">
                          <a:latin typeface="Cambria Math"/>
                          <a:ea typeface="Cambria Math"/>
                        </a:rPr>
                        <m:t>·</m:t>
                      </m:r>
                      <m:r>
                        <a:rPr lang="es-ES" sz="1600" b="0" i="1" smtClean="0">
                          <a:latin typeface="Cambria Math"/>
                          <a:ea typeface="Cambria Math"/>
                        </a:rPr>
                        <m:t>𝑓</m:t>
                      </m:r>
                    </m:oMath>
                  </m:oMathPara>
                </a14:m>
                <a:endParaRPr lang="es-ES" sz="1600" dirty="0"/>
              </a:p>
            </p:txBody>
          </p:sp>
        </mc:Choice>
        <mc:Fallback xmlns="">
          <p:sp>
            <p:nvSpPr>
              <p:cNvPr id="11" name="6 CuadroTexto"/>
              <p:cNvSpPr txBox="1">
                <a:spLocks noRot="1" noChangeAspect="1" noMove="1" noResize="1" noEditPoints="1" noAdjustHandles="1" noChangeArrowheads="1" noChangeShapeType="1" noTextEdit="1"/>
              </p:cNvSpPr>
              <p:nvPr/>
            </p:nvSpPr>
            <p:spPr>
              <a:xfrm>
                <a:off x="2240222" y="2125970"/>
                <a:ext cx="1394356" cy="558358"/>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0 CuadroTexto"/>
              <p:cNvSpPr txBox="1"/>
              <p:nvPr/>
            </p:nvSpPr>
            <p:spPr>
              <a:xfrm>
                <a:off x="4644503" y="2169188"/>
                <a:ext cx="1794787" cy="5550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𝑘</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2</m:t>
                          </m:r>
                          <m:r>
                            <a:rPr lang="es-ES" sz="1600" b="0" i="1" smtClean="0">
                              <a:latin typeface="Cambria Math"/>
                              <a:ea typeface="Cambria Math"/>
                            </a:rPr>
                            <m:t>𝜋</m:t>
                          </m:r>
                        </m:num>
                        <m:den>
                          <m:r>
                            <a:rPr lang="es-ES" sz="1600" b="0" i="1" smtClean="0">
                              <a:latin typeface="Cambria Math"/>
                              <a:ea typeface="Cambria Math"/>
                            </a:rPr>
                            <m:t>𝜆</m:t>
                          </m:r>
                        </m:den>
                      </m:f>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2</m:t>
                          </m:r>
                          <m:r>
                            <a:rPr lang="es-ES" sz="1600" b="0" i="1" smtClean="0">
                              <a:latin typeface="Cambria Math"/>
                              <a:ea typeface="Cambria Math"/>
                            </a:rPr>
                            <m:t>𝜋</m:t>
                          </m:r>
                        </m:num>
                        <m:den>
                          <m:r>
                            <a:rPr lang="es-ES" sz="1600" b="0" i="1" smtClean="0">
                              <a:latin typeface="Cambria Math"/>
                            </a:rPr>
                            <m:t>𝑣𝑇</m:t>
                          </m:r>
                        </m:den>
                      </m:f>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ea typeface="Cambria Math"/>
                            </a:rPr>
                            <m:t>𝜔</m:t>
                          </m:r>
                        </m:num>
                        <m:den>
                          <m:r>
                            <a:rPr lang="es-ES" sz="1600" b="0" i="1" smtClean="0">
                              <a:latin typeface="Cambria Math"/>
                            </a:rPr>
                            <m:t>𝑣</m:t>
                          </m:r>
                        </m:den>
                      </m:f>
                    </m:oMath>
                  </m:oMathPara>
                </a14:m>
                <a:endParaRPr lang="es-ES" sz="1600" dirty="0"/>
              </a:p>
            </p:txBody>
          </p:sp>
        </mc:Choice>
        <mc:Fallback xmlns="">
          <p:sp>
            <p:nvSpPr>
              <p:cNvPr id="12" name="10 CuadroTexto"/>
              <p:cNvSpPr txBox="1">
                <a:spLocks noRot="1" noChangeAspect="1" noMove="1" noResize="1" noEditPoints="1" noAdjustHandles="1" noChangeArrowheads="1" noChangeShapeType="1" noTextEdit="1"/>
              </p:cNvSpPr>
              <p:nvPr/>
            </p:nvSpPr>
            <p:spPr>
              <a:xfrm>
                <a:off x="4644503" y="2169188"/>
                <a:ext cx="1794787" cy="55502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11 CuadroTexto"/>
              <p:cNvSpPr txBox="1"/>
              <p:nvPr/>
            </p:nvSpPr>
            <p:spPr>
              <a:xfrm>
                <a:off x="2170663" y="3344802"/>
                <a:ext cx="4164730" cy="5140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b="0" i="1" smtClean="0">
                          <a:latin typeface="Cambria Math"/>
                        </a:rPr>
                        <m:t>=</m:t>
                      </m:r>
                      <m:r>
                        <a:rPr lang="es-ES" sz="1600" b="0" i="1" smtClean="0">
                          <a:latin typeface="Cambria Math"/>
                        </a:rPr>
                        <m:t>𝐴𝑠𝑒𝑛</m:t>
                      </m:r>
                      <m:r>
                        <a:rPr lang="es-ES" sz="1600" b="0" i="1" smtClean="0">
                          <a:latin typeface="Cambria Math"/>
                        </a:rPr>
                        <m:t> </m:t>
                      </m:r>
                      <m:r>
                        <a:rPr lang="es-ES" sz="1600" b="0" i="1" smtClean="0">
                          <a:latin typeface="Cambria Math"/>
                        </a:rPr>
                        <m:t>𝑘</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ea typeface="Cambria Math"/>
                            </a:rPr>
                            <m:t>∓</m:t>
                          </m:r>
                          <m:r>
                            <a:rPr lang="es-ES" sz="1600" b="0" i="1" smtClean="0">
                              <a:latin typeface="Cambria Math"/>
                            </a:rPr>
                            <m:t>𝑣𝑡</m:t>
                          </m:r>
                        </m:e>
                      </m:d>
                      <m:r>
                        <a:rPr lang="es-ES" sz="1600" b="0" i="1" smtClean="0">
                          <a:latin typeface="Cambria Math"/>
                        </a:rPr>
                        <m:t>=</m:t>
                      </m:r>
                      <m:r>
                        <a:rPr lang="es-ES" sz="1600" b="0" i="1" smtClean="0">
                          <a:latin typeface="Cambria Math"/>
                        </a:rPr>
                        <m:t>𝐴𝑠𝑒𝑛</m:t>
                      </m:r>
                      <m:r>
                        <a:rPr lang="es-ES" sz="1600" b="0" i="1" smtClean="0">
                          <a:latin typeface="Cambria Math"/>
                        </a:rPr>
                        <m:t> </m:t>
                      </m:r>
                      <m:r>
                        <a:rPr lang="es-ES" sz="1600" b="0" i="1" smtClean="0">
                          <a:latin typeface="Cambria Math"/>
                        </a:rPr>
                        <m:t>𝑘</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ea typeface="Cambria Math"/>
                            </a:rPr>
                            <m:t>∓</m:t>
                          </m:r>
                          <m:f>
                            <m:fPr>
                              <m:ctrlPr>
                                <a:rPr lang="es-ES" sz="1600" b="0" i="1" smtClean="0">
                                  <a:latin typeface="Cambria Math" panose="02040503050406030204" pitchFamily="18" charset="0"/>
                                </a:rPr>
                              </m:ctrlPr>
                            </m:fPr>
                            <m:num>
                              <m:r>
                                <a:rPr lang="es-ES" sz="1600" b="0" i="1" smtClean="0">
                                  <a:latin typeface="Cambria Math"/>
                                  <a:ea typeface="Cambria Math"/>
                                </a:rPr>
                                <m:t>𝜔</m:t>
                              </m:r>
                            </m:num>
                            <m:den>
                              <m:r>
                                <a:rPr lang="es-ES" sz="1600" b="0" i="1" smtClean="0">
                                  <a:latin typeface="Cambria Math"/>
                                </a:rPr>
                                <m:t>𝑘</m:t>
                              </m:r>
                            </m:den>
                          </m:f>
                          <m:r>
                            <a:rPr lang="es-ES" sz="1600" b="0" i="1" smtClean="0">
                              <a:latin typeface="Cambria Math"/>
                            </a:rPr>
                            <m:t>𝑡</m:t>
                          </m:r>
                        </m:e>
                      </m:d>
                    </m:oMath>
                  </m:oMathPara>
                </a14:m>
                <a:endParaRPr lang="es-ES" sz="1600" dirty="0"/>
              </a:p>
            </p:txBody>
          </p:sp>
        </mc:Choice>
        <mc:Fallback xmlns="">
          <p:sp>
            <p:nvSpPr>
              <p:cNvPr id="13" name="11 CuadroTexto"/>
              <p:cNvSpPr txBox="1">
                <a:spLocks noRot="1" noChangeAspect="1" noMove="1" noResize="1" noEditPoints="1" noAdjustHandles="1" noChangeArrowheads="1" noChangeShapeType="1" noTextEdit="1"/>
              </p:cNvSpPr>
              <p:nvPr/>
            </p:nvSpPr>
            <p:spPr>
              <a:xfrm>
                <a:off x="2170663" y="3344802"/>
                <a:ext cx="4164730" cy="514051"/>
              </a:xfrm>
              <a:prstGeom prst="rect">
                <a:avLst/>
              </a:prstGeom>
              <a:blipFill>
                <a:blip r:embed="rId4"/>
                <a:stretch>
                  <a:fillRect b="-3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2 CuadroTexto"/>
              <p:cNvSpPr txBox="1"/>
              <p:nvPr/>
            </p:nvSpPr>
            <p:spPr>
              <a:xfrm>
                <a:off x="2759791" y="4111352"/>
                <a:ext cx="455086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b="0" i="1" smtClean="0">
                          <a:latin typeface="Cambria Math"/>
                        </a:rPr>
                        <m:t>=</m:t>
                      </m:r>
                      <m:r>
                        <a:rPr lang="es-ES" sz="1600" b="0" i="1" smtClean="0">
                          <a:latin typeface="Cambria Math"/>
                        </a:rPr>
                        <m:t>𝐴</m:t>
                      </m:r>
                      <m:r>
                        <a:rPr lang="es-ES" sz="1600" b="0" i="1" smtClean="0">
                          <a:latin typeface="Cambria Math"/>
                        </a:rPr>
                        <m:t> </m:t>
                      </m:r>
                      <m:r>
                        <a:rPr lang="es-ES" sz="1600" b="0" i="1" smtClean="0">
                          <a:latin typeface="Cambria Math"/>
                        </a:rPr>
                        <m:t>𝑠𝑒𝑛</m:t>
                      </m:r>
                      <m:r>
                        <a:rPr lang="es-ES" sz="1600" b="0" i="1" smtClean="0">
                          <a:latin typeface="Cambria Math"/>
                        </a:rPr>
                        <m:t> </m:t>
                      </m:r>
                      <m:d>
                        <m:dPr>
                          <m:ctrlPr>
                            <a:rPr lang="es-ES" sz="1600" b="0" i="1" smtClean="0">
                              <a:latin typeface="Cambria Math" panose="02040503050406030204" pitchFamily="18" charset="0"/>
                            </a:rPr>
                          </m:ctrlPr>
                        </m:dPr>
                        <m:e>
                          <m:r>
                            <a:rPr lang="es-ES" sz="1600" b="0" i="1" smtClean="0">
                              <a:latin typeface="Cambria Math"/>
                            </a:rPr>
                            <m:t>𝑘𝑥</m:t>
                          </m:r>
                          <m:r>
                            <a:rPr lang="es-ES" sz="1600" b="0" i="1" smtClean="0">
                              <a:latin typeface="Cambria Math"/>
                            </a:rPr>
                            <m:t>−</m:t>
                          </m:r>
                          <m:r>
                            <a:rPr lang="es-ES" sz="1600" b="0" i="1" smtClean="0">
                              <a:latin typeface="Cambria Math"/>
                              <a:ea typeface="Cambria Math"/>
                            </a:rPr>
                            <m:t>𝜔</m:t>
                          </m:r>
                          <m:r>
                            <a:rPr lang="es-ES" sz="1600" b="0" i="1" smtClean="0">
                              <a:latin typeface="Cambria Math"/>
                              <a:ea typeface="Cambria Math"/>
                            </a:rPr>
                            <m:t>𝑡</m:t>
                          </m:r>
                        </m:e>
                      </m:d>
                      <m:r>
                        <a:rPr lang="es-ES" sz="1600" b="0" i="1" smtClean="0">
                          <a:latin typeface="Cambria Math"/>
                        </a:rPr>
                        <m:t>=</m:t>
                      </m:r>
                      <m:r>
                        <a:rPr lang="es-ES" sz="1600" b="0" i="1" smtClean="0">
                          <a:latin typeface="Cambria Math"/>
                        </a:rPr>
                        <m:t>𝐴</m:t>
                      </m:r>
                      <m:r>
                        <a:rPr lang="es-ES" sz="1600" b="0" i="1" smtClean="0">
                          <a:latin typeface="Cambria Math"/>
                        </a:rPr>
                        <m:t> </m:t>
                      </m:r>
                      <m:r>
                        <a:rPr lang="es-ES" sz="1600" b="0" i="1" smtClean="0">
                          <a:latin typeface="Cambria Math"/>
                        </a:rPr>
                        <m:t>𝑠𝑒𝑛</m:t>
                      </m:r>
                      <m:r>
                        <a:rPr lang="es-ES" sz="1600" b="0" i="1" smtClean="0">
                          <a:latin typeface="Cambria Math"/>
                        </a:rPr>
                        <m:t> </m:t>
                      </m:r>
                      <m:d>
                        <m:dPr>
                          <m:ctrlPr>
                            <a:rPr lang="es-ES" sz="1600" b="0" i="1" smtClean="0">
                              <a:latin typeface="Cambria Math" panose="02040503050406030204" pitchFamily="18" charset="0"/>
                            </a:rPr>
                          </m:ctrlPr>
                        </m:dPr>
                        <m:e>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r>
                            <a:rPr lang="es-ES" sz="1600" b="0" i="1" smtClean="0">
                              <a:latin typeface="Cambria Math"/>
                              <a:ea typeface="Cambria Math"/>
                            </a:rPr>
                            <m:t>𝑘𝑥</m:t>
                          </m:r>
                          <m:r>
                            <a:rPr lang="es-ES" sz="1600" b="0" i="1" smtClean="0">
                              <a:latin typeface="Cambria Math"/>
                              <a:ea typeface="Cambria Math"/>
                            </a:rPr>
                            <m:t>±</m:t>
                          </m:r>
                          <m:r>
                            <a:rPr lang="es-ES" sz="1600" b="0" i="1" smtClean="0">
                              <a:latin typeface="Cambria Math"/>
                              <a:ea typeface="Cambria Math"/>
                            </a:rPr>
                            <m:t>𝜋</m:t>
                          </m:r>
                        </m:e>
                      </m:d>
                    </m:oMath>
                  </m:oMathPara>
                </a14:m>
                <a:endParaRPr lang="es-ES" sz="1600" dirty="0"/>
              </a:p>
            </p:txBody>
          </p:sp>
        </mc:Choice>
        <mc:Fallback xmlns="">
          <p:sp>
            <p:nvSpPr>
              <p:cNvPr id="14" name="12 CuadroTexto"/>
              <p:cNvSpPr txBox="1">
                <a:spLocks noRot="1" noChangeAspect="1" noMove="1" noResize="1" noEditPoints="1" noAdjustHandles="1" noChangeArrowheads="1" noChangeShapeType="1" noTextEdit="1"/>
              </p:cNvSpPr>
              <p:nvPr/>
            </p:nvSpPr>
            <p:spPr>
              <a:xfrm>
                <a:off x="2759791" y="4111352"/>
                <a:ext cx="4550861" cy="338554"/>
              </a:xfrm>
              <a:prstGeom prst="rect">
                <a:avLst/>
              </a:prstGeom>
              <a:blipFill>
                <a:blip r:embed="rId5"/>
                <a:stretch>
                  <a:fillRect b="-17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13 CuadroTexto"/>
              <p:cNvSpPr txBox="1"/>
              <p:nvPr/>
            </p:nvSpPr>
            <p:spPr>
              <a:xfrm>
                <a:off x="2775714" y="4550354"/>
                <a:ext cx="414889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b="0" i="1" smtClean="0">
                          <a:latin typeface="Cambria Math"/>
                        </a:rPr>
                        <m:t>=</m:t>
                      </m:r>
                      <m:r>
                        <a:rPr lang="es-ES" sz="1600" b="0" i="1" smtClean="0">
                          <a:latin typeface="Cambria Math"/>
                        </a:rPr>
                        <m:t>𝐴</m:t>
                      </m:r>
                      <m:r>
                        <a:rPr lang="es-ES" sz="1600" b="0" i="1" smtClean="0">
                          <a:latin typeface="Cambria Math"/>
                        </a:rPr>
                        <m:t> </m:t>
                      </m:r>
                      <m:r>
                        <a:rPr lang="es-ES" sz="1600" b="0" i="1" smtClean="0">
                          <a:latin typeface="Cambria Math"/>
                        </a:rPr>
                        <m:t>𝑐𝑜𝑠</m:t>
                      </m:r>
                      <m:r>
                        <a:rPr lang="es-ES" sz="1600" b="0" i="1" smtClean="0">
                          <a:latin typeface="Cambria Math"/>
                        </a:rPr>
                        <m:t> </m:t>
                      </m:r>
                      <m:d>
                        <m:dPr>
                          <m:ctrlPr>
                            <a:rPr lang="es-ES" sz="1600" b="0" i="1" smtClean="0">
                              <a:latin typeface="Cambria Math" panose="02040503050406030204" pitchFamily="18" charset="0"/>
                            </a:rPr>
                          </m:ctrlPr>
                        </m:dPr>
                        <m:e>
                          <m:r>
                            <a:rPr lang="es-ES" sz="1600" b="0" i="1" smtClean="0">
                              <a:latin typeface="Cambria Math"/>
                            </a:rPr>
                            <m:t>𝑘𝑥</m:t>
                          </m:r>
                          <m:r>
                            <a:rPr lang="es-ES" sz="1600" b="0" i="1" smtClean="0">
                              <a:latin typeface="Cambria Math"/>
                            </a:rPr>
                            <m:t>−</m:t>
                          </m:r>
                          <m:r>
                            <a:rPr lang="es-ES" sz="1600" b="0" i="1" smtClean="0">
                              <a:latin typeface="Cambria Math"/>
                              <a:ea typeface="Cambria Math"/>
                            </a:rPr>
                            <m:t>𝜔</m:t>
                          </m:r>
                          <m:r>
                            <a:rPr lang="es-ES" sz="1600" b="0" i="1" smtClean="0">
                              <a:latin typeface="Cambria Math"/>
                              <a:ea typeface="Cambria Math"/>
                            </a:rPr>
                            <m:t>𝑡</m:t>
                          </m:r>
                        </m:e>
                      </m:d>
                      <m:r>
                        <a:rPr lang="es-ES" sz="1600" b="0" i="1" smtClean="0">
                          <a:latin typeface="Cambria Math"/>
                        </a:rPr>
                        <m:t>=</m:t>
                      </m:r>
                      <m:r>
                        <a:rPr lang="es-ES" sz="1600" b="0" i="1" smtClean="0">
                          <a:latin typeface="Cambria Math"/>
                        </a:rPr>
                        <m:t>𝐴</m:t>
                      </m:r>
                      <m:r>
                        <a:rPr lang="es-ES" sz="1600" b="0" i="1" smtClean="0">
                          <a:latin typeface="Cambria Math"/>
                        </a:rPr>
                        <m:t> </m:t>
                      </m:r>
                      <m:r>
                        <a:rPr lang="es-ES" sz="1600" b="0" i="1" smtClean="0">
                          <a:latin typeface="Cambria Math"/>
                        </a:rPr>
                        <m:t>𝑐𝑜𝑠</m:t>
                      </m:r>
                      <m:r>
                        <a:rPr lang="es-ES" sz="1600" b="0" i="1" smtClean="0">
                          <a:latin typeface="Cambria Math"/>
                        </a:rPr>
                        <m:t> </m:t>
                      </m:r>
                      <m:d>
                        <m:dPr>
                          <m:ctrlPr>
                            <a:rPr lang="es-ES" sz="1600" b="0" i="1" smtClean="0">
                              <a:latin typeface="Cambria Math" panose="02040503050406030204" pitchFamily="18" charset="0"/>
                            </a:rPr>
                          </m:ctrlPr>
                        </m:dPr>
                        <m:e>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r>
                            <a:rPr lang="es-ES" sz="1600" b="0" i="1" smtClean="0">
                              <a:latin typeface="Cambria Math"/>
                              <a:ea typeface="Cambria Math"/>
                            </a:rPr>
                            <m:t>𝑘𝑥</m:t>
                          </m:r>
                        </m:e>
                      </m:d>
                    </m:oMath>
                  </m:oMathPara>
                </a14:m>
                <a:endParaRPr lang="es-ES" sz="1600" dirty="0"/>
              </a:p>
            </p:txBody>
          </p:sp>
        </mc:Choice>
        <mc:Fallback xmlns="">
          <p:sp>
            <p:nvSpPr>
              <p:cNvPr id="15" name="13 CuadroTexto"/>
              <p:cNvSpPr txBox="1">
                <a:spLocks noRot="1" noChangeAspect="1" noMove="1" noResize="1" noEditPoints="1" noAdjustHandles="1" noChangeArrowheads="1" noChangeShapeType="1" noTextEdit="1"/>
              </p:cNvSpPr>
              <p:nvPr/>
            </p:nvSpPr>
            <p:spPr>
              <a:xfrm>
                <a:off x="2775714" y="4550354"/>
                <a:ext cx="4148892" cy="338554"/>
              </a:xfrm>
              <a:prstGeom prst="rect">
                <a:avLst/>
              </a:prstGeom>
              <a:blipFill>
                <a:blip r:embed="rId6"/>
                <a:stretch>
                  <a:fillRect b="-17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14 CuadroTexto"/>
              <p:cNvSpPr txBox="1"/>
              <p:nvPr/>
            </p:nvSpPr>
            <p:spPr>
              <a:xfrm>
                <a:off x="2803008" y="5328277"/>
                <a:ext cx="41795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b="0" i="1" smtClean="0">
                          <a:latin typeface="Cambria Math"/>
                        </a:rPr>
                        <m:t>=</m:t>
                      </m:r>
                      <m:r>
                        <a:rPr lang="es-ES" sz="1600" b="0" i="1" smtClean="0">
                          <a:latin typeface="Cambria Math"/>
                        </a:rPr>
                        <m:t>𝐴</m:t>
                      </m:r>
                      <m:r>
                        <a:rPr lang="es-ES" sz="1600" b="0" i="1" smtClean="0">
                          <a:latin typeface="Cambria Math"/>
                        </a:rPr>
                        <m:t> </m:t>
                      </m:r>
                      <m:r>
                        <a:rPr lang="es-ES" sz="1600" b="0" i="1" smtClean="0">
                          <a:latin typeface="Cambria Math"/>
                        </a:rPr>
                        <m:t>𝑠𝑒𝑛</m:t>
                      </m:r>
                      <m:r>
                        <a:rPr lang="es-ES" sz="1600" b="0" i="1" smtClean="0">
                          <a:latin typeface="Cambria Math"/>
                        </a:rPr>
                        <m:t> </m:t>
                      </m:r>
                      <m:d>
                        <m:dPr>
                          <m:ctrlPr>
                            <a:rPr lang="es-ES" sz="1600" b="0" i="1" smtClean="0">
                              <a:latin typeface="Cambria Math" panose="02040503050406030204" pitchFamily="18" charset="0"/>
                            </a:rPr>
                          </m:ctrlPr>
                        </m:dPr>
                        <m:e>
                          <m:r>
                            <a:rPr lang="es-ES" sz="1600" b="0" i="1" smtClean="0">
                              <a:latin typeface="Cambria Math"/>
                            </a:rPr>
                            <m:t>𝑘𝑥</m:t>
                          </m:r>
                          <m:r>
                            <a:rPr lang="es-ES" sz="1600" b="0" i="1" smtClean="0">
                              <a:latin typeface="Cambria Math"/>
                            </a:rPr>
                            <m:t>+</m:t>
                          </m:r>
                          <m:r>
                            <a:rPr lang="es-ES" sz="1600" b="0" i="1" smtClean="0">
                              <a:latin typeface="Cambria Math"/>
                              <a:ea typeface="Cambria Math"/>
                            </a:rPr>
                            <m:t>𝜔</m:t>
                          </m:r>
                          <m:r>
                            <a:rPr lang="es-ES" sz="1600" b="0" i="1" smtClean="0">
                              <a:latin typeface="Cambria Math"/>
                              <a:ea typeface="Cambria Math"/>
                            </a:rPr>
                            <m:t>𝑡</m:t>
                          </m:r>
                        </m:e>
                      </m:d>
                      <m:r>
                        <a:rPr lang="es-ES" sz="1600" b="0" i="1" smtClean="0">
                          <a:latin typeface="Cambria Math"/>
                        </a:rPr>
                        <m:t>=</m:t>
                      </m:r>
                      <m:r>
                        <a:rPr lang="es-ES" sz="1600" b="0" i="1" smtClean="0">
                          <a:latin typeface="Cambria Math"/>
                        </a:rPr>
                        <m:t>𝐴</m:t>
                      </m:r>
                      <m:r>
                        <a:rPr lang="es-ES" sz="1600" b="0" i="1" smtClean="0">
                          <a:latin typeface="Cambria Math"/>
                        </a:rPr>
                        <m:t> </m:t>
                      </m:r>
                      <m:r>
                        <a:rPr lang="es-ES" sz="1600" b="0" i="1" smtClean="0">
                          <a:latin typeface="Cambria Math"/>
                        </a:rPr>
                        <m:t>𝑠𝑒𝑛</m:t>
                      </m:r>
                      <m:r>
                        <a:rPr lang="es-ES" sz="1600" b="0" i="1" smtClean="0">
                          <a:latin typeface="Cambria Math"/>
                        </a:rPr>
                        <m:t> </m:t>
                      </m:r>
                      <m:d>
                        <m:dPr>
                          <m:ctrlPr>
                            <a:rPr lang="es-ES" sz="1600" b="0" i="1" smtClean="0">
                              <a:latin typeface="Cambria Math" panose="02040503050406030204" pitchFamily="18" charset="0"/>
                            </a:rPr>
                          </m:ctrlPr>
                        </m:dPr>
                        <m:e>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r>
                            <a:rPr lang="es-ES" sz="1600" b="0" i="1" smtClean="0">
                              <a:latin typeface="Cambria Math"/>
                              <a:ea typeface="Cambria Math"/>
                            </a:rPr>
                            <m:t>𝑘𝑥</m:t>
                          </m:r>
                        </m:e>
                      </m:d>
                    </m:oMath>
                  </m:oMathPara>
                </a14:m>
                <a:endParaRPr lang="es-ES" sz="1600" dirty="0"/>
              </a:p>
            </p:txBody>
          </p:sp>
        </mc:Choice>
        <mc:Fallback xmlns="">
          <p:sp>
            <p:nvSpPr>
              <p:cNvPr id="16" name="14 CuadroTexto"/>
              <p:cNvSpPr txBox="1">
                <a:spLocks noRot="1" noChangeAspect="1" noMove="1" noResize="1" noEditPoints="1" noAdjustHandles="1" noChangeArrowheads="1" noChangeShapeType="1" noTextEdit="1"/>
              </p:cNvSpPr>
              <p:nvPr/>
            </p:nvSpPr>
            <p:spPr>
              <a:xfrm>
                <a:off x="2803008" y="5328277"/>
                <a:ext cx="4179542" cy="338554"/>
              </a:xfrm>
              <a:prstGeom prst="rect">
                <a:avLst/>
              </a:prstGeom>
              <a:blipFill>
                <a:blip r:embed="rId7"/>
                <a:stretch>
                  <a:fillRect b="-17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15 CuadroTexto"/>
              <p:cNvSpPr txBox="1"/>
              <p:nvPr/>
            </p:nvSpPr>
            <p:spPr>
              <a:xfrm>
                <a:off x="2818931" y="5767279"/>
                <a:ext cx="414889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d>
                        <m:dPr>
                          <m:ctrlPr>
                            <a:rPr lang="es-ES" sz="1600" b="0" i="1" smtClean="0">
                              <a:latin typeface="Cambria Math" panose="02040503050406030204" pitchFamily="18" charset="0"/>
                            </a:rPr>
                          </m:ctrlPr>
                        </m:dPr>
                        <m:e>
                          <m:r>
                            <a:rPr lang="es-ES" sz="1600" b="0" i="1" smtClean="0">
                              <a:latin typeface="Cambria Math"/>
                            </a:rPr>
                            <m:t>𝑥</m:t>
                          </m:r>
                          <m:r>
                            <a:rPr lang="es-ES" sz="1600" b="0" i="1" smtClean="0">
                              <a:latin typeface="Cambria Math"/>
                            </a:rPr>
                            <m:t>, </m:t>
                          </m:r>
                          <m:r>
                            <a:rPr lang="es-ES" sz="1600" b="0" i="1" smtClean="0">
                              <a:latin typeface="Cambria Math"/>
                            </a:rPr>
                            <m:t>𝑡</m:t>
                          </m:r>
                        </m:e>
                      </m:d>
                      <m:r>
                        <a:rPr lang="es-ES" sz="1600" b="0" i="1" smtClean="0">
                          <a:latin typeface="Cambria Math"/>
                        </a:rPr>
                        <m:t>=</m:t>
                      </m:r>
                      <m:r>
                        <a:rPr lang="es-ES" sz="1600" b="0" i="1" smtClean="0">
                          <a:latin typeface="Cambria Math"/>
                        </a:rPr>
                        <m:t>𝐴</m:t>
                      </m:r>
                      <m:r>
                        <a:rPr lang="es-ES" sz="1600" b="0" i="1" smtClean="0">
                          <a:latin typeface="Cambria Math"/>
                        </a:rPr>
                        <m:t> </m:t>
                      </m:r>
                      <m:r>
                        <a:rPr lang="es-ES" sz="1600" b="0" i="1" smtClean="0">
                          <a:latin typeface="Cambria Math"/>
                        </a:rPr>
                        <m:t>𝑐𝑜𝑠</m:t>
                      </m:r>
                      <m:r>
                        <a:rPr lang="es-ES" sz="1600" b="0" i="1" smtClean="0">
                          <a:latin typeface="Cambria Math"/>
                        </a:rPr>
                        <m:t> </m:t>
                      </m:r>
                      <m:d>
                        <m:dPr>
                          <m:ctrlPr>
                            <a:rPr lang="es-ES" sz="1600" b="0" i="1" smtClean="0">
                              <a:latin typeface="Cambria Math" panose="02040503050406030204" pitchFamily="18" charset="0"/>
                            </a:rPr>
                          </m:ctrlPr>
                        </m:dPr>
                        <m:e>
                          <m:r>
                            <a:rPr lang="es-ES" sz="1600" b="0" i="1" smtClean="0">
                              <a:latin typeface="Cambria Math"/>
                            </a:rPr>
                            <m:t>𝑘𝑥</m:t>
                          </m:r>
                          <m:r>
                            <a:rPr lang="es-ES" sz="1600" b="0" i="1" smtClean="0">
                              <a:latin typeface="Cambria Math"/>
                            </a:rPr>
                            <m:t>+</m:t>
                          </m:r>
                          <m:r>
                            <a:rPr lang="es-ES" sz="1600" b="0" i="1" smtClean="0">
                              <a:latin typeface="Cambria Math"/>
                              <a:ea typeface="Cambria Math"/>
                            </a:rPr>
                            <m:t>𝜔</m:t>
                          </m:r>
                          <m:r>
                            <a:rPr lang="es-ES" sz="1600" b="0" i="1" smtClean="0">
                              <a:latin typeface="Cambria Math"/>
                              <a:ea typeface="Cambria Math"/>
                            </a:rPr>
                            <m:t>𝑡</m:t>
                          </m:r>
                        </m:e>
                      </m:d>
                      <m:r>
                        <a:rPr lang="es-ES" sz="1600" b="0" i="1" smtClean="0">
                          <a:latin typeface="Cambria Math"/>
                        </a:rPr>
                        <m:t>=</m:t>
                      </m:r>
                      <m:r>
                        <a:rPr lang="es-ES" sz="1600" b="0" i="1" smtClean="0">
                          <a:latin typeface="Cambria Math"/>
                        </a:rPr>
                        <m:t>𝐴</m:t>
                      </m:r>
                      <m:r>
                        <a:rPr lang="es-ES" sz="1600" b="0" i="1" smtClean="0">
                          <a:latin typeface="Cambria Math"/>
                        </a:rPr>
                        <m:t> </m:t>
                      </m:r>
                      <m:r>
                        <a:rPr lang="es-ES" sz="1600" b="0" i="1" smtClean="0">
                          <a:latin typeface="Cambria Math"/>
                        </a:rPr>
                        <m:t>𝑐𝑜𝑠</m:t>
                      </m:r>
                      <m:r>
                        <a:rPr lang="es-ES" sz="1600" b="0" i="1" smtClean="0">
                          <a:latin typeface="Cambria Math"/>
                        </a:rPr>
                        <m:t> </m:t>
                      </m:r>
                      <m:d>
                        <m:dPr>
                          <m:ctrlPr>
                            <a:rPr lang="es-ES" sz="1600" b="0" i="1" smtClean="0">
                              <a:latin typeface="Cambria Math" panose="02040503050406030204" pitchFamily="18" charset="0"/>
                            </a:rPr>
                          </m:ctrlPr>
                        </m:dPr>
                        <m:e>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r>
                            <a:rPr lang="es-ES" sz="1600" b="0" i="1" smtClean="0">
                              <a:latin typeface="Cambria Math"/>
                              <a:ea typeface="Cambria Math"/>
                            </a:rPr>
                            <m:t>𝑘𝑥</m:t>
                          </m:r>
                        </m:e>
                      </m:d>
                    </m:oMath>
                  </m:oMathPara>
                </a14:m>
                <a:endParaRPr lang="es-ES" sz="1600" dirty="0"/>
              </a:p>
            </p:txBody>
          </p:sp>
        </mc:Choice>
        <mc:Fallback xmlns="">
          <p:sp>
            <p:nvSpPr>
              <p:cNvPr id="17" name="15 CuadroTexto"/>
              <p:cNvSpPr txBox="1">
                <a:spLocks noRot="1" noChangeAspect="1" noMove="1" noResize="1" noEditPoints="1" noAdjustHandles="1" noChangeArrowheads="1" noChangeShapeType="1" noTextEdit="1"/>
              </p:cNvSpPr>
              <p:nvPr/>
            </p:nvSpPr>
            <p:spPr>
              <a:xfrm>
                <a:off x="2818931" y="5767279"/>
                <a:ext cx="4148892" cy="338554"/>
              </a:xfrm>
              <a:prstGeom prst="rect">
                <a:avLst/>
              </a:prstGeom>
              <a:blipFill>
                <a:blip r:embed="rId8"/>
                <a:stretch>
                  <a:fillRect b="-1786"/>
                </a:stretch>
              </a:blipFill>
            </p:spPr>
            <p:txBody>
              <a:bodyPr/>
              <a:lstStyle/>
              <a:p>
                <a:r>
                  <a:rPr lang="es-ES">
                    <a:noFill/>
                  </a:rPr>
                  <a:t> </a:t>
                </a:r>
              </a:p>
            </p:txBody>
          </p:sp>
        </mc:Fallback>
      </mc:AlternateContent>
      <p:sp>
        <p:nvSpPr>
          <p:cNvPr id="18" name="16 Abrir llave"/>
          <p:cNvSpPr/>
          <p:nvPr/>
        </p:nvSpPr>
        <p:spPr>
          <a:xfrm>
            <a:off x="2632697" y="4055169"/>
            <a:ext cx="177421" cy="996287"/>
          </a:xfrm>
          <a:prstGeom prst="leftBrace">
            <a:avLst>
              <a:gd name="adj1" fmla="val 3269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19" name="17 Abrir llave"/>
          <p:cNvSpPr/>
          <p:nvPr/>
        </p:nvSpPr>
        <p:spPr>
          <a:xfrm>
            <a:off x="2634972" y="5272094"/>
            <a:ext cx="177421" cy="996287"/>
          </a:xfrm>
          <a:prstGeom prst="leftBrace">
            <a:avLst>
              <a:gd name="adj1" fmla="val 3269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21" name="18 CuadroTexto"/>
          <p:cNvSpPr txBox="1"/>
          <p:nvPr/>
        </p:nvSpPr>
        <p:spPr>
          <a:xfrm>
            <a:off x="762954" y="4382715"/>
            <a:ext cx="1787857" cy="338554"/>
          </a:xfrm>
          <a:prstGeom prst="rect">
            <a:avLst/>
          </a:prstGeom>
          <a:noFill/>
        </p:spPr>
        <p:txBody>
          <a:bodyPr wrap="square" rtlCol="0">
            <a:spAutoFit/>
          </a:bodyPr>
          <a:lstStyle/>
          <a:p>
            <a:pPr algn="r"/>
            <a:r>
              <a:rPr lang="es-ES" sz="1600" b="1" dirty="0" smtClean="0"/>
              <a:t>a la derecha</a:t>
            </a:r>
            <a:endParaRPr lang="es-ES" sz="1600" b="1" dirty="0"/>
          </a:p>
        </p:txBody>
      </p:sp>
      <p:sp>
        <p:nvSpPr>
          <p:cNvPr id="22" name="19 CuadroTexto"/>
          <p:cNvSpPr txBox="1"/>
          <p:nvPr/>
        </p:nvSpPr>
        <p:spPr>
          <a:xfrm>
            <a:off x="751580" y="5599640"/>
            <a:ext cx="1787857" cy="338554"/>
          </a:xfrm>
          <a:prstGeom prst="rect">
            <a:avLst/>
          </a:prstGeom>
          <a:noFill/>
        </p:spPr>
        <p:txBody>
          <a:bodyPr wrap="square" rtlCol="0">
            <a:spAutoFit/>
          </a:bodyPr>
          <a:lstStyle/>
          <a:p>
            <a:pPr algn="r"/>
            <a:r>
              <a:rPr lang="es-ES" sz="1600" b="1" dirty="0" smtClean="0"/>
              <a:t>a la izquierda</a:t>
            </a:r>
            <a:endParaRPr lang="es-ES" sz="1600" b="1" dirty="0"/>
          </a:p>
        </p:txBody>
      </p:sp>
    </p:spTree>
    <p:extLst>
      <p:ext uri="{BB962C8B-B14F-4D97-AF65-F5344CB8AC3E}">
        <p14:creationId xmlns:p14="http://schemas.microsoft.com/office/powerpoint/2010/main" val="1560817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mc:AlternateContent xmlns:mc="http://schemas.openxmlformats.org/markup-compatibility/2006" xmlns:a14="http://schemas.microsoft.com/office/drawing/2010/main">
        <mc:Choice Requires="a14">
          <p:graphicFrame>
            <p:nvGraphicFramePr>
              <p:cNvPr id="23" name="Tabla 22"/>
              <p:cNvGraphicFramePr>
                <a:graphicFrameLocks noGrp="1"/>
              </p:cNvGraphicFramePr>
              <p:nvPr>
                <p:extLst>
                  <p:ext uri="{D42A27DB-BD31-4B8C-83A1-F6EECF244321}">
                    <p14:modId xmlns:p14="http://schemas.microsoft.com/office/powerpoint/2010/main" val="1552927592"/>
                  </p:ext>
                </p:extLst>
              </p:nvPr>
            </p:nvGraphicFramePr>
            <p:xfrm>
              <a:off x="508000" y="1206500"/>
              <a:ext cx="8178801" cy="475488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03378">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744656">
                    <a:tc>
                      <a:txBody>
                        <a:bodyPr/>
                        <a:lstStyle/>
                        <a:p>
                          <a:pPr algn="r">
                            <a:lnSpc>
                              <a:spcPct val="100000"/>
                            </a:lnSpc>
                          </a:pPr>
                          <a:r>
                            <a:rPr lang="es-ES" sz="1600" dirty="0" smtClean="0">
                              <a:latin typeface="+mn-lt"/>
                            </a:rPr>
                            <a:t>6.</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Una onda armónica viene descrita por la ecuación: </a:t>
                          </a:r>
                          <a:endParaRPr lang="es-ES" sz="1600" b="0" i="1" dirty="0" smtClean="0">
                            <a:latin typeface="Cambria Math" panose="02040503050406030204" pitchFamily="18" charset="0"/>
                          </a:endParaRPr>
                        </a:p>
                        <a:p>
                          <a:pPr marL="0" indent="0" algn="ctr"/>
                          <a14:m>
                            <m:oMath xmlns:m="http://schemas.openxmlformats.org/officeDocument/2006/math">
                              <m:r>
                                <a:rPr lang="es-ES" sz="1600" b="0" i="1" smtClean="0">
                                  <a:latin typeface="Cambria Math" panose="02040503050406030204" pitchFamily="18" charset="0"/>
                                </a:rPr>
                                <m:t>𝑦</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m:t>
                                  </m:r>
                                  <m:r>
                                    <a:rPr lang="es-ES" sz="1600" b="0" i="1" smtClean="0">
                                      <a:latin typeface="Cambria Math" panose="02040503050406030204" pitchFamily="18" charset="0"/>
                                    </a:rPr>
                                    <m:t>𝑡</m:t>
                                  </m:r>
                                </m:e>
                              </m:d>
                              <m:r>
                                <a:rPr lang="es-ES" sz="1600" b="0" i="1" smtClean="0">
                                  <a:latin typeface="Cambria Math" panose="02040503050406030204" pitchFamily="18" charset="0"/>
                                </a:rPr>
                                <m:t>=0,15 </m:t>
                              </m:r>
                              <m:r>
                                <a:rPr lang="es-ES" sz="1600" b="0" i="1" smtClean="0">
                                  <a:latin typeface="Cambria Math" panose="02040503050406030204" pitchFamily="18" charset="0"/>
                                </a:rPr>
                                <m:t>𝑠𝑒𝑛</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0,4</m:t>
                                  </m:r>
                                  <m:r>
                                    <a:rPr lang="es-ES" sz="1600" b="0" i="1" smtClean="0">
                                      <a:latin typeface="Cambria Math" panose="02040503050406030204" pitchFamily="18" charset="0"/>
                                    </a:rPr>
                                    <m:t>𝑥</m:t>
                                  </m:r>
                                  <m:r>
                                    <a:rPr lang="es-ES" sz="1600" b="0" i="1" smtClean="0">
                                      <a:latin typeface="Cambria Math" panose="02040503050406030204" pitchFamily="18" charset="0"/>
                                    </a:rPr>
                                    <m:t>−20</m:t>
                                  </m:r>
                                  <m:r>
                                    <a:rPr lang="es-ES" sz="1600" b="0" i="1" smtClean="0">
                                      <a:latin typeface="Cambria Math" panose="02040503050406030204" pitchFamily="18" charset="0"/>
                                    </a:rPr>
                                    <m:t>𝑡</m:t>
                                  </m:r>
                                </m:e>
                              </m:d>
                              <m:r>
                                <a:rPr lang="es-ES" sz="1600" b="0" i="1" smtClean="0">
                                  <a:latin typeface="Cambria Math" panose="02040503050406030204" pitchFamily="18" charset="0"/>
                                </a:rPr>
                                <m:t>        </m:t>
                              </m:r>
                              <m:r>
                                <a:rPr lang="es-ES" sz="1600" b="0" i="1" smtClean="0">
                                  <a:latin typeface="Cambria Math" panose="02040503050406030204" pitchFamily="18" charset="0"/>
                                </a:rPr>
                                <m:t>𝑈𝑛𝑖𝑑𝑎𝑑𝑒𝑠</m:t>
                              </m:r>
                              <m:r>
                                <a:rPr lang="es-ES" sz="1600" b="0" i="1" smtClean="0">
                                  <a:latin typeface="Cambria Math" panose="02040503050406030204" pitchFamily="18" charset="0"/>
                                </a:rPr>
                                <m:t> </m:t>
                              </m:r>
                              <m:r>
                                <a:rPr lang="es-ES" sz="1600" b="0" i="1" smtClean="0">
                                  <a:latin typeface="Cambria Math" panose="02040503050406030204" pitchFamily="18" charset="0"/>
                                </a:rPr>
                                <m:t>𝑆𝐼</m:t>
                              </m:r>
                            </m:oMath>
                          </a14:m>
                          <a:r>
                            <a:rPr lang="es-ES" sz="1600" dirty="0"/>
                            <a:t> </a:t>
                          </a:r>
                          <a:endParaRPr lang="es-ES" sz="1600" dirty="0" smtClean="0"/>
                        </a:p>
                        <a:p>
                          <a:pPr marL="0" indent="0" algn="just"/>
                          <a:r>
                            <a:rPr lang="es-ES" sz="1600" dirty="0" smtClean="0"/>
                            <a:t>Determina: i) La </a:t>
                          </a:r>
                          <a:r>
                            <a:rPr lang="es-ES" sz="1600" dirty="0"/>
                            <a:t>amplitud, la frecuencia angular y el número de </a:t>
                          </a:r>
                          <a:r>
                            <a:rPr lang="es-ES" sz="1600" dirty="0" smtClean="0"/>
                            <a:t>onda; ii) La </a:t>
                          </a:r>
                          <a:r>
                            <a:rPr lang="es-ES" sz="1600" dirty="0"/>
                            <a:t>longitud de onda, la frecuencia y el </a:t>
                          </a:r>
                          <a:r>
                            <a:rPr lang="es-ES" sz="1600" dirty="0" smtClean="0"/>
                            <a:t>período; iii) La </a:t>
                          </a:r>
                          <a:r>
                            <a:rPr lang="es-ES" sz="1600" dirty="0"/>
                            <a:t>velocidad y el sentido de la propagación.</a:t>
                          </a:r>
                        </a:p>
                        <a:p>
                          <a:pPr marL="354013" indent="-354013" algn="just"/>
                          <a:r>
                            <a:rPr lang="es-ES" sz="1600" b="1" dirty="0" smtClean="0"/>
                            <a:t>Sol</a:t>
                          </a:r>
                          <a:r>
                            <a:rPr lang="es-ES" sz="1600" dirty="0" smtClean="0"/>
                            <a:t>: i) </a:t>
                          </a:r>
                          <a14:m>
                            <m:oMath xmlns:m="http://schemas.openxmlformats.org/officeDocument/2006/math">
                              <m:r>
                                <a:rPr lang="es-ES" sz="1600" b="0" i="1" smtClean="0">
                                  <a:latin typeface="Cambria Math" panose="02040503050406030204" pitchFamily="18" charset="0"/>
                                </a:rPr>
                                <m:t>𝐴</m:t>
                              </m:r>
                              <m:r>
                                <a:rPr lang="es-ES" sz="1600" b="0" i="1" smtClean="0">
                                  <a:latin typeface="Cambria Math" panose="02040503050406030204" pitchFamily="18" charset="0"/>
                                </a:rPr>
                                <m:t>=0,15 </m:t>
                              </m:r>
                              <m:r>
                                <a:rPr lang="es-ES" sz="1600" b="0" i="1" smtClean="0">
                                  <a:latin typeface="Cambria Math" panose="02040503050406030204" pitchFamily="18" charset="0"/>
                                </a:rPr>
                                <m:t>𝑚</m:t>
                              </m:r>
                              <m:r>
                                <a:rPr lang="es-ES" sz="1600" b="0" i="0" smtClean="0">
                                  <a:latin typeface="Cambria Math" panose="02040503050406030204" pitchFamily="18" charset="0"/>
                                </a:rPr>
                                <m:t>; </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ea typeface="Cambria Math" panose="02040503050406030204" pitchFamily="18" charset="0"/>
                                </a:rPr>
                                <m:t>=20 </m:t>
                              </m:r>
                              <m:r>
                                <a:rPr lang="es-ES" sz="1600" b="0" i="1" smtClean="0">
                                  <a:latin typeface="Cambria Math" panose="02040503050406030204" pitchFamily="18" charset="0"/>
                                  <a:ea typeface="Cambria Math" panose="02040503050406030204" pitchFamily="18" charset="0"/>
                                </a:rPr>
                                <m:t>𝑟𝑎𝑑</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−1</m:t>
                                  </m:r>
                                </m:sup>
                              </m:sSup>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𝑘</m:t>
                              </m:r>
                              <m:r>
                                <a:rPr lang="es-ES" sz="1600" b="0" i="1" smtClean="0">
                                  <a:latin typeface="Cambria Math" panose="02040503050406030204" pitchFamily="18" charset="0"/>
                                  <a:ea typeface="Cambria Math" panose="02040503050406030204" pitchFamily="18" charset="0"/>
                                </a:rPr>
                                <m:t>=0,4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𝑚</m:t>
                                  </m:r>
                                </m:e>
                                <m:sup>
                                  <m:r>
                                    <a:rPr lang="es-ES" sz="1600" b="0" i="1" smtClean="0">
                                      <a:latin typeface="Cambria Math" panose="02040503050406030204" pitchFamily="18" charset="0"/>
                                      <a:ea typeface="Cambria Math" panose="02040503050406030204" pitchFamily="18" charset="0"/>
                                    </a:rPr>
                                    <m:t>−1</m:t>
                                  </m:r>
                                </m:sup>
                              </m:sSup>
                            </m:oMath>
                          </a14:m>
                          <a:r>
                            <a:rPr lang="es-ES" sz="1600" dirty="0" smtClean="0"/>
                            <a:t>; </a:t>
                          </a:r>
                          <a:r>
                            <a:rPr lang="es-ES" sz="1600" dirty="0" err="1" smtClean="0"/>
                            <a:t>ii</a:t>
                          </a:r>
                          <a:r>
                            <a:rPr lang="es-ES" sz="1600" dirty="0" smtClean="0"/>
                            <a:t>) </a:t>
                          </a:r>
                          <a14:m>
                            <m:oMath xmlns:m="http://schemas.openxmlformats.org/officeDocument/2006/math">
                              <m:r>
                                <a:rPr lang="es-ES" sz="1600" i="1" smtClean="0">
                                  <a:latin typeface="Cambria Math" panose="02040503050406030204" pitchFamily="18" charset="0"/>
                                  <a:ea typeface="Cambria Math" panose="02040503050406030204" pitchFamily="18" charset="0"/>
                                </a:rPr>
                                <m:t>𝜆</m:t>
                              </m:r>
                              <m:r>
                                <a:rPr lang="es-ES" sz="1600" b="0" i="1" smtClean="0">
                                  <a:latin typeface="Cambria Math" panose="02040503050406030204" pitchFamily="18" charset="0"/>
                                  <a:ea typeface="Cambria Math" panose="02040503050406030204" pitchFamily="18" charset="0"/>
                                </a:rPr>
                                <m:t>=15,71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𝑇</m:t>
                              </m:r>
                              <m:r>
                                <a:rPr lang="es-ES" sz="1600" b="0" i="1" smtClean="0">
                                  <a:latin typeface="Cambria Math" panose="02040503050406030204" pitchFamily="18" charset="0"/>
                                  <a:ea typeface="Cambria Math" panose="02040503050406030204" pitchFamily="18" charset="0"/>
                                </a:rPr>
                                <m:t>=0,31 </m:t>
                              </m:r>
                              <m:r>
                                <a:rPr lang="es-ES" sz="1600" b="0" i="1" smtClean="0">
                                  <a:latin typeface="Cambria Math" panose="02040503050406030204" pitchFamily="18" charset="0"/>
                                  <a:ea typeface="Cambria Math" panose="02040503050406030204" pitchFamily="18" charset="0"/>
                                </a:rPr>
                                <m:t>𝑠</m:t>
                              </m:r>
                              <m:r>
                                <a:rPr lang="es-ES" sz="1600" b="0" i="1" smtClean="0">
                                  <a:latin typeface="Cambria Math" panose="02040503050406030204" pitchFamily="18" charset="0"/>
                                  <a:ea typeface="Cambria Math" panose="02040503050406030204" pitchFamily="18" charset="0"/>
                                </a:rPr>
                                <m:t>;</m:t>
                              </m:r>
                            </m:oMath>
                          </a14:m>
                          <a:endParaRPr lang="es-ES" sz="1600" b="0" i="1" dirty="0" smtClean="0">
                            <a:latin typeface="Cambria Math" panose="02040503050406030204" pitchFamily="18" charset="0"/>
                            <a:ea typeface="Cambria Math" panose="02040503050406030204" pitchFamily="18" charset="0"/>
                          </a:endParaRPr>
                        </a:p>
                        <a:p>
                          <a:pPr marL="354013" indent="-354013" algn="just"/>
                          <a14:m>
                            <m:oMath xmlns:m="http://schemas.openxmlformats.org/officeDocument/2006/math">
                              <m:r>
                                <a:rPr lang="es-ES" sz="1600" b="0" i="1" smtClean="0">
                                  <a:latin typeface="Cambria Math" panose="02040503050406030204" pitchFamily="18" charset="0"/>
                                  <a:ea typeface="Cambria Math" panose="02040503050406030204" pitchFamily="18" charset="0"/>
                                </a:rPr>
                                <m:t>𝑓</m:t>
                              </m:r>
                              <m:r>
                                <a:rPr lang="es-ES" sz="1600" b="0" i="1" smtClean="0">
                                  <a:latin typeface="Cambria Math" panose="02040503050406030204" pitchFamily="18" charset="0"/>
                                  <a:ea typeface="Cambria Math" panose="02040503050406030204" pitchFamily="18" charset="0"/>
                                </a:rPr>
                                <m:t>=3,18 </m:t>
                              </m:r>
                              <m:r>
                                <a:rPr lang="es-ES" sz="1600" b="0" i="1" smtClean="0">
                                  <a:latin typeface="Cambria Math" panose="02040503050406030204" pitchFamily="18" charset="0"/>
                                  <a:ea typeface="Cambria Math" panose="02040503050406030204" pitchFamily="18" charset="0"/>
                                </a:rPr>
                                <m:t>𝐻𝑧</m:t>
                              </m:r>
                            </m:oMath>
                          </a14:m>
                          <a:r>
                            <a:rPr lang="es-ES" sz="1600" dirty="0" smtClean="0"/>
                            <a:t>; iii) </a:t>
                          </a:r>
                          <a14:m>
                            <m:oMath xmlns:m="http://schemas.openxmlformats.org/officeDocument/2006/math">
                              <m:r>
                                <a:rPr lang="es-ES" sz="1600" b="0" i="1" smtClean="0">
                                  <a:latin typeface="Cambria Math" panose="02040503050406030204" pitchFamily="18" charset="0"/>
                                </a:rPr>
                                <m:t>𝑣</m:t>
                              </m:r>
                              <m:r>
                                <a:rPr lang="es-ES" sz="1600" b="0" i="1" smtClean="0">
                                  <a:latin typeface="Cambria Math" panose="02040503050406030204" pitchFamily="18" charset="0"/>
                                </a:rPr>
                                <m:t>=50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endParaRPr lang="es-ES" sz="1600" dirty="0" smtClean="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4656">
                    <a:tc>
                      <a:txBody>
                        <a:bodyPr/>
                        <a:lstStyle/>
                        <a:p>
                          <a:pPr algn="r">
                            <a:lnSpc>
                              <a:spcPct val="100000"/>
                            </a:lnSpc>
                          </a:pPr>
                          <a:r>
                            <a:rPr lang="es-ES" sz="1600" b="0" dirty="0" smtClean="0">
                              <a:solidFill>
                                <a:schemeClr val="tx1"/>
                              </a:solidFill>
                              <a:latin typeface="+mn-lt"/>
                            </a:rPr>
                            <a:t>7.</a:t>
                          </a:r>
                          <a:endParaRPr lang="es-ES" sz="1600" b="0" dirty="0">
                            <a:solidFill>
                              <a:schemeClr val="tx1"/>
                            </a:solidFill>
                            <a:latin typeface="+mn-lt"/>
                          </a:endParaRPr>
                        </a:p>
                      </a:txBody>
                      <a:tcPr>
                        <a:lnL w="12700" cap="flat" cmpd="sng" algn="ctr">
                          <a:solidFill>
                            <a:srgbClr val="0070C0"/>
                          </a:solidFill>
                          <a:prstDash val="solid"/>
                          <a:round/>
                          <a:headEnd type="none" w="med" len="med"/>
                          <a:tailEnd type="none" w="med" len="med"/>
                        </a:lnL>
                        <a:noFill/>
                      </a:tcPr>
                    </a:tc>
                    <a:tc gridSpan="2">
                      <a:txBody>
                        <a:bodyPr/>
                        <a:lstStyle/>
                        <a:p>
                          <a:pPr marL="354013" indent="-354013" algn="just"/>
                          <a:r>
                            <a:rPr lang="es-ES" sz="1600" dirty="0" smtClean="0"/>
                            <a:t>Una </a:t>
                          </a:r>
                          <a:r>
                            <a:rPr lang="es-ES" sz="1600" dirty="0"/>
                            <a:t>onda armónica viene descrita por la ecuación: </a:t>
                          </a:r>
                          <a:endParaRPr lang="es-ES" sz="1600" i="1" dirty="0" smtClean="0">
                            <a:latin typeface="Cambria Math" panose="02040503050406030204" pitchFamily="18" charset="0"/>
                          </a:endParaRPr>
                        </a:p>
                        <a:p>
                          <a:pPr marL="0" indent="0" algn="ctr"/>
                          <a14:m>
                            <m:oMath xmlns:m="http://schemas.openxmlformats.org/officeDocument/2006/math">
                              <m:r>
                                <a:rPr lang="es-ES" sz="1600" i="1">
                                  <a:latin typeface="Cambria Math" panose="02040503050406030204" pitchFamily="18" charset="0"/>
                                </a:rPr>
                                <m:t>𝑦</m:t>
                              </m:r>
                              <m:d>
                                <m:dPr>
                                  <m:ctrlPr>
                                    <a:rPr lang="es-ES" sz="1600" i="1">
                                      <a:latin typeface="Cambria Math" panose="02040503050406030204" pitchFamily="18" charset="0"/>
                                    </a:rPr>
                                  </m:ctrlPr>
                                </m:dPr>
                                <m:e>
                                  <m:r>
                                    <a:rPr lang="es-ES" sz="1600" i="1">
                                      <a:latin typeface="Cambria Math" panose="02040503050406030204" pitchFamily="18" charset="0"/>
                                    </a:rPr>
                                    <m:t>𝑥</m:t>
                                  </m:r>
                                  <m:r>
                                    <a:rPr lang="es-ES" sz="1600" i="1">
                                      <a:latin typeface="Cambria Math" panose="02040503050406030204" pitchFamily="18" charset="0"/>
                                    </a:rPr>
                                    <m:t>,</m:t>
                                  </m:r>
                                  <m:r>
                                    <a:rPr lang="es-ES" sz="1600" i="1">
                                      <a:latin typeface="Cambria Math" panose="02040503050406030204" pitchFamily="18" charset="0"/>
                                    </a:rPr>
                                    <m:t>𝑡</m:t>
                                  </m:r>
                                </m:e>
                              </m:d>
                              <m:r>
                                <a:rPr lang="es-ES" sz="1600" i="1">
                                  <a:latin typeface="Cambria Math" panose="02040503050406030204" pitchFamily="18" charset="0"/>
                                </a:rPr>
                                <m:t>=</m:t>
                              </m:r>
                              <m:r>
                                <a:rPr lang="es-ES" sz="1600" b="0" i="1" smtClean="0">
                                  <a:latin typeface="Cambria Math" panose="02040503050406030204" pitchFamily="18" charset="0"/>
                                </a:rPr>
                                <m:t>0,25 </m:t>
                              </m:r>
                              <m:r>
                                <a:rPr lang="es-ES" sz="1600" b="0" i="1" smtClean="0">
                                  <a:latin typeface="Cambria Math" panose="02040503050406030204" pitchFamily="18" charset="0"/>
                                </a:rPr>
                                <m:t>𝑐𝑜𝑠</m:t>
                              </m:r>
                              <m:r>
                                <a:rPr lang="es-ES" sz="1600" b="0" i="1" smtClean="0">
                                  <a:latin typeface="Cambria Math" panose="02040503050406030204" pitchFamily="18" charset="0"/>
                                  <a:ea typeface="Cambria Math" panose="02040503050406030204" pitchFamily="18" charset="0"/>
                                </a:rPr>
                                <m:t>𝜋</m:t>
                              </m:r>
                              <m:d>
                                <m:dPr>
                                  <m:ctrlPr>
                                    <a:rPr lang="es-ES" sz="1600" i="1">
                                      <a:latin typeface="Cambria Math" panose="02040503050406030204" pitchFamily="18" charset="0"/>
                                    </a:rPr>
                                  </m:ctrlPr>
                                </m:dPr>
                                <m:e>
                                  <m:r>
                                    <a:rPr lang="es-ES" sz="1600" b="0" i="1" smtClean="0">
                                      <a:latin typeface="Cambria Math" panose="02040503050406030204" pitchFamily="18" charset="0"/>
                                    </a:rPr>
                                    <m:t>2</m:t>
                                  </m:r>
                                  <m:r>
                                    <a:rPr lang="es-ES" sz="1600" i="1">
                                      <a:latin typeface="Cambria Math" panose="02040503050406030204" pitchFamily="18" charset="0"/>
                                    </a:rPr>
                                    <m:t>𝑥</m:t>
                                  </m:r>
                                  <m:r>
                                    <a:rPr lang="es-ES" sz="1600" i="1">
                                      <a:latin typeface="Cambria Math" panose="02040503050406030204" pitchFamily="18" charset="0"/>
                                    </a:rPr>
                                    <m:t>−5</m:t>
                                  </m:r>
                                  <m:r>
                                    <a:rPr lang="es-ES" sz="1600" i="1">
                                      <a:latin typeface="Cambria Math" panose="02040503050406030204" pitchFamily="18" charset="0"/>
                                    </a:rPr>
                                    <m:t>𝑡</m:t>
                                  </m:r>
                                </m:e>
                              </m:d>
                              <m:r>
                                <a:rPr lang="es-ES" sz="1600" b="0" i="1">
                                  <a:latin typeface="Cambria Math" panose="02040503050406030204" pitchFamily="18" charset="0"/>
                                </a:rPr>
                                <m:t>   </m:t>
                              </m:r>
                              <m:r>
                                <a:rPr lang="es-ES" sz="1600" b="0" i="1" smtClean="0">
                                  <a:latin typeface="Cambria Math" panose="02040503050406030204" pitchFamily="18" charset="0"/>
                                </a:rPr>
                                <m:t>     </m:t>
                              </m:r>
                              <m:r>
                                <a:rPr lang="es-ES" sz="1600" b="0" i="1" smtClean="0">
                                  <a:latin typeface="Cambria Math" panose="02040503050406030204" pitchFamily="18" charset="0"/>
                                </a:rPr>
                                <m:t>𝑈𝑛𝑖𝑑𝑎𝑑𝑒𝑠</m:t>
                              </m:r>
                              <m:r>
                                <a:rPr lang="es-ES" sz="1600" b="0" i="1" smtClean="0">
                                  <a:latin typeface="Cambria Math" panose="02040503050406030204" pitchFamily="18" charset="0"/>
                                </a:rPr>
                                <m:t> </m:t>
                              </m:r>
                              <m:r>
                                <a:rPr lang="es-ES" sz="1600" b="0" i="1" smtClean="0">
                                  <a:latin typeface="Cambria Math" panose="02040503050406030204" pitchFamily="18" charset="0"/>
                                </a:rPr>
                                <m:t>𝑆𝐼</m:t>
                              </m:r>
                            </m:oMath>
                          </a14:m>
                          <a:r>
                            <a:rPr lang="es-ES" sz="1600" dirty="0"/>
                            <a:t> </a:t>
                          </a:r>
                          <a:endParaRPr lang="es-ES" sz="1600" dirty="0" smtClean="0"/>
                        </a:p>
                        <a:p>
                          <a:pPr marL="0" indent="0" algn="just"/>
                          <a:r>
                            <a:rPr lang="es-ES" sz="1600" dirty="0" smtClean="0"/>
                            <a:t>Determina: i) La </a:t>
                          </a:r>
                          <a:r>
                            <a:rPr lang="es-ES" sz="1600" dirty="0"/>
                            <a:t>longitud de onda y el </a:t>
                          </a:r>
                          <a:r>
                            <a:rPr lang="es-ES" sz="1600" dirty="0" smtClean="0"/>
                            <a:t>período; ii) La </a:t>
                          </a:r>
                          <a:r>
                            <a:rPr lang="es-ES" sz="1600" dirty="0"/>
                            <a:t>velocidad y aceleración de oscilación transversal en </a:t>
                          </a:r>
                          <a14:m>
                            <m:oMath xmlns:m="http://schemas.openxmlformats.org/officeDocument/2006/math">
                              <m:r>
                                <a:rPr lang="es-ES" sz="1600" i="1" dirty="0" smtClean="0">
                                  <a:latin typeface="Cambria Math" panose="02040503050406030204" pitchFamily="18" charset="0"/>
                                </a:rPr>
                                <m:t>𝑡</m:t>
                              </m:r>
                              <m:r>
                                <a:rPr lang="es-ES" sz="1600" i="1" dirty="0" smtClean="0">
                                  <a:latin typeface="Cambria Math" panose="02040503050406030204" pitchFamily="18" charset="0"/>
                                </a:rPr>
                                <m:t> = 0 </m:t>
                              </m:r>
                              <m:r>
                                <a:rPr lang="es-ES" sz="1600" i="1" dirty="0" smtClean="0">
                                  <a:latin typeface="Cambria Math" panose="02040503050406030204" pitchFamily="18" charset="0"/>
                                </a:rPr>
                                <m:t>𝑠</m:t>
                              </m:r>
                            </m:oMath>
                          </a14:m>
                          <a:r>
                            <a:rPr lang="es-ES" sz="1600" dirty="0"/>
                            <a:t>, en un punto situado en </a:t>
                          </a:r>
                          <a14:m>
                            <m:oMath xmlns:m="http://schemas.openxmlformats.org/officeDocument/2006/math">
                              <m:r>
                                <a:rPr lang="es-ES" sz="1600" i="1" dirty="0" smtClean="0">
                                  <a:latin typeface="Cambria Math" panose="02040503050406030204" pitchFamily="18" charset="0"/>
                                </a:rPr>
                                <m:t>𝑥</m:t>
                              </m:r>
                              <m:r>
                                <a:rPr lang="es-ES" sz="1600" i="1" dirty="0" smtClean="0">
                                  <a:latin typeface="Cambria Math" panose="02040503050406030204" pitchFamily="18" charset="0"/>
                                </a:rPr>
                                <m:t> = 5,3 </m:t>
                              </m:r>
                              <m:r>
                                <a:rPr lang="es-ES" sz="1600" i="1" dirty="0" smtClean="0">
                                  <a:latin typeface="Cambria Math" panose="02040503050406030204" pitchFamily="18" charset="0"/>
                                </a:rPr>
                                <m:t>𝑐𝑚</m:t>
                              </m:r>
                            </m:oMath>
                          </a14:m>
                          <a:r>
                            <a:rPr lang="es-ES" sz="1600" dirty="0"/>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i) </a:t>
                          </a:r>
                          <a14:m>
                            <m:oMath xmlns:m="http://schemas.openxmlformats.org/officeDocument/2006/math">
                              <m:r>
                                <a:rPr lang="es-ES" sz="1600" i="1">
                                  <a:latin typeface="Cambria Math" panose="02040503050406030204" pitchFamily="18" charset="0"/>
                                  <a:ea typeface="Cambria Math" panose="02040503050406030204" pitchFamily="18" charset="0"/>
                                </a:rPr>
                                <m:t>𝜆</m:t>
                              </m:r>
                              <m:r>
                                <a:rPr lang="es-ES" sz="1600" i="1">
                                  <a:latin typeface="Cambria Math" panose="02040503050406030204" pitchFamily="18" charset="0"/>
                                  <a:ea typeface="Cambria Math" panose="02040503050406030204" pitchFamily="18" charset="0"/>
                                </a:rPr>
                                <m:t>=1 </m:t>
                              </m:r>
                              <m:r>
                                <a:rPr lang="es-ES" sz="1600" i="1">
                                  <a:latin typeface="Cambria Math" panose="02040503050406030204" pitchFamily="18" charset="0"/>
                                  <a:ea typeface="Cambria Math" panose="02040503050406030204" pitchFamily="18" charset="0"/>
                                </a:rPr>
                                <m:t>𝑚</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𝑇</m:t>
                              </m:r>
                              <m:r>
                                <a:rPr lang="es-ES" sz="1600" i="1">
                                  <a:latin typeface="Cambria Math" panose="02040503050406030204" pitchFamily="18" charset="0"/>
                                  <a:ea typeface="Cambria Math" panose="02040503050406030204" pitchFamily="18" charset="0"/>
                                </a:rPr>
                                <m:t>=0,4 </m:t>
                              </m:r>
                              <m:r>
                                <a:rPr lang="es-ES" sz="1600" b="0" i="1" smtClean="0">
                                  <a:latin typeface="Cambria Math" panose="02040503050406030204" pitchFamily="18" charset="0"/>
                                  <a:ea typeface="Cambria Math" panose="02040503050406030204" pitchFamily="18" charset="0"/>
                                </a:rPr>
                                <m:t>𝑠</m:t>
                              </m:r>
                            </m:oMath>
                          </a14:m>
                          <a:r>
                            <a:rPr lang="es-ES" sz="1600" dirty="0" smtClean="0"/>
                            <a:t>; ii) </a:t>
                          </a:r>
                          <a14:m>
                            <m:oMath xmlns:m="http://schemas.openxmlformats.org/officeDocument/2006/math">
                              <m:r>
                                <a:rPr lang="es-ES" sz="1600" i="1">
                                  <a:latin typeface="Cambria Math" panose="02040503050406030204" pitchFamily="18" charset="0"/>
                                </a:rPr>
                                <m:t>𝑣</m:t>
                              </m:r>
                              <m:r>
                                <a:rPr lang="es-ES" sz="1600" i="1">
                                  <a:latin typeface="Cambria Math" panose="02040503050406030204" pitchFamily="18" charset="0"/>
                                </a:rPr>
                                <m:t>=1,28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r>
                            <a:rPr lang="es-ES" sz="1600" dirty="0" smtClean="0"/>
                            <a:t>; </a:t>
                          </a:r>
                          <a14:m>
                            <m:oMath xmlns:m="http://schemas.openxmlformats.org/officeDocument/2006/math">
                              <m:r>
                                <a:rPr lang="es-ES" sz="1600" b="0" i="1" smtClean="0">
                                  <a:latin typeface="Cambria Math" panose="02040503050406030204" pitchFamily="18" charset="0"/>
                                </a:rPr>
                                <m:t>𝑎</m:t>
                              </m:r>
                              <m:r>
                                <a:rPr lang="es-ES" sz="1600" i="1">
                                  <a:latin typeface="Cambria Math" panose="02040503050406030204" pitchFamily="18" charset="0"/>
                                </a:rPr>
                                <m:t>=</m:t>
                              </m:r>
                              <m:r>
                                <a:rPr lang="es-ES" sz="1600" b="0" i="1" smtClean="0">
                                  <a:latin typeface="Cambria Math" panose="02040503050406030204" pitchFamily="18" charset="0"/>
                                </a:rPr>
                                <m:t>−58,29</m:t>
                              </m:r>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m:t>
                                  </m:r>
                                  <m:r>
                                    <a:rPr lang="es-ES" sz="1600" b="0" i="1" smtClean="0">
                                      <a:latin typeface="Cambria Math" panose="02040503050406030204" pitchFamily="18" charset="0"/>
                                    </a:rPr>
                                    <m:t>2</m:t>
                                  </m:r>
                                </m:sup>
                              </m:sSup>
                            </m:oMath>
                          </a14:m>
                          <a:endParaRPr lang="es-ES" sz="1600" dirty="0" smtClean="0"/>
                        </a:p>
                      </a:txBody>
                      <a:tcPr>
                        <a:lnR w="12700" cap="flat" cmpd="sng" algn="ctr">
                          <a:solidFill>
                            <a:srgbClr val="0070C0"/>
                          </a:solidFill>
                          <a:prstDash val="solid"/>
                          <a:round/>
                          <a:headEnd type="none" w="med" len="med"/>
                          <a:tailEnd type="none" w="med" len="med"/>
                        </a:lnR>
                        <a:noFill/>
                      </a:tcPr>
                    </a:tc>
                    <a:tc hMerge="1">
                      <a:txBody>
                        <a:bodyPr/>
                        <a:lstStyle/>
                        <a:p>
                          <a:endParaRPr lang="es-ES"/>
                        </a:p>
                      </a:txBody>
                      <a:tcPr/>
                    </a:tc>
                    <a:extLst>
                      <a:ext uri="{0D108BD9-81ED-4DB2-BD59-A6C34878D82A}">
                        <a16:rowId xmlns:a16="http://schemas.microsoft.com/office/drawing/2014/main" val="43295528"/>
                      </a:ext>
                    </a:extLst>
                  </a:tr>
                  <a:tr h="671110">
                    <a:tc>
                      <a:txBody>
                        <a:bodyPr/>
                        <a:lstStyle/>
                        <a:p>
                          <a:pPr algn="r">
                            <a:lnSpc>
                              <a:spcPct val="100000"/>
                            </a:lnSpc>
                          </a:pPr>
                          <a:r>
                            <a:rPr lang="es-ES" sz="1600" dirty="0" smtClean="0">
                              <a:latin typeface="+mn-lt"/>
                            </a:rPr>
                            <a:t>8.</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Una </a:t>
                          </a:r>
                          <a:r>
                            <a:rPr lang="es-ES" sz="1600" dirty="0"/>
                            <a:t>onda armónica se propaga por una cuerda en el sentido positivo del eje X con una velocidad de </a:t>
                          </a:r>
                          <a14:m>
                            <m:oMath xmlns:m="http://schemas.openxmlformats.org/officeDocument/2006/math">
                              <m:r>
                                <a:rPr lang="es-ES" sz="1600" i="1" dirty="0" smtClean="0">
                                  <a:latin typeface="Cambria Math" panose="02040503050406030204" pitchFamily="18" charset="0"/>
                                </a:rPr>
                                <m:t>1</m:t>
                              </m:r>
                              <m:r>
                                <a:rPr lang="es-ES" sz="1600" i="1">
                                  <a:latin typeface="Cambria Math" panose="02040503050406030204" pitchFamily="18" charset="0"/>
                                </a:rPr>
                                <m:t>0 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r>
                            <a:rPr lang="es-ES" sz="1600" dirty="0" smtClean="0"/>
                            <a:t>. La frecuencia </a:t>
                          </a:r>
                          <a:r>
                            <a:rPr lang="es-ES" sz="1600" dirty="0"/>
                            <a:t>del foco emisor es </a:t>
                          </a:r>
                          <a14:m>
                            <m:oMath xmlns:m="http://schemas.openxmlformats.org/officeDocument/2006/math">
                              <m:r>
                                <a:rPr lang="es-ES" sz="1600" i="1" dirty="0" smtClean="0">
                                  <a:latin typeface="Cambria Math" panose="02040503050406030204" pitchFamily="18" charset="0"/>
                                </a:rPr>
                                <m:t>2</m:t>
                              </m:r>
                            </m:oMath>
                          </a14:m>
                          <a:r>
                            <a:rPr lang="es-ES" sz="1600" dirty="0" smtClean="0"/>
                            <a:t> </a:t>
                          </a:r>
                          <a14:m>
                            <m:oMath xmlns:m="http://schemas.openxmlformats.org/officeDocument/2006/math">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r>
                            <a:rPr lang="es-ES" sz="1600" dirty="0" smtClean="0"/>
                            <a:t> </a:t>
                          </a:r>
                          <a:r>
                            <a:rPr lang="es-ES" sz="1600" dirty="0"/>
                            <a:t>y la amplitud de la onda es </a:t>
                          </a:r>
                          <a14:m>
                            <m:oMath xmlns:m="http://schemas.openxmlformats.org/officeDocument/2006/math">
                              <m:r>
                                <a:rPr lang="es-ES" sz="1600" i="1" dirty="0" smtClean="0">
                                  <a:latin typeface="Cambria Math" panose="02040503050406030204" pitchFamily="18" charset="0"/>
                                </a:rPr>
                                <m:t>0,4 </m:t>
                              </m:r>
                              <m:r>
                                <a:rPr lang="es-ES" sz="1600" i="1" dirty="0" smtClean="0">
                                  <a:latin typeface="Cambria Math" panose="02040503050406030204" pitchFamily="18" charset="0"/>
                                </a:rPr>
                                <m:t>𝑚</m:t>
                              </m:r>
                            </m:oMath>
                          </a14:m>
                          <a:r>
                            <a:rPr lang="es-ES" sz="1600" dirty="0" smtClean="0"/>
                            <a:t>. i) Escriba </a:t>
                          </a:r>
                          <a:r>
                            <a:rPr lang="es-ES" sz="1600" dirty="0"/>
                            <a:t>la ecuación de la onda considerando que en el instante inicial la elongación en el origen es cero. i</a:t>
                          </a:r>
                          <a:r>
                            <a:rPr lang="es-ES" sz="1600" dirty="0" smtClean="0"/>
                            <a:t>i) Calcule la velocidad </a:t>
                          </a:r>
                          <a:r>
                            <a:rPr lang="es-ES" sz="1600" dirty="0"/>
                            <a:t>de una partícula de la cuerda situada en </a:t>
                          </a:r>
                          <a14:m>
                            <m:oMath xmlns:m="http://schemas.openxmlformats.org/officeDocument/2006/math">
                              <m:r>
                                <a:rPr lang="es-ES" sz="1600" i="1" dirty="0" smtClean="0">
                                  <a:latin typeface="Cambria Math" panose="02040503050406030204" pitchFamily="18" charset="0"/>
                                </a:rPr>
                                <m:t>𝑥</m:t>
                              </m:r>
                              <m:r>
                                <a:rPr lang="es-ES" sz="1600" i="1" dirty="0" smtClean="0">
                                  <a:latin typeface="Cambria Math" panose="02040503050406030204" pitchFamily="18" charset="0"/>
                                </a:rPr>
                                <m:t> = 2 </m:t>
                              </m:r>
                              <m:r>
                                <a:rPr lang="es-ES" sz="1600" i="1" dirty="0" smtClean="0">
                                  <a:latin typeface="Cambria Math" panose="02040503050406030204" pitchFamily="18" charset="0"/>
                                </a:rPr>
                                <m:t>𝑚</m:t>
                              </m:r>
                            </m:oMath>
                          </a14:m>
                          <a:r>
                            <a:rPr lang="es-ES" sz="1600" dirty="0"/>
                            <a:t>, en el instante </a:t>
                          </a:r>
                          <a14:m>
                            <m:oMath xmlns:m="http://schemas.openxmlformats.org/officeDocument/2006/math">
                              <m:r>
                                <a:rPr lang="es-ES" sz="1600" i="1" dirty="0" smtClean="0">
                                  <a:latin typeface="Cambria Math" panose="02040503050406030204" pitchFamily="18" charset="0"/>
                                </a:rPr>
                                <m:t>𝑡</m:t>
                              </m:r>
                              <m:r>
                                <a:rPr lang="es-ES" sz="1600" i="1" dirty="0" smtClean="0">
                                  <a:latin typeface="Cambria Math" panose="02040503050406030204" pitchFamily="18" charset="0"/>
                                </a:rPr>
                                <m:t> = 1 </m:t>
                              </m:r>
                              <m:r>
                                <a:rPr lang="es-ES" sz="1600" i="1" dirty="0" smtClean="0">
                                  <a:latin typeface="Cambria Math" panose="02040503050406030204" pitchFamily="18" charset="0"/>
                                </a:rPr>
                                <m:t>𝑠</m:t>
                              </m:r>
                            </m:oMath>
                          </a14:m>
                          <a:r>
                            <a:rPr lang="es-ES" sz="1600" dirty="0" smtClean="0"/>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ii) </a:t>
                          </a:r>
                          <a14:m>
                            <m:oMath xmlns:m="http://schemas.openxmlformats.org/officeDocument/2006/math">
                              <m:r>
                                <a:rPr lang="es-ES" sz="1600" b="0" i="1" smtClean="0">
                                  <a:latin typeface="Cambria Math" panose="02040503050406030204" pitchFamily="18" charset="0"/>
                                </a:rPr>
                                <m:t>𝑣</m:t>
                              </m:r>
                              <m:r>
                                <a:rPr lang="es-ES" sz="1600" b="0" i="1" smtClean="0">
                                  <a:latin typeface="Cambria Math" panose="02040503050406030204" pitchFamily="18" charset="0"/>
                                </a:rPr>
                                <m:t>=4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endParaRPr lang="es-ES" sz="1600" dirty="0" smtClean="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Choice>
        <mc:Fallback xmlns="">
          <p:graphicFrame>
            <p:nvGraphicFramePr>
              <p:cNvPr id="23" name="Tabla 22"/>
              <p:cNvGraphicFramePr>
                <a:graphicFrameLocks noGrp="1"/>
              </p:cNvGraphicFramePr>
              <p:nvPr>
                <p:extLst>
                  <p:ext uri="{D42A27DB-BD31-4B8C-83A1-F6EECF244321}">
                    <p14:modId xmlns:p14="http://schemas.microsoft.com/office/powerpoint/2010/main" val="1552927592"/>
                  </p:ext>
                </p:extLst>
              </p:nvPr>
            </p:nvGraphicFramePr>
            <p:xfrm>
              <a:off x="508000" y="1206500"/>
              <a:ext cx="8178801" cy="475488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554480">
                    <a:tc>
                      <a:txBody>
                        <a:bodyPr/>
                        <a:lstStyle/>
                        <a:p>
                          <a:pPr algn="r">
                            <a:lnSpc>
                              <a:spcPct val="100000"/>
                            </a:lnSpc>
                          </a:pPr>
                          <a:r>
                            <a:rPr lang="es-ES" sz="1600" dirty="0" smtClean="0">
                              <a:latin typeface="+mn-lt"/>
                            </a:rPr>
                            <a:t>6.</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00" t="-21961" r="-156" b="-190196"/>
                          </a:stretch>
                        </a:blipFill>
                      </a:tcPr>
                    </a:tc>
                    <a:tc hMerge="1">
                      <a:txBody>
                        <a:bodyPr/>
                        <a:lstStyle/>
                        <a:p>
                          <a:endParaRPr lang="es-ES" sz="1600" dirty="0"/>
                        </a:p>
                      </a:txBody>
                      <a:tcPr/>
                    </a:tc>
                    <a:extLst>
                      <a:ext uri="{0D108BD9-81ED-4DB2-BD59-A6C34878D82A}">
                        <a16:rowId xmlns:a16="http://schemas.microsoft.com/office/drawing/2014/main" val="1235451715"/>
                      </a:ext>
                    </a:extLst>
                  </a:tr>
                  <a:tr h="1310640">
                    <a:tc>
                      <a:txBody>
                        <a:bodyPr/>
                        <a:lstStyle/>
                        <a:p>
                          <a:pPr algn="r">
                            <a:lnSpc>
                              <a:spcPct val="100000"/>
                            </a:lnSpc>
                          </a:pPr>
                          <a:r>
                            <a:rPr lang="es-ES" sz="1600" b="0" dirty="0" smtClean="0">
                              <a:solidFill>
                                <a:schemeClr val="tx1"/>
                              </a:solidFill>
                              <a:latin typeface="+mn-lt"/>
                            </a:rPr>
                            <a:t>7.</a:t>
                          </a:r>
                          <a:endParaRPr lang="es-ES" sz="1600" b="0" dirty="0">
                            <a:solidFill>
                              <a:schemeClr val="tx1"/>
                            </a:solidFill>
                            <a:latin typeface="+mn-lt"/>
                          </a:endParaRPr>
                        </a:p>
                      </a:txBody>
                      <a:tcPr>
                        <a:lnL w="12700" cap="flat" cmpd="sng" algn="ctr">
                          <a:solidFill>
                            <a:srgbClr val="0070C0"/>
                          </a:solidFill>
                          <a:prstDash val="solid"/>
                          <a:round/>
                          <a:headEnd type="none" w="med" len="med"/>
                          <a:tailEnd type="none" w="med" len="med"/>
                        </a:lnL>
                        <a:noFill/>
                      </a:tcPr>
                    </a:tc>
                    <a:tc gridSpan="2">
                      <a:txBody>
                        <a:bodyPr/>
                        <a:lstStyle/>
                        <a:p>
                          <a:endParaRPr lang="es-ES"/>
                        </a:p>
                      </a:txBody>
                      <a:tcPr>
                        <a:lnR w="12700" cap="flat" cmpd="sng" algn="ctr">
                          <a:solidFill>
                            <a:srgbClr val="0070C0"/>
                          </a:solidFill>
                          <a:prstDash val="solid"/>
                          <a:round/>
                          <a:headEnd type="none" w="med" len="med"/>
                          <a:tailEnd type="none" w="med" len="med"/>
                        </a:lnR>
                        <a:blipFill>
                          <a:blip r:embed="rId2"/>
                          <a:stretch>
                            <a:fillRect l="-5000" t="-143981" r="-156" b="-124537"/>
                          </a:stretch>
                        </a:blipFill>
                      </a:tcPr>
                    </a:tc>
                    <a:tc hMerge="1">
                      <a:txBody>
                        <a:bodyPr/>
                        <a:lstStyle/>
                        <a:p>
                          <a:endParaRPr lang="es-ES"/>
                        </a:p>
                      </a:txBody>
                      <a:tcPr/>
                    </a:tc>
                    <a:extLst>
                      <a:ext uri="{0D108BD9-81ED-4DB2-BD59-A6C34878D82A}">
                        <a16:rowId xmlns:a16="http://schemas.microsoft.com/office/drawing/2014/main" val="43295528"/>
                      </a:ext>
                    </a:extLst>
                  </a:tr>
                  <a:tr h="1554480">
                    <a:tc>
                      <a:txBody>
                        <a:bodyPr/>
                        <a:lstStyle/>
                        <a:p>
                          <a:pPr algn="r">
                            <a:lnSpc>
                              <a:spcPct val="100000"/>
                            </a:lnSpc>
                          </a:pPr>
                          <a:r>
                            <a:rPr lang="es-ES" sz="1600" dirty="0" smtClean="0">
                              <a:latin typeface="+mn-lt"/>
                            </a:rPr>
                            <a:t>8.</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00" t="-206667" r="-156" b="-5490"/>
                          </a:stretch>
                        </a:blip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Fallback>
      </mc:AlternateContent>
    </p:spTree>
    <p:extLst>
      <p:ext uri="{BB962C8B-B14F-4D97-AF65-F5344CB8AC3E}">
        <p14:creationId xmlns:p14="http://schemas.microsoft.com/office/powerpoint/2010/main" val="3505903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1662297663"/>
                  </p:ext>
                </p:extLst>
              </p:nvPr>
            </p:nvGraphicFramePr>
            <p:xfrm>
              <a:off x="457200" y="1016000"/>
              <a:ext cx="8178801" cy="548640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03378">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744656">
                    <a:tc>
                      <a:txBody>
                        <a:bodyPr/>
                        <a:lstStyle/>
                        <a:p>
                          <a:pPr algn="r">
                            <a:lnSpc>
                              <a:spcPct val="100000"/>
                            </a:lnSpc>
                          </a:pPr>
                          <a:r>
                            <a:rPr lang="es-ES" sz="1600" dirty="0" smtClean="0">
                              <a:latin typeface="+mn-lt"/>
                            </a:rPr>
                            <a:t>9.</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En </a:t>
                          </a:r>
                          <a:r>
                            <a:rPr lang="es-ES" sz="1600" dirty="0"/>
                            <a:t>el centro de la superficie de una piscina circular de </a:t>
                          </a:r>
                          <a14:m>
                            <m:oMath xmlns:m="http://schemas.openxmlformats.org/officeDocument/2006/math">
                              <m:r>
                                <a:rPr lang="es-ES" sz="1600" i="1" dirty="0" smtClean="0">
                                  <a:latin typeface="Cambria Math" panose="02040503050406030204" pitchFamily="18" charset="0"/>
                                </a:rPr>
                                <m:t>10 </m:t>
                              </m:r>
                              <m:r>
                                <a:rPr lang="es-ES" sz="1600" i="1" dirty="0" smtClean="0">
                                  <a:latin typeface="Cambria Math" panose="02040503050406030204" pitchFamily="18" charset="0"/>
                                </a:rPr>
                                <m:t>𝑚</m:t>
                              </m:r>
                            </m:oMath>
                          </a14:m>
                          <a:r>
                            <a:rPr lang="es-ES" sz="1600" dirty="0"/>
                            <a:t> de radio se genera una onda armónica transversal </a:t>
                          </a:r>
                          <a:r>
                            <a:rPr lang="es-ES" sz="1600" dirty="0" smtClean="0"/>
                            <a:t>de </a:t>
                          </a:r>
                          <a14:m>
                            <m:oMath xmlns:m="http://schemas.openxmlformats.org/officeDocument/2006/math">
                              <m:r>
                                <a:rPr lang="es-ES" sz="1600" i="1" dirty="0" smtClean="0">
                                  <a:latin typeface="Cambria Math" panose="02040503050406030204" pitchFamily="18" charset="0"/>
                                </a:rPr>
                                <m:t>4 </m:t>
                              </m:r>
                              <m:r>
                                <a:rPr lang="es-ES" sz="1600" i="1" dirty="0">
                                  <a:latin typeface="Cambria Math" panose="02040503050406030204" pitchFamily="18" charset="0"/>
                                </a:rPr>
                                <m:t>𝑐𝑚</m:t>
                              </m:r>
                              <m:r>
                                <a:rPr lang="es-ES" sz="1600" i="1" dirty="0">
                                  <a:latin typeface="Cambria Math" panose="02040503050406030204" pitchFamily="18" charset="0"/>
                                </a:rPr>
                                <m:t> </m:t>
                              </m:r>
                            </m:oMath>
                          </a14:m>
                          <a:r>
                            <a:rPr lang="es-ES" sz="1600" dirty="0"/>
                            <a:t>de amplitud y una frecuencia de </a:t>
                          </a:r>
                          <a14:m>
                            <m:oMath xmlns:m="http://schemas.openxmlformats.org/officeDocument/2006/math">
                              <m:r>
                                <a:rPr lang="es-ES" sz="1600" i="1" dirty="0" smtClean="0">
                                  <a:latin typeface="Cambria Math" panose="02040503050406030204" pitchFamily="18" charset="0"/>
                                </a:rPr>
                                <m:t>5 </m:t>
                              </m:r>
                              <m:r>
                                <a:rPr lang="es-ES" sz="1600" i="1" dirty="0" smtClean="0">
                                  <a:latin typeface="Cambria Math" panose="02040503050406030204" pitchFamily="18" charset="0"/>
                                </a:rPr>
                                <m:t>𝐻𝑧</m:t>
                              </m:r>
                            </m:oMath>
                          </a14:m>
                          <a:r>
                            <a:rPr lang="es-ES" sz="1600" dirty="0"/>
                            <a:t> que tarda </a:t>
                          </a:r>
                          <a14:m>
                            <m:oMath xmlns:m="http://schemas.openxmlformats.org/officeDocument/2006/math">
                              <m:r>
                                <a:rPr lang="es-ES" sz="1600" i="1" dirty="0" smtClean="0">
                                  <a:latin typeface="Cambria Math" panose="02040503050406030204" pitchFamily="18" charset="0"/>
                                </a:rPr>
                                <m:t>5 </m:t>
                              </m:r>
                              <m:r>
                                <a:rPr lang="es-ES" sz="1600" i="1" dirty="0" smtClean="0">
                                  <a:latin typeface="Cambria Math" panose="02040503050406030204" pitchFamily="18" charset="0"/>
                                </a:rPr>
                                <m:t>𝑠</m:t>
                              </m:r>
                            </m:oMath>
                          </a14:m>
                          <a:r>
                            <a:rPr lang="es-ES" sz="1600" dirty="0"/>
                            <a:t> en llegar al borde de la piscina. Escriba la ecuación de </a:t>
                          </a:r>
                          <a:r>
                            <a:rPr lang="es-ES" sz="1600" dirty="0" smtClean="0"/>
                            <a:t>la onda </a:t>
                          </a:r>
                          <a:r>
                            <a:rPr lang="es-ES" sz="1600" dirty="0"/>
                            <a:t>y calcule la elongación de un punto situado a </a:t>
                          </a:r>
                          <a14:m>
                            <m:oMath xmlns:m="http://schemas.openxmlformats.org/officeDocument/2006/math">
                              <m:r>
                                <a:rPr lang="es-ES" sz="1600" i="1" dirty="0" smtClean="0">
                                  <a:latin typeface="Cambria Math" panose="02040503050406030204" pitchFamily="18" charset="0"/>
                                </a:rPr>
                                <m:t>6 </m:t>
                              </m:r>
                              <m:r>
                                <a:rPr lang="es-ES" sz="1600" i="1" dirty="0" smtClean="0">
                                  <a:latin typeface="Cambria Math" panose="02040503050406030204" pitchFamily="18" charset="0"/>
                                </a:rPr>
                                <m:t>𝑚</m:t>
                              </m:r>
                            </m:oMath>
                          </a14:m>
                          <a:r>
                            <a:rPr lang="es-ES" sz="1600" dirty="0"/>
                            <a:t> del foco emisor al cabo de </a:t>
                          </a:r>
                          <a14:m>
                            <m:oMath xmlns:m="http://schemas.openxmlformats.org/officeDocument/2006/math">
                              <m:r>
                                <a:rPr lang="es-ES" sz="1600" i="1" dirty="0" smtClean="0">
                                  <a:latin typeface="Cambria Math" panose="02040503050406030204" pitchFamily="18" charset="0"/>
                                </a:rPr>
                                <m:t>12 </m:t>
                              </m:r>
                              <m:r>
                                <a:rPr lang="es-ES" sz="1600" i="1" dirty="0" smtClean="0">
                                  <a:latin typeface="Cambria Math" panose="02040503050406030204" pitchFamily="18" charset="0"/>
                                </a:rPr>
                                <m:t>𝑠</m:t>
                              </m:r>
                            </m:oMath>
                          </a14:m>
                          <a:r>
                            <a:rPr lang="es-ES" sz="1600" dirty="0" smtClean="0"/>
                            <a:t>.</a:t>
                          </a:r>
                        </a:p>
                        <a:p>
                          <a:pPr marL="354013" indent="-354013" algn="just"/>
                          <a:r>
                            <a:rPr lang="es-ES" sz="1600" b="1" dirty="0" smtClean="0"/>
                            <a:t>Sol</a:t>
                          </a:r>
                          <a:r>
                            <a:rPr lang="es-ES" sz="1600" dirty="0" smtClean="0"/>
                            <a:t>: </a:t>
                          </a:r>
                          <a14:m>
                            <m:oMath xmlns:m="http://schemas.openxmlformats.org/officeDocument/2006/math">
                              <m:r>
                                <a:rPr lang="es-ES" sz="1600" b="0" i="1" smtClean="0">
                                  <a:latin typeface="Cambria Math" panose="02040503050406030204" pitchFamily="18" charset="0"/>
                                </a:rPr>
                                <m:t>𝑦</m:t>
                              </m:r>
                              <m:r>
                                <a:rPr lang="es-ES" sz="1600" b="0" i="1" smtClean="0">
                                  <a:latin typeface="Cambria Math" panose="02040503050406030204" pitchFamily="18" charset="0"/>
                                </a:rPr>
                                <m:t>=0 </m:t>
                              </m:r>
                              <m:r>
                                <a:rPr lang="es-ES" sz="1600" b="0" i="1" smtClean="0">
                                  <a:latin typeface="Cambria Math" panose="02040503050406030204" pitchFamily="18" charset="0"/>
                                </a:rPr>
                                <m:t>𝑚</m:t>
                              </m:r>
                            </m:oMath>
                          </a14:m>
                          <a:endParaRPr lang="es-ES" sz="1600"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4656">
                    <a:tc>
                      <a:txBody>
                        <a:bodyPr/>
                        <a:lstStyle/>
                        <a:p>
                          <a:pPr algn="r">
                            <a:lnSpc>
                              <a:spcPct val="100000"/>
                            </a:lnSpc>
                          </a:pPr>
                          <a:r>
                            <a:rPr lang="es-ES" sz="1600" b="0" dirty="0" smtClean="0">
                              <a:solidFill>
                                <a:schemeClr val="tx1"/>
                              </a:solidFill>
                              <a:latin typeface="+mn-lt"/>
                            </a:rPr>
                            <a:t>10.</a:t>
                          </a:r>
                          <a:endParaRPr lang="es-ES" sz="1600" b="0" dirty="0">
                            <a:solidFill>
                              <a:schemeClr val="tx1"/>
                            </a:solidFill>
                            <a:latin typeface="+mn-lt"/>
                          </a:endParaRPr>
                        </a:p>
                      </a:txBody>
                      <a:tcPr marL="36000" marR="36000">
                        <a:lnL w="12700" cap="flat" cmpd="sng" algn="ctr">
                          <a:solidFill>
                            <a:srgbClr val="0070C0"/>
                          </a:solidFill>
                          <a:prstDash val="solid"/>
                          <a:round/>
                          <a:headEnd type="none" w="med" len="med"/>
                          <a:tailEnd type="none" w="med" len="med"/>
                        </a:lnL>
                        <a:noFill/>
                      </a:tcPr>
                    </a:tc>
                    <a:tc gridSpan="2">
                      <a:txBody>
                        <a:bodyPr/>
                        <a:lstStyle/>
                        <a:p>
                          <a:pPr marL="0" indent="0" algn="just"/>
                          <a:r>
                            <a:rPr lang="es-ES" sz="1600" dirty="0" smtClean="0"/>
                            <a:t>Obtenga </a:t>
                          </a:r>
                          <a:r>
                            <a:rPr lang="es-ES" sz="1600" dirty="0"/>
                            <a:t>la ecuación de una onda transversal de periodo </a:t>
                          </a:r>
                          <a14:m>
                            <m:oMath xmlns:m="http://schemas.openxmlformats.org/officeDocument/2006/math">
                              <m:r>
                                <a:rPr lang="es-ES" sz="1600" i="1" dirty="0" smtClean="0">
                                  <a:latin typeface="Cambria Math" panose="02040503050406030204" pitchFamily="18" charset="0"/>
                                </a:rPr>
                                <m:t>0,2 </m:t>
                              </m:r>
                              <m:r>
                                <a:rPr lang="es-ES" sz="1600" i="1" dirty="0" smtClean="0">
                                  <a:latin typeface="Cambria Math" panose="02040503050406030204" pitchFamily="18" charset="0"/>
                                </a:rPr>
                                <m:t>𝑠</m:t>
                              </m:r>
                            </m:oMath>
                          </a14:m>
                          <a:r>
                            <a:rPr lang="es-ES" sz="1600" dirty="0"/>
                            <a:t> que se propaga por una cuerda, en el sentido </a:t>
                          </a:r>
                          <a:r>
                            <a:rPr lang="es-ES" sz="1600" dirty="0" smtClean="0"/>
                            <a:t>positivo del </a:t>
                          </a:r>
                          <a:r>
                            <a:rPr lang="es-ES" sz="1600" dirty="0"/>
                            <a:t>eje X, con una velocidad </a:t>
                          </a:r>
                          <a:r>
                            <a:rPr lang="es-ES" sz="1600" dirty="0" smtClean="0"/>
                            <a:t>de </a:t>
                          </a:r>
                          <a14:m>
                            <m:oMath xmlns:m="http://schemas.openxmlformats.org/officeDocument/2006/math">
                              <m:r>
                                <a:rPr lang="es-ES" sz="1600" b="0" i="0" smtClean="0">
                                  <a:latin typeface="Cambria Math" panose="02040503050406030204" pitchFamily="18" charset="0"/>
                                </a:rPr>
                                <m:t>0,</m:t>
                              </m:r>
                              <m:r>
                                <a:rPr lang="es-ES" sz="1600" b="0" i="1" smtClean="0">
                                  <a:latin typeface="Cambria Math" panose="02040503050406030204" pitchFamily="18" charset="0"/>
                                </a:rPr>
                                <m:t>40</m:t>
                              </m:r>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r>
                            <a:rPr lang="es-ES" sz="1600" dirty="0" smtClean="0"/>
                            <a:t>. </a:t>
                          </a:r>
                          <a:r>
                            <a:rPr lang="es-ES" sz="1600" dirty="0"/>
                            <a:t>La velocidad máxima de los puntos de la cuerda </a:t>
                          </a:r>
                          <a:r>
                            <a:rPr lang="es-ES" sz="1600" dirty="0" smtClean="0"/>
                            <a:t>es </a:t>
                          </a:r>
                          <a14:m>
                            <m:oMath xmlns:m="http://schemas.openxmlformats.org/officeDocument/2006/math">
                              <m:r>
                                <a:rPr lang="es-ES" sz="1600" b="0" i="1" smtClean="0">
                                  <a:latin typeface="Cambria Math" panose="02040503050406030204" pitchFamily="18" charset="0"/>
                                </a:rPr>
                                <m:t>0,5</m:t>
                              </m:r>
                              <m:r>
                                <a:rPr lang="es-ES" sz="1600" b="0" i="1" smtClean="0">
                                  <a:latin typeface="Cambria Math" panose="02040503050406030204" pitchFamily="18" charset="0"/>
                                  <a:ea typeface="Cambria Math" panose="02040503050406030204" pitchFamily="18" charset="0"/>
                                </a:rPr>
                                <m:t>𝜋</m:t>
                              </m:r>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r>
                            <a:rPr lang="es-ES" sz="1600" dirty="0" smtClean="0"/>
                            <a:t> y</a:t>
                          </a:r>
                          <a:r>
                            <a:rPr lang="es-ES" sz="1600" dirty="0"/>
                            <a:t>, en </a:t>
                          </a:r>
                          <a:r>
                            <a:rPr lang="es-ES" sz="1600" dirty="0" smtClean="0"/>
                            <a:t>el instante </a:t>
                          </a:r>
                          <a:r>
                            <a:rPr lang="es-ES" sz="1600" dirty="0"/>
                            <a:t>inicial, la elongación en el origen (</a:t>
                          </a:r>
                          <a14:m>
                            <m:oMath xmlns:m="http://schemas.openxmlformats.org/officeDocument/2006/math">
                              <m:r>
                                <a:rPr lang="es-ES" sz="1600" i="1" dirty="0" smtClean="0">
                                  <a:latin typeface="Cambria Math" panose="02040503050406030204" pitchFamily="18" charset="0"/>
                                </a:rPr>
                                <m:t>𝑥</m:t>
                              </m:r>
                              <m:r>
                                <a:rPr lang="es-ES" sz="1600" i="1" dirty="0" smtClean="0">
                                  <a:latin typeface="Cambria Math" panose="02040503050406030204" pitchFamily="18" charset="0"/>
                                </a:rPr>
                                <m:t> = 0</m:t>
                              </m:r>
                            </m:oMath>
                          </a14:m>
                          <a:r>
                            <a:rPr lang="es-ES" sz="1600" dirty="0"/>
                            <a:t>) es máxima. ¿Cuánto vale la velocidad de un punto situado a </a:t>
                          </a:r>
                          <a14:m>
                            <m:oMath xmlns:m="http://schemas.openxmlformats.org/officeDocument/2006/math">
                              <m:r>
                                <a:rPr lang="es-ES" sz="1600" i="1" dirty="0" smtClean="0">
                                  <a:latin typeface="Cambria Math" panose="02040503050406030204" pitchFamily="18" charset="0"/>
                                </a:rPr>
                                <m:t>10 </m:t>
                              </m:r>
                              <m:r>
                                <a:rPr lang="es-ES" sz="1600" i="1" dirty="0" smtClean="0">
                                  <a:latin typeface="Cambria Math" panose="02040503050406030204" pitchFamily="18" charset="0"/>
                                </a:rPr>
                                <m:t>𝑐𝑚</m:t>
                              </m:r>
                              <m:r>
                                <a:rPr lang="es-ES" sz="1600" i="1" dirty="0" smtClean="0">
                                  <a:latin typeface="Cambria Math" panose="02040503050406030204" pitchFamily="18" charset="0"/>
                                </a:rPr>
                                <m:t> </m:t>
                              </m:r>
                            </m:oMath>
                          </a14:m>
                          <a:r>
                            <a:rPr lang="es-ES" sz="1600" dirty="0" smtClean="0"/>
                            <a:t>del </a:t>
                          </a:r>
                          <a:r>
                            <a:rPr lang="es-ES" sz="1600" dirty="0"/>
                            <a:t>origen cuando han transcurrido </a:t>
                          </a:r>
                          <a14:m>
                            <m:oMath xmlns:m="http://schemas.openxmlformats.org/officeDocument/2006/math">
                              <m:r>
                                <a:rPr lang="es-ES" sz="1600" i="1" dirty="0" smtClean="0">
                                  <a:latin typeface="Cambria Math" panose="02040503050406030204" pitchFamily="18" charset="0"/>
                                </a:rPr>
                                <m:t>15 </m:t>
                              </m:r>
                              <m:r>
                                <a:rPr lang="es-ES" sz="1600" i="1" dirty="0" smtClean="0">
                                  <a:latin typeface="Cambria Math" panose="02040503050406030204" pitchFamily="18" charset="0"/>
                                </a:rPr>
                                <m:t>𝑠</m:t>
                              </m:r>
                            </m:oMath>
                          </a14:m>
                          <a:r>
                            <a:rPr lang="es-ES" sz="1600" dirty="0"/>
                            <a:t> desde que se generó la onda</a:t>
                          </a:r>
                          <a:r>
                            <a:rPr lang="es-ES" sz="1600" dirty="0" smtClean="0"/>
                            <a:t>?</a:t>
                          </a:r>
                        </a:p>
                        <a:p>
                          <a:pPr marL="0" indent="0" algn="just"/>
                          <a:r>
                            <a:rPr lang="es-ES" sz="1600" b="1" dirty="0" smtClean="0"/>
                            <a:t>Sol</a:t>
                          </a:r>
                          <a:r>
                            <a:rPr lang="es-ES" sz="1600" dirty="0" smtClean="0"/>
                            <a:t>: i) </a:t>
                          </a:r>
                          <a14:m>
                            <m:oMath xmlns:m="http://schemas.openxmlformats.org/officeDocument/2006/math">
                              <m:r>
                                <a:rPr lang="es-ES" sz="1600" b="0" i="1" smtClean="0">
                                  <a:latin typeface="Cambria Math" panose="02040503050406030204" pitchFamily="18" charset="0"/>
                                  <a:ea typeface="Cambria Math" panose="02040503050406030204" pitchFamily="18" charset="0"/>
                                </a:rPr>
                                <m:t>𝑣</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1,57 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endParaRPr lang="es-ES" sz="1600" dirty="0" smtClean="0"/>
                        </a:p>
                      </a:txBody>
                      <a:tcPr>
                        <a:lnR w="12700" cap="flat" cmpd="sng" algn="ctr">
                          <a:solidFill>
                            <a:srgbClr val="0070C0"/>
                          </a:solidFill>
                          <a:prstDash val="solid"/>
                          <a:round/>
                          <a:headEnd type="none" w="med" len="med"/>
                          <a:tailEnd type="none" w="med" len="med"/>
                        </a:lnR>
                        <a:noFill/>
                      </a:tcPr>
                    </a:tc>
                    <a:tc hMerge="1">
                      <a:txBody>
                        <a:bodyPr/>
                        <a:lstStyle/>
                        <a:p>
                          <a:endParaRPr lang="es-ES"/>
                        </a:p>
                      </a:txBody>
                      <a:tcPr/>
                    </a:tc>
                    <a:extLst>
                      <a:ext uri="{0D108BD9-81ED-4DB2-BD59-A6C34878D82A}">
                        <a16:rowId xmlns:a16="http://schemas.microsoft.com/office/drawing/2014/main" val="43295528"/>
                      </a:ext>
                    </a:extLst>
                  </a:tr>
                  <a:tr h="671110">
                    <a:tc>
                      <a:txBody>
                        <a:bodyPr/>
                        <a:lstStyle/>
                        <a:p>
                          <a:pPr algn="r">
                            <a:lnSpc>
                              <a:spcPct val="100000"/>
                            </a:lnSpc>
                          </a:pPr>
                          <a:r>
                            <a:rPr lang="es-ES" sz="1600" dirty="0" smtClean="0">
                              <a:latin typeface="+mn-lt"/>
                            </a:rPr>
                            <a:t>11.</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Una </a:t>
                          </a:r>
                          <a:r>
                            <a:rPr lang="es-ES" sz="1600" dirty="0"/>
                            <a:t>onda se propaga en un medio material según la ecuación</a:t>
                          </a:r>
                          <a:r>
                            <a:rPr lang="es-ES" sz="1600" dirty="0" smtClean="0"/>
                            <a:t>: </a:t>
                          </a:r>
                          <a14:m>
                            <m:oMath xmlns:m="http://schemas.openxmlformats.org/officeDocument/2006/math">
                              <m:r>
                                <a:rPr lang="es-ES" sz="1600" b="0" i="1" smtClean="0">
                                  <a:latin typeface="Cambria Math" panose="02040503050406030204" pitchFamily="18" charset="0"/>
                                </a:rPr>
                                <m:t>𝑦</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m:t>
                                  </m:r>
                                  <m:r>
                                    <a:rPr lang="es-ES" sz="1600" b="0" i="1" smtClean="0">
                                      <a:latin typeface="Cambria Math" panose="02040503050406030204" pitchFamily="18" charset="0"/>
                                    </a:rPr>
                                    <m:t>𝑡</m:t>
                                  </m:r>
                                </m:e>
                              </m:d>
                              <m:r>
                                <a:rPr lang="es-ES" sz="1600" b="0" i="1" smtClean="0">
                                  <a:latin typeface="Cambria Math" panose="02040503050406030204" pitchFamily="18" charset="0"/>
                                </a:rPr>
                                <m:t>=0,2 </m:t>
                              </m:r>
                              <m:r>
                                <a:rPr lang="es-ES" sz="1600" b="0" i="1" smtClean="0">
                                  <a:latin typeface="Cambria Math" panose="02040503050406030204" pitchFamily="18" charset="0"/>
                                </a:rPr>
                                <m:t>𝑠𝑒𝑛</m:t>
                              </m:r>
                              <m:r>
                                <a:rPr lang="es-ES" sz="1600" b="0" i="1" smtClean="0">
                                  <a:latin typeface="Cambria Math" panose="02040503050406030204" pitchFamily="18" charset="0"/>
                                </a:rPr>
                                <m:t>2</m:t>
                              </m:r>
                              <m:r>
                                <a:rPr lang="es-ES" sz="1600" b="0" i="1" smtClean="0">
                                  <a:latin typeface="Cambria Math" panose="02040503050406030204" pitchFamily="18" charset="0"/>
                                  <a:ea typeface="Cambria Math" panose="02040503050406030204" pitchFamily="18" charset="0"/>
                                </a:rPr>
                                <m:t>𝜋</m:t>
                              </m:r>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50</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−10</m:t>
                                  </m:r>
                                  <m:r>
                                    <a:rPr lang="es-ES" sz="1600" b="0" i="1" smtClean="0">
                                      <a:latin typeface="Cambria Math" panose="02040503050406030204" pitchFamily="18" charset="0"/>
                                      <a:ea typeface="Cambria Math" panose="02040503050406030204" pitchFamily="18" charset="0"/>
                                    </a:rPr>
                                    <m:t>𝑥</m:t>
                                  </m:r>
                                </m:e>
                              </m:d>
                            </m:oMath>
                          </a14:m>
                          <a:r>
                            <a:rPr lang="es-ES" sz="1600" dirty="0" smtClean="0"/>
                            <a:t>, unidades en el SI. i) Indique el tipo de onda y su sentido de propagación y determine la amplitud, período, longitud de onda y velocidad de propagación; ii) Determine la máxima velocidad de oscilación de las partículas del medio y calcule la diferencia de fase, en un mismo instante, entre dos puntos que distan entre sí 2,5 cm.</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i) </a:t>
                          </a:r>
                          <a14:m>
                            <m:oMath xmlns:m="http://schemas.openxmlformats.org/officeDocument/2006/math">
                              <m:r>
                                <a:rPr lang="es-ES" sz="1600" b="0" i="1" smtClean="0">
                                  <a:latin typeface="Cambria Math" panose="02040503050406030204" pitchFamily="18" charset="0"/>
                                </a:rPr>
                                <m:t>𝐴</m:t>
                              </m:r>
                              <m:r>
                                <a:rPr lang="es-ES" sz="1600" b="0" i="1" smtClean="0">
                                  <a:latin typeface="Cambria Math" panose="02040503050406030204" pitchFamily="18" charset="0"/>
                                </a:rPr>
                                <m:t>=0,2 </m:t>
                              </m:r>
                              <m:r>
                                <a:rPr lang="es-ES" sz="1600" b="0" i="1" smtClean="0">
                                  <a:latin typeface="Cambria Math" panose="02040503050406030204" pitchFamily="18" charset="0"/>
                                </a:rPr>
                                <m:t>𝑚</m:t>
                              </m:r>
                              <m:r>
                                <a:rPr lang="es-ES" sz="1600" b="0" i="1" smtClean="0">
                                  <a:latin typeface="Cambria Math" panose="02040503050406030204" pitchFamily="18" charset="0"/>
                                </a:rPr>
                                <m:t>;</m:t>
                              </m:r>
                              <m:r>
                                <a:rPr lang="es-ES" sz="1600" b="0" i="1" smtClean="0">
                                  <a:latin typeface="Cambria Math" panose="02040503050406030204" pitchFamily="18" charset="0"/>
                                </a:rPr>
                                <m:t>𝑇</m:t>
                              </m:r>
                              <m:r>
                                <a:rPr lang="es-ES" sz="1600" b="0" i="1" smtClean="0">
                                  <a:latin typeface="Cambria Math" panose="02040503050406030204" pitchFamily="18" charset="0"/>
                                </a:rPr>
                                <m:t>=0,02 </m:t>
                              </m:r>
                              <m:r>
                                <a:rPr lang="es-ES" sz="1600" b="0" i="1" smtClean="0">
                                  <a:latin typeface="Cambria Math" panose="02040503050406030204" pitchFamily="18" charset="0"/>
                                </a:rPr>
                                <m:t>𝑠</m:t>
                              </m:r>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𝜆</m:t>
                              </m:r>
                              <m:r>
                                <a:rPr lang="es-ES" sz="1600" b="0" i="1" smtClean="0">
                                  <a:latin typeface="Cambria Math" panose="02040503050406030204" pitchFamily="18" charset="0"/>
                                  <a:ea typeface="Cambria Math" panose="02040503050406030204" pitchFamily="18" charset="0"/>
                                </a:rPr>
                                <m:t>=0,1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𝑣</m:t>
                              </m:r>
                              <m:r>
                                <a:rPr lang="es-ES" sz="1600" b="0" i="1" smtClean="0">
                                  <a:latin typeface="Cambria Math" panose="02040503050406030204" pitchFamily="18" charset="0"/>
                                  <a:ea typeface="Cambria Math" panose="02040503050406030204" pitchFamily="18" charset="0"/>
                                </a:rPr>
                                <m:t>=5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−1</m:t>
                                  </m:r>
                                </m:sup>
                              </m:sSup>
                              <m:r>
                                <a:rPr lang="es-ES" sz="1600" b="0" i="1" smtClean="0">
                                  <a:latin typeface="Cambria Math" panose="02040503050406030204" pitchFamily="18" charset="0"/>
                                  <a:ea typeface="Cambria Math" panose="02040503050406030204" pitchFamily="18" charset="0"/>
                                </a:rPr>
                                <m:t>;</m:t>
                              </m:r>
                            </m:oMath>
                          </a14:m>
                          <a:r>
                            <a:rPr lang="es-ES" sz="1600" dirty="0" smtClean="0"/>
                            <a:t> ii) </a:t>
                          </a:r>
                          <a14:m>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𝑚</m:t>
                                  </m:r>
                                  <m:r>
                                    <a:rPr lang="es-ES" sz="1600" b="0" i="1" smtClean="0">
                                      <a:latin typeface="Cambria Math" panose="02040503050406030204" pitchFamily="18" charset="0"/>
                                    </a:rPr>
                                    <m:t>á</m:t>
                                  </m:r>
                                  <m:r>
                                    <a:rPr lang="es-ES" sz="1600" b="0" i="1" smtClean="0">
                                      <a:latin typeface="Cambria Math" panose="02040503050406030204" pitchFamily="18" charset="0"/>
                                    </a:rPr>
                                    <m:t>𝑥</m:t>
                                  </m:r>
                                </m:sub>
                              </m:sSub>
                              <m:r>
                                <a:rPr lang="es-ES" sz="1600" b="0" i="1" smtClean="0">
                                  <a:latin typeface="Cambria Math" panose="02040503050406030204" pitchFamily="18" charset="0"/>
                                </a:rPr>
                                <m:t>=62,83 </m:t>
                              </m:r>
                              <m:r>
                                <a:rPr lang="es-ES" sz="1600" i="1">
                                  <a:latin typeface="Cambria Math" panose="02040503050406030204" pitchFamily="18" charset="0"/>
                                  <a:ea typeface="Cambria Math" panose="02040503050406030204" pitchFamily="18" charset="0"/>
                                </a:rPr>
                                <m:t>𝑚</m:t>
                              </m:r>
                              <m:r>
                                <a:rPr lang="es-ES" sz="1600" i="1">
                                  <a:latin typeface="Cambria Math" panose="02040503050406030204" pitchFamily="18" charset="0"/>
                                  <a:ea typeface="Cambria Math" panose="02040503050406030204" pitchFamily="18" charset="0"/>
                                </a:rPr>
                                <m:t> </m:t>
                              </m:r>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𝑠</m:t>
                                  </m:r>
                                </m:e>
                                <m:sup>
                                  <m:r>
                                    <a:rPr lang="es-ES" sz="1600" i="1">
                                      <a:latin typeface="Cambria Math" panose="02040503050406030204" pitchFamily="18" charset="0"/>
                                      <a:ea typeface="Cambria Math" panose="02040503050406030204" pitchFamily="18" charset="0"/>
                                    </a:rPr>
                                    <m:t>−1</m:t>
                                  </m:r>
                                </m:sup>
                              </m:sSup>
                            </m:oMath>
                          </a14:m>
                          <a:r>
                            <a:rPr lang="es-ES" sz="1600" dirty="0" smtClean="0"/>
                            <a:t>;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Δ</m:t>
                              </m:r>
                              <m:r>
                                <a:rPr lang="el-GR" sz="1600" i="1" smtClean="0">
                                  <a:latin typeface="Cambria Math" panose="02040503050406030204" pitchFamily="18" charset="0"/>
                                  <a:ea typeface="Cambria Math" panose="02040503050406030204" pitchFamily="18" charset="0"/>
                                </a:rPr>
                                <m:t>𝜑</m:t>
                              </m:r>
                              <m:r>
                                <a:rPr lang="es-ES" sz="1600" b="0" i="1" smtClean="0">
                                  <a:latin typeface="Cambria Math" panose="02040503050406030204" pitchFamily="18" charset="0"/>
                                  <a:ea typeface="Cambria Math" panose="02040503050406030204" pitchFamily="18" charset="0"/>
                                </a:rPr>
                                <m:t>=−1,57 </m:t>
                              </m:r>
                              <m:r>
                                <a:rPr lang="es-ES" sz="1600" b="0" i="1" smtClean="0">
                                  <a:latin typeface="Cambria Math" panose="02040503050406030204" pitchFamily="18" charset="0"/>
                                  <a:ea typeface="Cambria Math" panose="02040503050406030204" pitchFamily="18" charset="0"/>
                                </a:rPr>
                                <m:t>𝑟𝑎𝑑</m:t>
                              </m:r>
                            </m:oMath>
                          </a14:m>
                          <a:endParaRPr lang="es-ES" sz="1600" dirty="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1662297663"/>
                  </p:ext>
                </p:extLst>
              </p:nvPr>
            </p:nvGraphicFramePr>
            <p:xfrm>
              <a:off x="457200" y="1016000"/>
              <a:ext cx="8178801" cy="548640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310640">
                    <a:tc>
                      <a:txBody>
                        <a:bodyPr/>
                        <a:lstStyle/>
                        <a:p>
                          <a:pPr algn="r">
                            <a:lnSpc>
                              <a:spcPct val="100000"/>
                            </a:lnSpc>
                          </a:pPr>
                          <a:r>
                            <a:rPr lang="es-ES" sz="1600" dirty="0" smtClean="0">
                              <a:latin typeface="+mn-lt"/>
                            </a:rPr>
                            <a:t>9.</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82" t="-26047" r="-156" b="-294419"/>
                          </a:stretch>
                        </a:blipFill>
                      </a:tcPr>
                    </a:tc>
                    <a:tc hMerge="1">
                      <a:txBody>
                        <a:bodyPr/>
                        <a:lstStyle/>
                        <a:p>
                          <a:endParaRPr lang="es-ES" sz="1600" dirty="0"/>
                        </a:p>
                      </a:txBody>
                      <a:tcPr/>
                    </a:tc>
                    <a:extLst>
                      <a:ext uri="{0D108BD9-81ED-4DB2-BD59-A6C34878D82A}">
                        <a16:rowId xmlns:a16="http://schemas.microsoft.com/office/drawing/2014/main" val="1235451715"/>
                      </a:ext>
                    </a:extLst>
                  </a:tr>
                  <a:tr h="1798320">
                    <a:tc>
                      <a:txBody>
                        <a:bodyPr/>
                        <a:lstStyle/>
                        <a:p>
                          <a:pPr algn="r">
                            <a:lnSpc>
                              <a:spcPct val="100000"/>
                            </a:lnSpc>
                          </a:pPr>
                          <a:r>
                            <a:rPr lang="es-ES" sz="1600" b="0" dirty="0" smtClean="0">
                              <a:solidFill>
                                <a:schemeClr val="tx1"/>
                              </a:solidFill>
                              <a:latin typeface="+mn-lt"/>
                            </a:rPr>
                            <a:t>10.</a:t>
                          </a:r>
                          <a:endParaRPr lang="es-ES" sz="1600" b="0" dirty="0">
                            <a:solidFill>
                              <a:schemeClr val="tx1"/>
                            </a:solidFill>
                            <a:latin typeface="+mn-lt"/>
                          </a:endParaRPr>
                        </a:p>
                      </a:txBody>
                      <a:tcPr marL="36000" marR="36000">
                        <a:lnL w="12700" cap="flat" cmpd="sng" algn="ctr">
                          <a:solidFill>
                            <a:srgbClr val="0070C0"/>
                          </a:solidFill>
                          <a:prstDash val="solid"/>
                          <a:round/>
                          <a:headEnd type="none" w="med" len="med"/>
                          <a:tailEnd type="none" w="med" len="med"/>
                        </a:lnL>
                        <a:noFill/>
                      </a:tcPr>
                    </a:tc>
                    <a:tc gridSpan="2">
                      <a:txBody>
                        <a:bodyPr/>
                        <a:lstStyle/>
                        <a:p>
                          <a:endParaRPr lang="es-ES"/>
                        </a:p>
                      </a:txBody>
                      <a:tcPr>
                        <a:lnR w="12700" cap="flat" cmpd="sng" algn="ctr">
                          <a:solidFill>
                            <a:srgbClr val="0070C0"/>
                          </a:solidFill>
                          <a:prstDash val="solid"/>
                          <a:round/>
                          <a:headEnd type="none" w="med" len="med"/>
                          <a:tailEnd type="none" w="med" len="med"/>
                        </a:lnR>
                        <a:blipFill>
                          <a:blip r:embed="rId2"/>
                          <a:stretch>
                            <a:fillRect l="-5082" t="-91554" r="-156" b="-113851"/>
                          </a:stretch>
                        </a:blipFill>
                      </a:tcPr>
                    </a:tc>
                    <a:tc hMerge="1">
                      <a:txBody>
                        <a:bodyPr/>
                        <a:lstStyle/>
                        <a:p>
                          <a:endParaRPr lang="es-ES"/>
                        </a:p>
                      </a:txBody>
                      <a:tcPr/>
                    </a:tc>
                    <a:extLst>
                      <a:ext uri="{0D108BD9-81ED-4DB2-BD59-A6C34878D82A}">
                        <a16:rowId xmlns:a16="http://schemas.microsoft.com/office/drawing/2014/main" val="43295528"/>
                      </a:ext>
                    </a:extLst>
                  </a:tr>
                  <a:tr h="2042160">
                    <a:tc>
                      <a:txBody>
                        <a:bodyPr/>
                        <a:lstStyle/>
                        <a:p>
                          <a:pPr algn="r">
                            <a:lnSpc>
                              <a:spcPct val="100000"/>
                            </a:lnSpc>
                          </a:pPr>
                          <a:r>
                            <a:rPr lang="es-ES" sz="1600" dirty="0" smtClean="0">
                              <a:latin typeface="+mn-lt"/>
                            </a:rPr>
                            <a:t>11.</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82" t="-169254" r="-156" b="-597"/>
                          </a:stretch>
                        </a:blip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Fallback>
      </mc:AlternateContent>
    </p:spTree>
    <p:extLst>
      <p:ext uri="{BB962C8B-B14F-4D97-AF65-F5344CB8AC3E}">
        <p14:creationId xmlns:p14="http://schemas.microsoft.com/office/powerpoint/2010/main" val="1229853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p:sp>
        <p:nvSpPr>
          <p:cNvPr id="6" name="9 CuadroTexto"/>
          <p:cNvSpPr txBox="1"/>
          <p:nvPr/>
        </p:nvSpPr>
        <p:spPr>
          <a:xfrm>
            <a:off x="341796" y="967586"/>
            <a:ext cx="7417903" cy="369332"/>
          </a:xfrm>
          <a:prstGeom prst="rect">
            <a:avLst/>
          </a:prstGeom>
          <a:noFill/>
        </p:spPr>
        <p:txBody>
          <a:bodyPr wrap="square" rtlCol="0">
            <a:spAutoFit/>
          </a:bodyPr>
          <a:lstStyle/>
          <a:p>
            <a:r>
              <a:rPr lang="es-ES" b="1" dirty="0" smtClean="0">
                <a:solidFill>
                  <a:srgbClr val="002060"/>
                </a:solidFill>
              </a:rPr>
              <a:t>3.3. Energía transmitida por las ondas armónicas</a:t>
            </a:r>
            <a:endParaRPr lang="es-ES" b="1" dirty="0">
              <a:solidFill>
                <a:srgbClr val="002060"/>
              </a:solidFill>
            </a:endParaRPr>
          </a:p>
        </p:txBody>
      </p:sp>
      <p:sp>
        <p:nvSpPr>
          <p:cNvPr id="7" name="20 CuadroTexto"/>
          <p:cNvSpPr txBox="1"/>
          <p:nvPr/>
        </p:nvSpPr>
        <p:spPr>
          <a:xfrm>
            <a:off x="366743" y="1328750"/>
            <a:ext cx="7799357" cy="369332"/>
          </a:xfrm>
          <a:prstGeom prst="rect">
            <a:avLst/>
          </a:prstGeom>
          <a:noFill/>
        </p:spPr>
        <p:txBody>
          <a:bodyPr wrap="square" rtlCol="0">
            <a:spAutoFit/>
          </a:bodyPr>
          <a:lstStyle/>
          <a:p>
            <a:r>
              <a:rPr lang="es-ES_tradnl" b="1" dirty="0" smtClean="0">
                <a:solidFill>
                  <a:srgbClr val="00B0F0"/>
                </a:solidFill>
                <a:sym typeface="Wingdings 3" panose="05040102010807070707" pitchFamily="18" charset="2"/>
              </a:rPr>
              <a:t> </a:t>
            </a:r>
            <a:r>
              <a:rPr lang="es-ES_tradnl" b="1" dirty="0" smtClean="0">
                <a:solidFill>
                  <a:srgbClr val="00B0F0"/>
                </a:solidFill>
              </a:rPr>
              <a:t>Energía en una onda armónica unidimensional</a:t>
            </a:r>
            <a:endParaRPr lang="es-ES" b="1" dirty="0">
              <a:solidFill>
                <a:srgbClr val="00B0F0"/>
              </a:solidFill>
            </a:endParaRPr>
          </a:p>
        </p:txBody>
      </p:sp>
      <p:sp>
        <p:nvSpPr>
          <p:cNvPr id="9" name="Text Box 20"/>
          <p:cNvSpPr txBox="1">
            <a:spLocks noChangeArrowheads="1"/>
          </p:cNvSpPr>
          <p:nvPr/>
        </p:nvSpPr>
        <p:spPr bwMode="auto">
          <a:xfrm>
            <a:off x="5049671" y="2135424"/>
            <a:ext cx="3671247"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_tradnl" sz="1600" dirty="0"/>
              <a:t>Cada sección de la cuerda (masa </a:t>
            </a:r>
            <a:r>
              <a:rPr lang="es-ES_tradnl" sz="1600" dirty="0" smtClean="0">
                <a:sym typeface="Symbol"/>
              </a:rPr>
              <a:t></a:t>
            </a:r>
            <a:r>
              <a:rPr lang="es-ES_tradnl" sz="1600" i="1" dirty="0" smtClean="0"/>
              <a:t>m</a:t>
            </a:r>
            <a:r>
              <a:rPr lang="es-ES_tradnl" sz="1600" dirty="0"/>
              <a:t>) oscila hacia arriba y abajo debido a la energía transportada por la onda.</a:t>
            </a:r>
          </a:p>
        </p:txBody>
      </p:sp>
      <p:sp>
        <p:nvSpPr>
          <p:cNvPr id="10" name="Text Box 21"/>
          <p:cNvSpPr txBox="1">
            <a:spLocks noChangeArrowheads="1"/>
          </p:cNvSpPr>
          <p:nvPr/>
        </p:nvSpPr>
        <p:spPr bwMode="auto">
          <a:xfrm>
            <a:off x="393180" y="1705746"/>
            <a:ext cx="5502654"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_tradnl" sz="1600" dirty="0"/>
              <a:t>Consideremos una onda transversal en una cuerda.</a:t>
            </a:r>
          </a:p>
        </p:txBody>
      </p:sp>
      <p:grpSp>
        <p:nvGrpSpPr>
          <p:cNvPr id="11" name="6 Grupo"/>
          <p:cNvGrpSpPr/>
          <p:nvPr/>
        </p:nvGrpSpPr>
        <p:grpSpPr>
          <a:xfrm>
            <a:off x="124820" y="2247048"/>
            <a:ext cx="4630141" cy="2106592"/>
            <a:chOff x="15637" y="2779310"/>
            <a:chExt cx="4630141" cy="2106592"/>
          </a:xfrm>
        </p:grpSpPr>
        <p:grpSp>
          <p:nvGrpSpPr>
            <p:cNvPr id="12" name="74 Grupo"/>
            <p:cNvGrpSpPr/>
            <p:nvPr/>
          </p:nvGrpSpPr>
          <p:grpSpPr>
            <a:xfrm>
              <a:off x="414363" y="2779310"/>
              <a:ext cx="4231415" cy="2106592"/>
              <a:chOff x="1397000" y="2281933"/>
              <a:chExt cx="4231415" cy="2216521"/>
            </a:xfrm>
          </p:grpSpPr>
          <p:pic>
            <p:nvPicPr>
              <p:cNvPr id="14" name="Picture 3"/>
              <p:cNvPicPr>
                <a:picLocks noChangeAspect="1" noChangeArrowheads="1"/>
              </p:cNvPicPr>
              <p:nvPr/>
            </p:nvPicPr>
            <p:blipFill>
              <a:blip r:embed="rId2">
                <a:lum bright="10000"/>
              </a:blip>
              <a:srcRect l="11055"/>
              <a:stretch>
                <a:fillRect/>
              </a:stretch>
            </p:blipFill>
            <p:spPr bwMode="auto">
              <a:xfrm>
                <a:off x="2022144" y="2711987"/>
                <a:ext cx="3606271" cy="1786467"/>
              </a:xfrm>
              <a:prstGeom prst="rect">
                <a:avLst/>
              </a:prstGeom>
              <a:noFill/>
              <a:ln w="9525">
                <a:noFill/>
                <a:miter lim="800000"/>
                <a:headEnd/>
                <a:tailEnd/>
              </a:ln>
              <a:effectLst/>
              <a:scene3d>
                <a:camera prst="orthographicFront">
                  <a:rot lat="300000" lon="0" rev="0"/>
                </a:camera>
                <a:lightRig rig="threePt" dir="t"/>
              </a:scene3d>
            </p:spPr>
          </p:pic>
          <p:grpSp>
            <p:nvGrpSpPr>
              <p:cNvPr id="15" name="76 Grupo"/>
              <p:cNvGrpSpPr/>
              <p:nvPr/>
            </p:nvGrpSpPr>
            <p:grpSpPr>
              <a:xfrm>
                <a:off x="1561264" y="2281933"/>
                <a:ext cx="462878" cy="1113289"/>
                <a:chOff x="2653463" y="3908269"/>
                <a:chExt cx="462878" cy="2266973"/>
              </a:xfrm>
            </p:grpSpPr>
            <p:pic>
              <p:nvPicPr>
                <p:cNvPr id="25" name="86 Imagen" descr="muelle oscilante.jpg"/>
                <p:cNvPicPr>
                  <a:picLocks noChangeAspect="1"/>
                </p:cNvPicPr>
                <p:nvPr/>
              </p:nvPicPr>
              <p:blipFill>
                <a:blip r:embed="rId3"/>
                <a:srcRect r="20371" b="75056"/>
                <a:stretch>
                  <a:fillRect/>
                </a:stretch>
              </p:blipFill>
              <p:spPr>
                <a:xfrm>
                  <a:off x="2653463" y="3908269"/>
                  <a:ext cx="409574" cy="1677094"/>
                </a:xfrm>
                <a:prstGeom prst="rect">
                  <a:avLst/>
                </a:prstGeom>
              </p:spPr>
            </p:pic>
            <p:sp>
              <p:nvSpPr>
                <p:cNvPr id="26" name="87 Elipse"/>
                <p:cNvSpPr/>
                <p:nvPr/>
              </p:nvSpPr>
              <p:spPr bwMode="auto">
                <a:xfrm>
                  <a:off x="2756341" y="5403925"/>
                  <a:ext cx="360000" cy="771317"/>
                </a:xfrm>
                <a:prstGeom prst="ellipse">
                  <a:avLst/>
                </a:prstGeom>
                <a:gradFill flip="none" rotWithShape="1">
                  <a:gsLst>
                    <a:gs pos="0">
                      <a:srgbClr val="DDEBCF"/>
                    </a:gs>
                    <a:gs pos="0">
                      <a:srgbClr val="9CB86E"/>
                    </a:gs>
                    <a:gs pos="100000">
                      <a:srgbClr val="156B13"/>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charset="0"/>
                  </a:endParaRPr>
                </a:p>
              </p:txBody>
            </p:sp>
          </p:grpSp>
          <p:sp>
            <p:nvSpPr>
              <p:cNvPr id="16" name="77 Rectángulo"/>
              <p:cNvSpPr/>
              <p:nvPr/>
            </p:nvSpPr>
            <p:spPr bwMode="auto">
              <a:xfrm>
                <a:off x="1397000" y="2336800"/>
                <a:ext cx="863600" cy="6773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charset="0"/>
                </a:endParaRPr>
              </a:p>
            </p:txBody>
          </p:sp>
          <p:sp>
            <p:nvSpPr>
              <p:cNvPr id="17" name="79 Arco"/>
              <p:cNvSpPr/>
              <p:nvPr/>
            </p:nvSpPr>
            <p:spPr bwMode="auto">
              <a:xfrm rot="19578610">
                <a:off x="3050203" y="3206756"/>
                <a:ext cx="219075" cy="176213"/>
              </a:xfrm>
              <a:prstGeom prst="arc">
                <a:avLst/>
              </a:prstGeom>
              <a:noFill/>
              <a:ln w="825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charset="0"/>
                </a:endParaRPr>
              </a:p>
            </p:txBody>
          </p:sp>
          <p:sp>
            <p:nvSpPr>
              <p:cNvPr id="18" name="80 CuadroTexto"/>
              <p:cNvSpPr txBox="1"/>
              <p:nvPr/>
            </p:nvSpPr>
            <p:spPr>
              <a:xfrm>
                <a:off x="2906405" y="3227183"/>
                <a:ext cx="573772" cy="356221"/>
              </a:xfrm>
              <a:prstGeom prst="rect">
                <a:avLst/>
              </a:prstGeom>
              <a:noFill/>
            </p:spPr>
            <p:txBody>
              <a:bodyPr wrap="square" rtlCol="0">
                <a:spAutoFit/>
              </a:bodyPr>
              <a:lstStyle/>
              <a:p>
                <a:r>
                  <a:rPr lang="es-ES" sz="1600" dirty="0" smtClean="0">
                    <a:sym typeface="Symbol"/>
                  </a:rPr>
                  <a:t>m</a:t>
                </a:r>
                <a:endParaRPr lang="es-ES" sz="1600" dirty="0"/>
              </a:p>
            </p:txBody>
          </p:sp>
          <p:sp>
            <p:nvSpPr>
              <p:cNvPr id="19" name="81 CuadroTexto"/>
              <p:cNvSpPr txBox="1"/>
              <p:nvPr/>
            </p:nvSpPr>
            <p:spPr>
              <a:xfrm>
                <a:off x="3061646" y="2708054"/>
                <a:ext cx="282053" cy="259070"/>
              </a:xfrm>
              <a:prstGeom prst="rect">
                <a:avLst/>
              </a:prstGeom>
              <a:solidFill>
                <a:schemeClr val="bg1"/>
              </a:solidFill>
            </p:spPr>
            <p:txBody>
              <a:bodyPr wrap="square" lIns="0" tIns="0" rIns="0" bIns="0" rtlCol="0">
                <a:spAutoFit/>
              </a:bodyPr>
              <a:lstStyle/>
              <a:p>
                <a:r>
                  <a:rPr lang="es-ES" sz="1600" dirty="0" smtClean="0">
                    <a:sym typeface="Symbol"/>
                  </a:rPr>
                  <a:t>x</a:t>
                </a:r>
                <a:endParaRPr lang="es-ES" sz="1600" dirty="0"/>
              </a:p>
            </p:txBody>
          </p:sp>
          <p:grpSp>
            <p:nvGrpSpPr>
              <p:cNvPr id="21" name="82 Grupo"/>
              <p:cNvGrpSpPr/>
              <p:nvPr/>
            </p:nvGrpSpPr>
            <p:grpSpPr>
              <a:xfrm>
                <a:off x="3078766" y="2924321"/>
                <a:ext cx="175491" cy="271536"/>
                <a:chOff x="6079240" y="2548084"/>
                <a:chExt cx="152400" cy="271536"/>
              </a:xfrm>
            </p:grpSpPr>
            <p:cxnSp>
              <p:nvCxnSpPr>
                <p:cNvPr id="22" name="83 Conector recto"/>
                <p:cNvCxnSpPr/>
                <p:nvPr/>
              </p:nvCxnSpPr>
              <p:spPr bwMode="auto">
                <a:xfrm rot="16200000" flipH="1">
                  <a:off x="5957726" y="2688651"/>
                  <a:ext cx="257175" cy="4763"/>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3" name="84 Conector recto"/>
                <p:cNvCxnSpPr/>
                <p:nvPr/>
              </p:nvCxnSpPr>
              <p:spPr bwMode="auto">
                <a:xfrm rot="16200000" flipH="1">
                  <a:off x="6098275" y="2674290"/>
                  <a:ext cx="257175" cy="4763"/>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4" name="85 Conector recto de flecha"/>
                <p:cNvCxnSpPr/>
                <p:nvPr/>
              </p:nvCxnSpPr>
              <p:spPr bwMode="auto">
                <a:xfrm>
                  <a:off x="6079240" y="2665831"/>
                  <a:ext cx="152400" cy="1588"/>
                </a:xfrm>
                <a:prstGeom prst="straightConnector1">
                  <a:avLst/>
                </a:prstGeom>
                <a:solidFill>
                  <a:schemeClr val="accent1"/>
                </a:solidFill>
                <a:ln w="9525" cap="flat" cmpd="sng" algn="ctr">
                  <a:solidFill>
                    <a:schemeClr val="tx1"/>
                  </a:solidFill>
                  <a:prstDash val="solid"/>
                  <a:round/>
                  <a:headEnd type="triangle" w="sm" len="sm"/>
                  <a:tailEnd type="triangle" w="sm" len="sm"/>
                </a:ln>
                <a:effectLst/>
              </p:spPr>
            </p:cxnSp>
          </p:grpSp>
        </p:grpSp>
        <mc:AlternateContent xmlns:mc="http://schemas.openxmlformats.org/markup-compatibility/2006" xmlns:a14="http://schemas.microsoft.com/office/drawing/2010/main">
          <mc:Choice Requires="a14">
            <p:sp>
              <p:nvSpPr>
                <p:cNvPr id="13" name="5 CuadroTexto"/>
                <p:cNvSpPr txBox="1"/>
                <p:nvPr/>
              </p:nvSpPr>
              <p:spPr>
                <a:xfrm>
                  <a:off x="15637" y="3847986"/>
                  <a:ext cx="1441164"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𝐸</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1</m:t>
                            </m:r>
                          </m:num>
                          <m:den>
                            <m:r>
                              <a:rPr lang="es-ES" sz="1600" b="0" i="1" smtClean="0">
                                <a:latin typeface="Cambria Math"/>
                              </a:rPr>
                              <m:t>2</m:t>
                            </m:r>
                          </m:den>
                        </m:f>
                        <m:r>
                          <a:rPr lang="es-ES" sz="1600" b="0" i="1" smtClean="0">
                            <a:latin typeface="Cambria Math"/>
                          </a:rPr>
                          <m:t>𝑚</m:t>
                        </m:r>
                        <m:sSup>
                          <m:sSupPr>
                            <m:ctrlPr>
                              <a:rPr lang="es-ES" sz="1600" b="0" i="1" smtClean="0">
                                <a:latin typeface="Cambria Math" panose="02040503050406030204" pitchFamily="18" charset="0"/>
                              </a:rPr>
                            </m:ctrlPr>
                          </m:sSupPr>
                          <m:e>
                            <m:r>
                              <a:rPr lang="es-ES" sz="1600" b="0" i="1" smtClean="0">
                                <a:latin typeface="Cambria Math"/>
                                <a:ea typeface="Cambria Math"/>
                              </a:rPr>
                              <m:t>𝜔</m:t>
                            </m:r>
                          </m:e>
                          <m:sup>
                            <m:r>
                              <a:rPr lang="es-ES" sz="1600" b="0" i="1" smtClean="0">
                                <a:latin typeface="Cambria Math"/>
                              </a:rPr>
                              <m:t>2</m:t>
                            </m:r>
                          </m:sup>
                        </m:sSup>
                        <m:sSup>
                          <m:sSupPr>
                            <m:ctrlPr>
                              <a:rPr lang="es-ES" sz="1600" b="0" i="1" smtClean="0">
                                <a:latin typeface="Cambria Math" panose="02040503050406030204" pitchFamily="18" charset="0"/>
                              </a:rPr>
                            </m:ctrlPr>
                          </m:sSupPr>
                          <m:e>
                            <m:r>
                              <a:rPr lang="es-ES" sz="1600" b="0" i="1" smtClean="0">
                                <a:latin typeface="Cambria Math"/>
                              </a:rPr>
                              <m:t>𝐴</m:t>
                            </m:r>
                          </m:e>
                          <m:sup>
                            <m:r>
                              <a:rPr lang="es-ES" sz="1600" b="0" i="1" smtClean="0">
                                <a:latin typeface="Cambria Math"/>
                              </a:rPr>
                              <m:t>2</m:t>
                            </m:r>
                          </m:sup>
                        </m:sSup>
                      </m:oMath>
                    </m:oMathPara>
                  </a14:m>
                  <a:endParaRPr lang="es-ES" sz="1600" dirty="0"/>
                </a:p>
              </p:txBody>
            </p:sp>
          </mc:Choice>
          <mc:Fallback xmlns="">
            <p:sp>
              <p:nvSpPr>
                <p:cNvPr id="6" name="5 CuadroTexto"/>
                <p:cNvSpPr txBox="1">
                  <a:spLocks noRot="1" noChangeAspect="1" noMove="1" noResize="1" noEditPoints="1" noAdjustHandles="1" noChangeArrowheads="1" noChangeShapeType="1" noTextEdit="1"/>
                </p:cNvSpPr>
                <p:nvPr/>
              </p:nvSpPr>
              <p:spPr>
                <a:xfrm>
                  <a:off x="15637" y="3847986"/>
                  <a:ext cx="1441164" cy="553357"/>
                </a:xfrm>
                <a:prstGeom prst="rect">
                  <a:avLst/>
                </a:prstGeom>
                <a:blipFill rotWithShape="1">
                  <a:blip r:embed="rId5"/>
                  <a:stretch>
                    <a:fillRect/>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27" name="88 CuadroTexto"/>
              <p:cNvSpPr txBox="1"/>
              <p:nvPr/>
            </p:nvSpPr>
            <p:spPr>
              <a:xfrm>
                <a:off x="5463370" y="3399885"/>
                <a:ext cx="1680012"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600" b="0" i="1" smtClean="0">
                          <a:latin typeface="Cambria Math"/>
                          <a:ea typeface="Cambria Math"/>
                        </a:rPr>
                        <m:t>Δ</m:t>
                      </m:r>
                      <m:r>
                        <a:rPr lang="es-ES" sz="1600" b="0" i="1" smtClean="0">
                          <a:latin typeface="Cambria Math"/>
                        </a:rPr>
                        <m:t>𝐸</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1</m:t>
                          </m:r>
                        </m:num>
                        <m:den>
                          <m:r>
                            <a:rPr lang="es-ES" sz="1600" b="0" i="1" smtClean="0">
                              <a:latin typeface="Cambria Math"/>
                            </a:rPr>
                            <m:t>2</m:t>
                          </m:r>
                        </m:den>
                      </m:f>
                      <m:r>
                        <a:rPr lang="es-ES" sz="1600" b="0" i="1" smtClean="0">
                          <a:latin typeface="Cambria Math"/>
                          <a:ea typeface="Cambria Math"/>
                        </a:rPr>
                        <m:t>∆</m:t>
                      </m:r>
                      <m:r>
                        <a:rPr lang="es-ES" sz="1600" b="0" i="1" smtClean="0">
                          <a:latin typeface="Cambria Math"/>
                        </a:rPr>
                        <m:t>𝑚</m:t>
                      </m:r>
                      <m:sSup>
                        <m:sSupPr>
                          <m:ctrlPr>
                            <a:rPr lang="es-ES" sz="1600" b="0" i="1" smtClean="0">
                              <a:latin typeface="Cambria Math" panose="02040503050406030204" pitchFamily="18" charset="0"/>
                            </a:rPr>
                          </m:ctrlPr>
                        </m:sSupPr>
                        <m:e>
                          <m:r>
                            <a:rPr lang="es-ES" sz="1600" b="0" i="1" smtClean="0">
                              <a:latin typeface="Cambria Math"/>
                              <a:ea typeface="Cambria Math"/>
                            </a:rPr>
                            <m:t>𝜔</m:t>
                          </m:r>
                        </m:e>
                        <m:sup>
                          <m:r>
                            <a:rPr lang="es-ES" sz="1600" b="0" i="1" smtClean="0">
                              <a:latin typeface="Cambria Math"/>
                            </a:rPr>
                            <m:t>2</m:t>
                          </m:r>
                        </m:sup>
                      </m:sSup>
                      <m:sSup>
                        <m:sSupPr>
                          <m:ctrlPr>
                            <a:rPr lang="es-ES" sz="1600" b="0" i="1" smtClean="0">
                              <a:latin typeface="Cambria Math" panose="02040503050406030204" pitchFamily="18" charset="0"/>
                            </a:rPr>
                          </m:ctrlPr>
                        </m:sSupPr>
                        <m:e>
                          <m:r>
                            <a:rPr lang="es-ES" sz="1600" b="0" i="1" smtClean="0">
                              <a:latin typeface="Cambria Math"/>
                            </a:rPr>
                            <m:t>𝐴</m:t>
                          </m:r>
                        </m:e>
                        <m:sup>
                          <m:r>
                            <a:rPr lang="es-ES" sz="1600" b="0" i="1" smtClean="0">
                              <a:latin typeface="Cambria Math"/>
                            </a:rPr>
                            <m:t>2</m:t>
                          </m:r>
                        </m:sup>
                      </m:sSup>
                    </m:oMath>
                  </m:oMathPara>
                </a14:m>
                <a:endParaRPr lang="es-ES" sz="1600" dirty="0"/>
              </a:p>
            </p:txBody>
          </p:sp>
        </mc:Choice>
        <mc:Fallback xmlns="">
          <p:sp>
            <p:nvSpPr>
              <p:cNvPr id="27" name="88 CuadroTexto"/>
              <p:cNvSpPr txBox="1">
                <a:spLocks noRot="1" noChangeAspect="1" noMove="1" noResize="1" noEditPoints="1" noAdjustHandles="1" noChangeArrowheads="1" noChangeShapeType="1" noTextEdit="1"/>
              </p:cNvSpPr>
              <p:nvPr/>
            </p:nvSpPr>
            <p:spPr>
              <a:xfrm>
                <a:off x="5463370" y="3399885"/>
                <a:ext cx="1680012" cy="553357"/>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89 CuadroTexto"/>
              <p:cNvSpPr txBox="1"/>
              <p:nvPr/>
            </p:nvSpPr>
            <p:spPr>
              <a:xfrm>
                <a:off x="5247281" y="4057251"/>
                <a:ext cx="3145541"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600" b="0" i="1" smtClean="0">
                          <a:latin typeface="Cambria Math"/>
                          <a:ea typeface="Cambria Math"/>
                        </a:rPr>
                        <m:t>Δ</m:t>
                      </m:r>
                      <m:r>
                        <a:rPr lang="es-ES" sz="1600" b="0" i="1" smtClean="0">
                          <a:latin typeface="Cambria Math"/>
                        </a:rPr>
                        <m:t>𝐸</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1</m:t>
                          </m:r>
                        </m:num>
                        <m:den>
                          <m:r>
                            <a:rPr lang="es-ES" sz="1600" b="0" i="1" smtClean="0">
                              <a:latin typeface="Cambria Math"/>
                            </a:rPr>
                            <m:t>2</m:t>
                          </m:r>
                        </m:den>
                      </m:f>
                      <m:r>
                        <a:rPr lang="es-ES" sz="1600" b="0" i="1" smtClean="0">
                          <a:latin typeface="Cambria Math"/>
                          <a:ea typeface="Cambria Math"/>
                        </a:rPr>
                        <m:t>𝜇</m:t>
                      </m:r>
                      <m:r>
                        <a:rPr lang="es-ES" sz="1600" b="0" i="1" smtClean="0">
                          <a:latin typeface="Cambria Math"/>
                          <a:ea typeface="Cambria Math"/>
                        </a:rPr>
                        <m:t>∆</m:t>
                      </m:r>
                      <m:r>
                        <a:rPr lang="es-ES" sz="1600" b="0" i="1" smtClean="0">
                          <a:latin typeface="Cambria Math"/>
                          <a:ea typeface="Cambria Math"/>
                        </a:rPr>
                        <m:t>𝑥</m:t>
                      </m:r>
                      <m:sSup>
                        <m:sSupPr>
                          <m:ctrlPr>
                            <a:rPr lang="es-ES" sz="1600" b="0" i="1" smtClean="0">
                              <a:latin typeface="Cambria Math" panose="02040503050406030204" pitchFamily="18" charset="0"/>
                            </a:rPr>
                          </m:ctrlPr>
                        </m:sSupPr>
                        <m:e>
                          <m:r>
                            <a:rPr lang="es-ES" sz="1600" b="0" i="1" smtClean="0">
                              <a:latin typeface="Cambria Math"/>
                              <a:ea typeface="Cambria Math"/>
                            </a:rPr>
                            <m:t>𝜔</m:t>
                          </m:r>
                        </m:e>
                        <m:sup>
                          <m:r>
                            <a:rPr lang="es-ES" sz="1600" b="0" i="1" smtClean="0">
                              <a:latin typeface="Cambria Math"/>
                            </a:rPr>
                            <m:t>2</m:t>
                          </m:r>
                        </m:sup>
                      </m:sSup>
                      <m:sSup>
                        <m:sSupPr>
                          <m:ctrlPr>
                            <a:rPr lang="es-ES" sz="1600" b="0" i="1" smtClean="0">
                              <a:latin typeface="Cambria Math" panose="02040503050406030204" pitchFamily="18" charset="0"/>
                            </a:rPr>
                          </m:ctrlPr>
                        </m:sSupPr>
                        <m:e>
                          <m:r>
                            <a:rPr lang="es-ES" sz="1600" b="0" i="1" smtClean="0">
                              <a:latin typeface="Cambria Math"/>
                            </a:rPr>
                            <m:t>𝐴</m:t>
                          </m:r>
                        </m:e>
                        <m:sup>
                          <m:r>
                            <a:rPr lang="es-ES" sz="1600" b="0" i="1" smtClean="0">
                              <a:latin typeface="Cambria Math"/>
                            </a:rPr>
                            <m:t>2</m:t>
                          </m:r>
                        </m:sup>
                      </m:sSup>
                      <m:r>
                        <a:rPr lang="es-ES" sz="1600" b="0" i="1" smtClean="0">
                          <a:latin typeface="Cambria Math"/>
                        </a:rPr>
                        <m:t>=2</m:t>
                      </m:r>
                      <m:r>
                        <a:rPr lang="es-ES" sz="1600" i="1">
                          <a:latin typeface="Cambria Math"/>
                          <a:ea typeface="Cambria Math"/>
                        </a:rPr>
                        <m:t>𝜇</m:t>
                      </m:r>
                      <m:r>
                        <a:rPr lang="es-ES" sz="1600" i="1">
                          <a:latin typeface="Cambria Math"/>
                          <a:ea typeface="Cambria Math"/>
                        </a:rPr>
                        <m:t>∆</m:t>
                      </m:r>
                      <m:r>
                        <a:rPr lang="es-ES" sz="1600" i="1">
                          <a:latin typeface="Cambria Math"/>
                          <a:ea typeface="Cambria Math"/>
                        </a:rPr>
                        <m:t>𝑥</m:t>
                      </m:r>
                      <m:sSup>
                        <m:sSupPr>
                          <m:ctrlPr>
                            <a:rPr lang="es-ES" sz="1600" i="1">
                              <a:latin typeface="Cambria Math" panose="02040503050406030204" pitchFamily="18" charset="0"/>
                            </a:rPr>
                          </m:ctrlPr>
                        </m:sSupPr>
                        <m:e>
                          <m:r>
                            <a:rPr lang="es-ES" sz="1600" i="1" smtClean="0">
                              <a:latin typeface="Cambria Math"/>
                              <a:ea typeface="Cambria Math"/>
                            </a:rPr>
                            <m:t>𝜋</m:t>
                          </m:r>
                        </m:e>
                        <m:sup>
                          <m:r>
                            <a:rPr lang="es-ES" sz="1600" i="1">
                              <a:latin typeface="Cambria Math"/>
                            </a:rPr>
                            <m:t>2</m:t>
                          </m:r>
                        </m:sup>
                      </m:sSup>
                      <m:sSup>
                        <m:sSupPr>
                          <m:ctrlPr>
                            <a:rPr lang="es-ES" sz="1600" i="1" smtClean="0">
                              <a:latin typeface="Cambria Math" panose="02040503050406030204" pitchFamily="18" charset="0"/>
                            </a:rPr>
                          </m:ctrlPr>
                        </m:sSupPr>
                        <m:e>
                          <m:r>
                            <a:rPr lang="es-ES" sz="1600" b="0" i="1" smtClean="0">
                              <a:latin typeface="Cambria Math"/>
                            </a:rPr>
                            <m:t>𝑓</m:t>
                          </m:r>
                        </m:e>
                        <m:sup>
                          <m:r>
                            <a:rPr lang="es-ES" sz="1600" b="0" i="1" smtClean="0">
                              <a:latin typeface="Cambria Math"/>
                            </a:rPr>
                            <m:t>2</m:t>
                          </m:r>
                        </m:sup>
                      </m:sSup>
                      <m:sSup>
                        <m:sSupPr>
                          <m:ctrlPr>
                            <a:rPr lang="es-ES" sz="1600" i="1">
                              <a:latin typeface="Cambria Math" panose="02040503050406030204" pitchFamily="18" charset="0"/>
                            </a:rPr>
                          </m:ctrlPr>
                        </m:sSupPr>
                        <m:e>
                          <m:r>
                            <a:rPr lang="es-ES" sz="1600" i="1">
                              <a:latin typeface="Cambria Math"/>
                            </a:rPr>
                            <m:t>𝐴</m:t>
                          </m:r>
                        </m:e>
                        <m:sup>
                          <m:r>
                            <a:rPr lang="es-ES" sz="1600" i="1">
                              <a:latin typeface="Cambria Math"/>
                            </a:rPr>
                            <m:t>2</m:t>
                          </m:r>
                        </m:sup>
                      </m:sSup>
                    </m:oMath>
                  </m:oMathPara>
                </a14:m>
                <a:endParaRPr lang="es-ES" sz="1600" dirty="0"/>
              </a:p>
            </p:txBody>
          </p:sp>
        </mc:Choice>
        <mc:Fallback xmlns="">
          <p:sp>
            <p:nvSpPr>
              <p:cNvPr id="28" name="89 CuadroTexto"/>
              <p:cNvSpPr txBox="1">
                <a:spLocks noRot="1" noChangeAspect="1" noMove="1" noResize="1" noEditPoints="1" noAdjustHandles="1" noChangeArrowheads="1" noChangeShapeType="1" noTextEdit="1"/>
              </p:cNvSpPr>
              <p:nvPr/>
            </p:nvSpPr>
            <p:spPr>
              <a:xfrm>
                <a:off x="5247281" y="4057251"/>
                <a:ext cx="3145541" cy="553357"/>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90 CuadroTexto"/>
              <p:cNvSpPr txBox="1"/>
              <p:nvPr/>
            </p:nvSpPr>
            <p:spPr>
              <a:xfrm>
                <a:off x="7501436" y="3363491"/>
                <a:ext cx="920059" cy="5549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ea typeface="Cambria Math"/>
                        </a:rPr>
                        <m:t>𝜇</m:t>
                      </m:r>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m:rPr>
                              <m:sty m:val="p"/>
                            </m:rPr>
                            <a:rPr lang="el-GR" sz="1600" b="0" i="1" smtClean="0">
                              <a:latin typeface="Cambria Math"/>
                              <a:ea typeface="Cambria Math"/>
                            </a:rPr>
                            <m:t>Δ</m:t>
                          </m:r>
                          <m:r>
                            <a:rPr lang="es-ES" sz="1600" b="0" i="1" smtClean="0">
                              <a:latin typeface="Cambria Math"/>
                              <a:ea typeface="Cambria Math"/>
                            </a:rPr>
                            <m:t>𝑚</m:t>
                          </m:r>
                        </m:num>
                        <m:den>
                          <m:r>
                            <m:rPr>
                              <m:sty m:val="p"/>
                            </m:rPr>
                            <a:rPr lang="el-GR" sz="1600" b="0" i="1" smtClean="0">
                              <a:latin typeface="Cambria Math"/>
                              <a:ea typeface="Cambria Math"/>
                            </a:rPr>
                            <m:t>Δ</m:t>
                          </m:r>
                          <m:r>
                            <a:rPr lang="es-ES" sz="1600" b="0" i="1" smtClean="0">
                              <a:latin typeface="Cambria Math"/>
                              <a:ea typeface="Cambria Math"/>
                            </a:rPr>
                            <m:t>𝑥</m:t>
                          </m:r>
                        </m:den>
                      </m:f>
                    </m:oMath>
                  </m:oMathPara>
                </a14:m>
                <a:endParaRPr lang="es-ES" sz="1600" b="0" dirty="0" smtClean="0">
                  <a:ea typeface="Cambria Math"/>
                </a:endParaRPr>
              </a:p>
            </p:txBody>
          </p:sp>
        </mc:Choice>
        <mc:Fallback xmlns="">
          <p:sp>
            <p:nvSpPr>
              <p:cNvPr id="29" name="90 CuadroTexto"/>
              <p:cNvSpPr txBox="1">
                <a:spLocks noRot="1" noChangeAspect="1" noMove="1" noResize="1" noEditPoints="1" noAdjustHandles="1" noChangeArrowheads="1" noChangeShapeType="1" noTextEdit="1"/>
              </p:cNvSpPr>
              <p:nvPr/>
            </p:nvSpPr>
            <p:spPr>
              <a:xfrm>
                <a:off x="7501436" y="3363491"/>
                <a:ext cx="920059" cy="554960"/>
              </a:xfrm>
              <a:prstGeom prst="rect">
                <a:avLst/>
              </a:prstGeom>
              <a:blipFill>
                <a:blip r:embed="rId8"/>
                <a:stretch>
                  <a:fillRect/>
                </a:stretch>
              </a:blipFill>
            </p:spPr>
            <p:txBody>
              <a:bodyPr/>
              <a:lstStyle/>
              <a:p>
                <a:r>
                  <a:rPr lang="es-ES">
                    <a:noFill/>
                  </a:rPr>
                  <a:t> </a:t>
                </a:r>
              </a:p>
            </p:txBody>
          </p:sp>
        </mc:Fallback>
      </mc:AlternateContent>
      <p:sp>
        <p:nvSpPr>
          <p:cNvPr id="30" name="93 CuadroTexto"/>
          <p:cNvSpPr txBox="1"/>
          <p:nvPr/>
        </p:nvSpPr>
        <p:spPr>
          <a:xfrm>
            <a:off x="559559" y="4802042"/>
            <a:ext cx="8097744"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La </a:t>
            </a:r>
            <a:r>
              <a:rPr lang="es-ES_tradnl" sz="1600" b="1" dirty="0" smtClean="0"/>
              <a:t>energía transmitida </a:t>
            </a:r>
            <a:r>
              <a:rPr lang="es-ES_tradnl" sz="1600" dirty="0" smtClean="0"/>
              <a:t>en una onda armónica es directamente proporcional al </a:t>
            </a:r>
            <a:r>
              <a:rPr lang="es-ES_tradnl" sz="1600" b="1" dirty="0" smtClean="0"/>
              <a:t>cuadrado de la frecuencia </a:t>
            </a:r>
            <a:r>
              <a:rPr lang="es-ES_tradnl" sz="1600" dirty="0" smtClean="0"/>
              <a:t>y al </a:t>
            </a:r>
            <a:r>
              <a:rPr lang="es-ES_tradnl" sz="1600" b="1" dirty="0" smtClean="0"/>
              <a:t>cuadrado de la amplitud</a:t>
            </a:r>
            <a:r>
              <a:rPr lang="es-ES_tradnl" sz="1600" dirty="0" smtClean="0"/>
              <a:t>.</a:t>
            </a:r>
            <a:endParaRPr lang="es-ES" sz="1600" dirty="0"/>
          </a:p>
        </p:txBody>
      </p:sp>
      <p:sp>
        <p:nvSpPr>
          <p:cNvPr id="31" name="10 CuadroTexto"/>
          <p:cNvSpPr txBox="1"/>
          <p:nvPr/>
        </p:nvSpPr>
        <p:spPr>
          <a:xfrm>
            <a:off x="532263" y="5622877"/>
            <a:ext cx="3985146" cy="338554"/>
          </a:xfrm>
          <a:prstGeom prst="rect">
            <a:avLst/>
          </a:prstGeom>
          <a:noFill/>
        </p:spPr>
        <p:txBody>
          <a:bodyPr wrap="square" rtlCol="0">
            <a:spAutoFit/>
          </a:bodyPr>
          <a:lstStyle/>
          <a:p>
            <a:r>
              <a:rPr lang="es-ES" sz="1600" dirty="0" smtClean="0"/>
              <a:t>La potencia de la onda:</a:t>
            </a:r>
            <a:endParaRPr lang="es-ES" sz="1600" dirty="0"/>
          </a:p>
        </p:txBody>
      </p:sp>
      <mc:AlternateContent xmlns:mc="http://schemas.openxmlformats.org/markup-compatibility/2006" xmlns:a14="http://schemas.microsoft.com/office/drawing/2010/main">
        <mc:Choice Requires="a14">
          <p:sp>
            <p:nvSpPr>
              <p:cNvPr id="32" name="94 CuadroTexto"/>
              <p:cNvSpPr txBox="1"/>
              <p:nvPr/>
            </p:nvSpPr>
            <p:spPr>
              <a:xfrm>
                <a:off x="3746089" y="5847382"/>
                <a:ext cx="2625213" cy="554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𝑃</m:t>
                      </m:r>
                      <m:r>
                        <a:rPr lang="es-ES" sz="1600" b="0" i="1" smtClean="0">
                          <a:latin typeface="Cambria Math"/>
                        </a:rPr>
                        <m:t>=</m:t>
                      </m:r>
                      <m:f>
                        <m:fPr>
                          <m:ctrlPr>
                            <a:rPr lang="es-ES" sz="1600" b="0" i="1" smtClean="0">
                              <a:latin typeface="Cambria Math" panose="02040503050406030204" pitchFamily="18" charset="0"/>
                            </a:rPr>
                          </m:ctrlPr>
                        </m:fPr>
                        <m:num>
                          <m:r>
                            <m:rPr>
                              <m:sty m:val="p"/>
                            </m:rPr>
                            <a:rPr lang="es-ES" sz="1600" i="1">
                              <a:latin typeface="Cambria Math"/>
                              <a:ea typeface="Cambria Math"/>
                            </a:rPr>
                            <m:t>Δ</m:t>
                          </m:r>
                          <m:r>
                            <a:rPr lang="es-ES" sz="1600" b="0" i="1" smtClean="0">
                              <a:latin typeface="Cambria Math"/>
                              <a:ea typeface="Cambria Math"/>
                            </a:rPr>
                            <m:t>𝐸</m:t>
                          </m:r>
                        </m:num>
                        <m:den>
                          <m:r>
                            <m:rPr>
                              <m:sty m:val="p"/>
                            </m:rPr>
                            <a:rPr lang="es-ES" sz="1600" i="1">
                              <a:latin typeface="Cambria Math"/>
                              <a:ea typeface="Cambria Math"/>
                            </a:rPr>
                            <m:t>Δ</m:t>
                          </m:r>
                          <m:r>
                            <a:rPr lang="es-ES" sz="1600" b="0" i="1" smtClean="0">
                              <a:latin typeface="Cambria Math"/>
                              <a:ea typeface="Cambria Math"/>
                            </a:rPr>
                            <m:t>𝑡</m:t>
                          </m:r>
                        </m:den>
                      </m:f>
                      <m:r>
                        <a:rPr lang="es-ES" sz="1600" b="0" i="1" smtClean="0">
                          <a:latin typeface="Cambria Math"/>
                        </a:rPr>
                        <m:t>=2</m:t>
                      </m:r>
                      <m:r>
                        <a:rPr lang="es-ES" sz="1600" i="1">
                          <a:latin typeface="Cambria Math"/>
                          <a:ea typeface="Cambria Math"/>
                        </a:rPr>
                        <m:t>𝜇</m:t>
                      </m:r>
                      <m:sSup>
                        <m:sSupPr>
                          <m:ctrlPr>
                            <a:rPr lang="es-ES" sz="1600" i="1">
                              <a:latin typeface="Cambria Math" panose="02040503050406030204" pitchFamily="18" charset="0"/>
                            </a:rPr>
                          </m:ctrlPr>
                        </m:sSupPr>
                        <m:e>
                          <m:r>
                            <a:rPr lang="es-ES" sz="1600" i="1" smtClean="0">
                              <a:latin typeface="Cambria Math"/>
                              <a:ea typeface="Cambria Math"/>
                            </a:rPr>
                            <m:t>𝜋</m:t>
                          </m:r>
                        </m:e>
                        <m:sup>
                          <m:r>
                            <a:rPr lang="es-ES" sz="1600" i="1">
                              <a:latin typeface="Cambria Math"/>
                            </a:rPr>
                            <m:t>2</m:t>
                          </m:r>
                        </m:sup>
                      </m:sSup>
                      <m:r>
                        <a:rPr lang="es-ES" sz="1600" b="0" i="1" smtClean="0">
                          <a:latin typeface="Cambria Math"/>
                        </a:rPr>
                        <m:t>𝑣</m:t>
                      </m:r>
                      <m:sSup>
                        <m:sSupPr>
                          <m:ctrlPr>
                            <a:rPr lang="es-ES" sz="1600" i="1" smtClean="0">
                              <a:latin typeface="Cambria Math" panose="02040503050406030204" pitchFamily="18" charset="0"/>
                            </a:rPr>
                          </m:ctrlPr>
                        </m:sSupPr>
                        <m:e>
                          <m:r>
                            <a:rPr lang="es-ES" sz="1600" b="0" i="1" smtClean="0">
                              <a:latin typeface="Cambria Math"/>
                            </a:rPr>
                            <m:t>𝑓</m:t>
                          </m:r>
                        </m:e>
                        <m:sup>
                          <m:r>
                            <a:rPr lang="es-ES" sz="1600" b="0" i="1" smtClean="0">
                              <a:latin typeface="Cambria Math"/>
                            </a:rPr>
                            <m:t>2</m:t>
                          </m:r>
                        </m:sup>
                      </m:sSup>
                      <m:sSup>
                        <m:sSupPr>
                          <m:ctrlPr>
                            <a:rPr lang="es-ES" sz="1600" i="1">
                              <a:latin typeface="Cambria Math" panose="02040503050406030204" pitchFamily="18" charset="0"/>
                            </a:rPr>
                          </m:ctrlPr>
                        </m:sSupPr>
                        <m:e>
                          <m:r>
                            <a:rPr lang="es-ES" sz="1600" i="1">
                              <a:latin typeface="Cambria Math"/>
                            </a:rPr>
                            <m:t>𝐴</m:t>
                          </m:r>
                        </m:e>
                        <m:sup>
                          <m:r>
                            <a:rPr lang="es-ES" sz="1600" i="1">
                              <a:latin typeface="Cambria Math"/>
                            </a:rPr>
                            <m:t>2</m:t>
                          </m:r>
                        </m:sup>
                      </m:sSup>
                    </m:oMath>
                  </m:oMathPara>
                </a14:m>
                <a:endParaRPr lang="es-ES" sz="1600" dirty="0"/>
              </a:p>
            </p:txBody>
          </p:sp>
        </mc:Choice>
        <mc:Fallback xmlns="">
          <p:sp>
            <p:nvSpPr>
              <p:cNvPr id="32" name="94 CuadroTexto"/>
              <p:cNvSpPr txBox="1">
                <a:spLocks noRot="1" noChangeAspect="1" noMove="1" noResize="1" noEditPoints="1" noAdjustHandles="1" noChangeArrowheads="1" noChangeShapeType="1" noTextEdit="1"/>
              </p:cNvSpPr>
              <p:nvPr/>
            </p:nvSpPr>
            <p:spPr>
              <a:xfrm>
                <a:off x="3746089" y="5847382"/>
                <a:ext cx="2625213" cy="554960"/>
              </a:xfrm>
              <a:prstGeom prst="rect">
                <a:avLst/>
              </a:prstGeom>
              <a:blipFill>
                <a:blip r:embed="rId9"/>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282566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59300" y="556715"/>
            <a:ext cx="2613216" cy="338554"/>
          </a:xfrm>
          <a:prstGeom prst="rect">
            <a:avLst/>
          </a:prstGeom>
          <a:noFill/>
        </p:spPr>
        <p:txBody>
          <a:bodyPr wrap="none" rtlCol="0">
            <a:spAutoFit/>
          </a:bodyPr>
          <a:lstStyle/>
          <a:p>
            <a:r>
              <a:rPr lang="es-ES" sz="1600" b="1" dirty="0" smtClean="0">
                <a:solidFill>
                  <a:schemeClr val="bg1"/>
                </a:solidFill>
              </a:rPr>
              <a:t>TABLA DE CONTENIDOS</a:t>
            </a:r>
            <a:endParaRPr lang="es-ES" sz="1600" b="1"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648025529"/>
              </p:ext>
            </p:extLst>
          </p:nvPr>
        </p:nvGraphicFramePr>
        <p:xfrm>
          <a:off x="444500" y="1085021"/>
          <a:ext cx="8229600" cy="530307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187307646"/>
                    </a:ext>
                  </a:extLst>
                </a:gridCol>
                <a:gridCol w="4114800">
                  <a:extLst>
                    <a:ext uri="{9D8B030D-6E8A-4147-A177-3AD203B41FA5}">
                      <a16:colId xmlns:a16="http://schemas.microsoft.com/office/drawing/2014/main" val="3377069663"/>
                    </a:ext>
                  </a:extLst>
                </a:gridCol>
              </a:tblGrid>
              <a:tr h="5303079">
                <a:tc>
                  <a:txBody>
                    <a:bodyPr/>
                    <a:lstStyle/>
                    <a:p>
                      <a:pPr marL="266700" indent="-266700">
                        <a:buNone/>
                      </a:pPr>
                      <a:r>
                        <a:rPr lang="es-ES" sz="1600" b="1" dirty="0" smtClean="0">
                          <a:solidFill>
                            <a:schemeClr val="tx1"/>
                          </a:solidFill>
                          <a:hlinkClick r:id="rId2" action="ppaction://hlinksldjump"/>
                        </a:rPr>
                        <a:t>1.	Concepto de onda</a:t>
                      </a:r>
                      <a:endParaRPr lang="es-ES" sz="1600" b="1" dirty="0" smtClean="0">
                        <a:solidFill>
                          <a:schemeClr val="tx1"/>
                        </a:solidFill>
                      </a:endParaRPr>
                    </a:p>
                    <a:p>
                      <a:pPr marL="723900" indent="-457200">
                        <a:buNone/>
                      </a:pPr>
                      <a:r>
                        <a:rPr lang="es-ES" sz="1600" b="0" dirty="0" smtClean="0">
                          <a:solidFill>
                            <a:schemeClr val="tx1"/>
                          </a:solidFill>
                          <a:hlinkClick r:id="rId3" action="ppaction://hlinksldjump"/>
                        </a:rPr>
                        <a:t>1.1.	Representación</a:t>
                      </a:r>
                      <a:r>
                        <a:rPr lang="es-ES" sz="1600" b="0" baseline="0" dirty="0" smtClean="0">
                          <a:solidFill>
                            <a:schemeClr val="tx1"/>
                          </a:solidFill>
                          <a:hlinkClick r:id="rId3" action="ppaction://hlinksldjump"/>
                        </a:rPr>
                        <a:t> de una onda.</a:t>
                      </a:r>
                      <a:endParaRPr lang="es-ES" sz="1600" b="0" baseline="0" dirty="0" smtClean="0">
                        <a:solidFill>
                          <a:schemeClr val="tx1"/>
                        </a:solidFill>
                      </a:endParaRPr>
                    </a:p>
                    <a:p>
                      <a:pPr marL="723900" indent="-457200">
                        <a:buNone/>
                      </a:pPr>
                      <a:r>
                        <a:rPr lang="es-ES" sz="1600" b="0" baseline="0" dirty="0" smtClean="0">
                          <a:solidFill>
                            <a:schemeClr val="tx1"/>
                          </a:solidFill>
                          <a:hlinkClick r:id="rId4" action="ppaction://hlinksldjump"/>
                        </a:rPr>
                        <a:t>1.2.	Clasificación de las ondas.</a:t>
                      </a:r>
                      <a:endParaRPr lang="es-ES" sz="1600" b="0" baseline="0" dirty="0" smtClean="0">
                        <a:solidFill>
                          <a:schemeClr val="tx1"/>
                        </a:solidFill>
                      </a:endParaRPr>
                    </a:p>
                    <a:p>
                      <a:pPr marL="266700" indent="-266700">
                        <a:buNone/>
                      </a:pPr>
                      <a:r>
                        <a:rPr lang="es-ES" sz="1600" b="1" baseline="0" dirty="0" smtClean="0">
                          <a:solidFill>
                            <a:schemeClr val="tx1"/>
                          </a:solidFill>
                          <a:hlinkClick r:id="rId5" action="ppaction://hlinksldjump"/>
                        </a:rPr>
                        <a:t>2.	Propagación de ondas mecánicas</a:t>
                      </a:r>
                      <a:endParaRPr lang="es-ES" sz="1600" b="1" baseline="0" dirty="0" smtClean="0">
                        <a:solidFill>
                          <a:schemeClr val="tx1"/>
                        </a:solidFill>
                      </a:endParaRPr>
                    </a:p>
                    <a:p>
                      <a:pPr marL="723900" indent="-457200">
                        <a:buNone/>
                      </a:pPr>
                      <a:r>
                        <a:rPr lang="es-ES" sz="1600" b="0" baseline="0" dirty="0" smtClean="0">
                          <a:solidFill>
                            <a:schemeClr val="tx1"/>
                          </a:solidFill>
                          <a:hlinkClick r:id="rId5" action="ppaction://hlinksldjump"/>
                        </a:rPr>
                        <a:t>2.1.	Velocidad de propagación.</a:t>
                      </a:r>
                      <a:endParaRPr lang="es-ES" sz="1600" b="0" baseline="0" dirty="0" smtClean="0">
                        <a:solidFill>
                          <a:schemeClr val="tx1"/>
                        </a:solidFill>
                      </a:endParaRPr>
                    </a:p>
                    <a:p>
                      <a:pPr marL="723900" indent="-457200">
                        <a:buNone/>
                      </a:pPr>
                      <a:r>
                        <a:rPr lang="es-ES" sz="1600" b="0" baseline="0" dirty="0" smtClean="0">
                          <a:solidFill>
                            <a:schemeClr val="tx1"/>
                          </a:solidFill>
                          <a:hlinkClick r:id="rId6" action="ppaction://hlinksldjump"/>
                        </a:rPr>
                        <a:t>2.2.	Ecuación de la propagación de una onda mecánica</a:t>
                      </a:r>
                      <a:r>
                        <a:rPr lang="es-ES" sz="1600" b="0" baseline="0" dirty="0" smtClean="0">
                          <a:solidFill>
                            <a:schemeClr val="tx1"/>
                          </a:solidFill>
                        </a:rPr>
                        <a:t>.</a:t>
                      </a:r>
                    </a:p>
                    <a:p>
                      <a:pPr marL="266700" indent="-266700">
                        <a:buNone/>
                      </a:pPr>
                      <a:r>
                        <a:rPr lang="es-ES" sz="1600" b="1" baseline="0" dirty="0" smtClean="0">
                          <a:solidFill>
                            <a:schemeClr val="tx1"/>
                          </a:solidFill>
                          <a:hlinkClick r:id="rId7" action="ppaction://hlinksldjump"/>
                        </a:rPr>
                        <a:t>3.	Ondas armónicas</a:t>
                      </a:r>
                      <a:endParaRPr lang="es-ES" sz="1600" b="1" baseline="0" dirty="0" smtClean="0">
                        <a:solidFill>
                          <a:schemeClr val="tx1"/>
                        </a:solidFill>
                      </a:endParaRPr>
                    </a:p>
                    <a:p>
                      <a:pPr marL="723900" indent="-457200">
                        <a:buNone/>
                        <a:tabLst/>
                      </a:pPr>
                      <a:r>
                        <a:rPr lang="es-ES" sz="1600" b="0" baseline="0" dirty="0" smtClean="0">
                          <a:solidFill>
                            <a:schemeClr val="tx1"/>
                          </a:solidFill>
                          <a:hlinkClick r:id="rId8" action="ppaction://hlinksldjump"/>
                        </a:rPr>
                        <a:t>3.1.	Parámetros constantes de una onda armónica.</a:t>
                      </a:r>
                      <a:endParaRPr lang="es-ES" sz="1600" b="0" baseline="0" dirty="0" smtClean="0">
                        <a:solidFill>
                          <a:schemeClr val="tx1"/>
                        </a:solidFill>
                      </a:endParaRPr>
                    </a:p>
                    <a:p>
                      <a:pPr marL="723900" indent="-457200">
                        <a:buNone/>
                        <a:tabLst/>
                      </a:pPr>
                      <a:r>
                        <a:rPr lang="es-ES" sz="1600" b="0" baseline="0" dirty="0" smtClean="0">
                          <a:solidFill>
                            <a:schemeClr val="tx1"/>
                          </a:solidFill>
                          <a:hlinkClick r:id="rId9" action="ppaction://hlinksldjump"/>
                        </a:rPr>
                        <a:t>3.2.	Ecuación de una onda armónica.</a:t>
                      </a:r>
                      <a:endParaRPr lang="es-ES" sz="1600" b="0" baseline="0" dirty="0" smtClean="0">
                        <a:solidFill>
                          <a:schemeClr val="tx1"/>
                        </a:solidFill>
                      </a:endParaRPr>
                    </a:p>
                    <a:p>
                      <a:pPr marL="723900" indent="-457200">
                        <a:buNone/>
                        <a:tabLst/>
                      </a:pPr>
                      <a:r>
                        <a:rPr lang="es-ES" sz="1600" b="0" baseline="0" dirty="0" smtClean="0">
                          <a:solidFill>
                            <a:schemeClr val="tx1"/>
                          </a:solidFill>
                          <a:hlinkClick r:id="rId10" action="ppaction://hlinksldjump"/>
                        </a:rPr>
                        <a:t>3.3.	Energía transmitida por las ornas armónicas.</a:t>
                      </a:r>
                      <a:endParaRPr lang="es-ES" sz="1600" b="0" baseline="0" dirty="0" smtClean="0">
                        <a:solidFill>
                          <a:schemeClr val="tx1"/>
                        </a:solidFill>
                      </a:endParaRPr>
                    </a:p>
                    <a:p>
                      <a:pPr marL="266700" indent="-266700">
                        <a:buNone/>
                        <a:tabLst/>
                      </a:pPr>
                      <a:r>
                        <a:rPr lang="es-ES" sz="1600" b="1" baseline="0" dirty="0" smtClean="0">
                          <a:solidFill>
                            <a:schemeClr val="tx1"/>
                          </a:solidFill>
                          <a:hlinkClick r:id="rId11" action="ppaction://hlinksldjump"/>
                        </a:rPr>
                        <a:t>4.	Estudio cualitativo de algunas propiedades</a:t>
                      </a:r>
                      <a:endParaRPr lang="es-ES" sz="1600" b="1" baseline="0" dirty="0" smtClean="0">
                        <a:solidFill>
                          <a:schemeClr val="tx1"/>
                        </a:solidFill>
                      </a:endParaRPr>
                    </a:p>
                    <a:p>
                      <a:pPr marL="723900" indent="-457200">
                        <a:buNone/>
                        <a:tabLst/>
                      </a:pPr>
                      <a:r>
                        <a:rPr lang="es-ES" sz="1600" b="0" baseline="0" dirty="0" smtClean="0">
                          <a:solidFill>
                            <a:schemeClr val="tx1"/>
                          </a:solidFill>
                          <a:hlinkClick r:id="rId12" action="ppaction://hlinksldjump"/>
                        </a:rPr>
                        <a:t>4.1.	Principio de Huygens.</a:t>
                      </a:r>
                      <a:endParaRPr lang="es-ES" sz="1600" b="0" baseline="0" dirty="0" smtClean="0">
                        <a:solidFill>
                          <a:schemeClr val="tx1"/>
                        </a:solidFill>
                      </a:endParaRPr>
                    </a:p>
                    <a:p>
                      <a:pPr marL="723900" indent="-457200">
                        <a:buNone/>
                        <a:tabLst/>
                      </a:pPr>
                      <a:r>
                        <a:rPr lang="es-ES" sz="1600" b="0" baseline="0" dirty="0" smtClean="0">
                          <a:solidFill>
                            <a:schemeClr val="tx1"/>
                          </a:solidFill>
                          <a:hlinkClick r:id="rId13" action="ppaction://hlinksldjump"/>
                        </a:rPr>
                        <a:t>4.2.	Principio de superposición en el movimiento ondulatorio.</a:t>
                      </a:r>
                      <a:endParaRPr lang="es-ES" sz="1600" b="0" baseline="0" dirty="0" smtClean="0">
                        <a:solidFill>
                          <a:schemeClr val="tx1"/>
                        </a:solidFill>
                      </a:endParaRPr>
                    </a:p>
                    <a:p>
                      <a:pPr marL="266700" indent="-266700">
                        <a:buNone/>
                        <a:tabLst/>
                      </a:pPr>
                      <a:r>
                        <a:rPr lang="es-ES" sz="1600" b="1" baseline="0" dirty="0" smtClean="0">
                          <a:solidFill>
                            <a:schemeClr val="tx1"/>
                          </a:solidFill>
                          <a:hlinkClick r:id="rId14" action="ppaction://hlinksldjump"/>
                        </a:rPr>
                        <a:t>5.	Ondas estacionarias</a:t>
                      </a:r>
                      <a:endParaRPr lang="es-ES" sz="1600" b="1" baseline="0" dirty="0" smtClean="0">
                        <a:solidFill>
                          <a:schemeClr val="tx1"/>
                        </a:solidFill>
                      </a:endParaRPr>
                    </a:p>
                    <a:p>
                      <a:pPr marL="723900" indent="-457200">
                        <a:buNone/>
                        <a:tabLst/>
                      </a:pPr>
                      <a:r>
                        <a:rPr lang="es-ES" sz="1600" b="0" baseline="0" dirty="0" smtClean="0">
                          <a:solidFill>
                            <a:schemeClr val="tx1"/>
                          </a:solidFill>
                          <a:hlinkClick r:id="rId15" action="ppaction://hlinksldjump"/>
                        </a:rPr>
                        <a:t>5.1.	Ecuación de una onda estacionaria</a:t>
                      </a:r>
                      <a:r>
                        <a:rPr lang="es-ES" sz="1600" b="0" baseline="0" dirty="0" smtClean="0">
                          <a:solidFill>
                            <a:schemeClr val="tx1"/>
                          </a:solidFill>
                        </a:rPr>
                        <a:t>.</a:t>
                      </a:r>
                    </a:p>
                    <a:p>
                      <a:pPr marL="723900" indent="-457200">
                        <a:buNone/>
                        <a:tabLst/>
                      </a:pPr>
                      <a:r>
                        <a:rPr lang="es-ES" sz="1600" b="0" baseline="0" dirty="0" smtClean="0">
                          <a:solidFill>
                            <a:schemeClr val="tx1"/>
                          </a:solidFill>
                          <a:hlinkClick r:id="rId16" action="ppaction://hlinksldjump"/>
                        </a:rPr>
                        <a:t>5.2.	Localización de nodos y vientres.</a:t>
                      </a:r>
                      <a:endParaRPr lang="es-ES" sz="1600" b="0" baseline="0" dirty="0" smtClean="0">
                        <a:solidFill>
                          <a:schemeClr val="tx1"/>
                        </a:solidFill>
                      </a:endParaRPr>
                    </a:p>
                  </a:txBody>
                  <a:tcP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noFill/>
                  </a:tcPr>
                </a:tc>
                <a:tc>
                  <a:txBody>
                    <a:bodyPr/>
                    <a:lstStyle/>
                    <a:p>
                      <a:pPr marL="723900" indent="-457200">
                        <a:buNone/>
                      </a:pPr>
                      <a:r>
                        <a:rPr lang="es-ES" sz="1600" b="0" baseline="0" dirty="0" smtClean="0">
                          <a:solidFill>
                            <a:schemeClr val="tx1"/>
                          </a:solidFill>
                          <a:hlinkClick r:id="rId17" action="ppaction://hlinksldjump"/>
                        </a:rPr>
                        <a:t>5.3.	Frecuencias de ondas estacionarias en una cuerda fija por los extremos.</a:t>
                      </a:r>
                      <a:endParaRPr lang="es-ES" sz="1600" b="0" baseline="0" dirty="0" smtClean="0">
                        <a:solidFill>
                          <a:schemeClr val="tx1"/>
                        </a:solidFill>
                        <a:hlinkClick r:id="" action="ppaction://noaction"/>
                      </a:endParaRPr>
                    </a:p>
                    <a:p>
                      <a:pPr marL="723900" indent="-457200">
                        <a:buNone/>
                      </a:pPr>
                      <a:endParaRPr lang="es-ES" sz="1600" b="0" baseline="0" dirty="0" smtClean="0">
                        <a:solidFill>
                          <a:schemeClr val="tx1"/>
                        </a:solidFill>
                        <a:hlinkClick r:id="" action="ppaction://noaction"/>
                      </a:endParaRPr>
                    </a:p>
                  </a:txBody>
                  <a:tcP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616655480"/>
                  </a:ext>
                </a:extLst>
              </a:tr>
            </a:tbl>
          </a:graphicData>
        </a:graphic>
      </p:graphicFrame>
    </p:spTree>
    <p:extLst>
      <p:ext uri="{BB962C8B-B14F-4D97-AF65-F5344CB8AC3E}">
        <p14:creationId xmlns:p14="http://schemas.microsoft.com/office/powerpoint/2010/main" val="329626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p:sp>
        <p:nvSpPr>
          <p:cNvPr id="33" name="31 CuadroTexto"/>
          <p:cNvSpPr txBox="1"/>
          <p:nvPr/>
        </p:nvSpPr>
        <p:spPr>
          <a:xfrm>
            <a:off x="595459" y="1207274"/>
            <a:ext cx="4012441" cy="830997"/>
          </a:xfrm>
          <a:prstGeom prst="rect">
            <a:avLst/>
          </a:prstGeom>
          <a:noFill/>
        </p:spPr>
        <p:txBody>
          <a:bodyPr wrap="square" rtlCol="0">
            <a:spAutoFit/>
          </a:bodyPr>
          <a:lstStyle/>
          <a:p>
            <a:pPr algn="just"/>
            <a:r>
              <a:rPr lang="es-ES_tradnl" sz="1600" dirty="0" smtClean="0"/>
              <a:t>Si no se disipa energía en una unidimensional, su amplitud permanece constante:</a:t>
            </a:r>
            <a:endParaRPr lang="es-ES" sz="1600" dirty="0"/>
          </a:p>
        </p:txBody>
      </p:sp>
      <p:grpSp>
        <p:nvGrpSpPr>
          <p:cNvPr id="34" name="32 Grupo"/>
          <p:cNvGrpSpPr/>
          <p:nvPr/>
        </p:nvGrpSpPr>
        <p:grpSpPr>
          <a:xfrm>
            <a:off x="949587" y="2107065"/>
            <a:ext cx="3571368" cy="2119171"/>
            <a:chOff x="1031369" y="2806025"/>
            <a:chExt cx="3571368" cy="1765976"/>
          </a:xfrm>
        </p:grpSpPr>
        <p:grpSp>
          <p:nvGrpSpPr>
            <p:cNvPr id="35" name="33 Grupo"/>
            <p:cNvGrpSpPr/>
            <p:nvPr/>
          </p:nvGrpSpPr>
          <p:grpSpPr>
            <a:xfrm>
              <a:off x="1031369" y="2806025"/>
              <a:ext cx="3571368" cy="1765976"/>
              <a:chOff x="1930400" y="3090333"/>
              <a:chExt cx="6099391" cy="2336799"/>
            </a:xfrm>
          </p:grpSpPr>
          <p:graphicFrame>
            <p:nvGraphicFramePr>
              <p:cNvPr id="38" name="36 Gráfico"/>
              <p:cNvGraphicFramePr/>
              <p:nvPr/>
            </p:nvGraphicFramePr>
            <p:xfrm>
              <a:off x="2082799" y="3090333"/>
              <a:ext cx="5757333" cy="2336799"/>
            </p:xfrm>
            <a:graphic>
              <a:graphicData uri="http://schemas.openxmlformats.org/drawingml/2006/chart">
                <c:chart xmlns:c="http://schemas.openxmlformats.org/drawingml/2006/chart" xmlns:r="http://schemas.openxmlformats.org/officeDocument/2006/relationships" r:id="rId2"/>
              </a:graphicData>
            </a:graphic>
          </p:graphicFrame>
          <p:cxnSp>
            <p:nvCxnSpPr>
              <p:cNvPr id="39" name="37 Conector recto"/>
              <p:cNvCxnSpPr/>
              <p:nvPr/>
            </p:nvCxnSpPr>
            <p:spPr bwMode="auto">
              <a:xfrm>
                <a:off x="2303991" y="4267200"/>
                <a:ext cx="5581443" cy="805"/>
              </a:xfrm>
              <a:prstGeom prst="line">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40" name="38 Conector recto"/>
              <p:cNvCxnSpPr/>
              <p:nvPr/>
            </p:nvCxnSpPr>
            <p:spPr bwMode="auto">
              <a:xfrm rot="5400000">
                <a:off x="1357629" y="4168133"/>
                <a:ext cx="1938867"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41" name="39 CuadroTexto"/>
              <p:cNvSpPr txBox="1"/>
              <p:nvPr/>
            </p:nvSpPr>
            <p:spPr>
              <a:xfrm>
                <a:off x="1930400" y="3191934"/>
                <a:ext cx="364068" cy="373322"/>
              </a:xfrm>
              <a:prstGeom prst="rect">
                <a:avLst/>
              </a:prstGeom>
              <a:noFill/>
            </p:spPr>
            <p:txBody>
              <a:bodyPr wrap="square" rtlCol="0">
                <a:spAutoFit/>
              </a:bodyPr>
              <a:lstStyle/>
              <a:p>
                <a:r>
                  <a:rPr lang="es-ES_tradnl" sz="1600" dirty="0" smtClean="0"/>
                  <a:t>Y</a:t>
                </a:r>
                <a:endParaRPr lang="es-ES" sz="1600" dirty="0"/>
              </a:p>
            </p:txBody>
          </p:sp>
          <p:sp>
            <p:nvSpPr>
              <p:cNvPr id="42" name="40 CuadroTexto"/>
              <p:cNvSpPr txBox="1"/>
              <p:nvPr/>
            </p:nvSpPr>
            <p:spPr>
              <a:xfrm>
                <a:off x="7665723" y="4307834"/>
                <a:ext cx="364068" cy="373322"/>
              </a:xfrm>
              <a:prstGeom prst="rect">
                <a:avLst/>
              </a:prstGeom>
              <a:noFill/>
            </p:spPr>
            <p:txBody>
              <a:bodyPr wrap="square" rtlCol="0">
                <a:spAutoFit/>
              </a:bodyPr>
              <a:lstStyle/>
              <a:p>
                <a:r>
                  <a:rPr lang="es-ES_tradnl" sz="1600" dirty="0" smtClean="0"/>
                  <a:t>X</a:t>
                </a:r>
                <a:endParaRPr lang="es-ES" sz="1600" dirty="0"/>
              </a:p>
            </p:txBody>
          </p:sp>
        </p:grpSp>
        <p:cxnSp>
          <p:nvCxnSpPr>
            <p:cNvPr id="36" name="34 Conector recto"/>
            <p:cNvCxnSpPr/>
            <p:nvPr/>
          </p:nvCxnSpPr>
          <p:spPr bwMode="auto">
            <a:xfrm flipV="1">
              <a:off x="1260182" y="3296450"/>
              <a:ext cx="3173505" cy="7684"/>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7" name="35 Conector recto"/>
            <p:cNvCxnSpPr/>
            <p:nvPr/>
          </p:nvCxnSpPr>
          <p:spPr bwMode="auto">
            <a:xfrm flipV="1">
              <a:off x="1251217" y="4048205"/>
              <a:ext cx="3173505" cy="7684"/>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sp>
        <p:nvSpPr>
          <p:cNvPr id="43" name="41 CuadroTexto"/>
          <p:cNvSpPr txBox="1"/>
          <p:nvPr/>
        </p:nvSpPr>
        <p:spPr>
          <a:xfrm>
            <a:off x="4927301" y="1208717"/>
            <a:ext cx="3830701" cy="584775"/>
          </a:xfrm>
          <a:prstGeom prst="rect">
            <a:avLst/>
          </a:prstGeom>
          <a:noFill/>
        </p:spPr>
        <p:txBody>
          <a:bodyPr wrap="square" rtlCol="0">
            <a:spAutoFit/>
          </a:bodyPr>
          <a:lstStyle/>
          <a:p>
            <a:pPr algn="just"/>
            <a:r>
              <a:rPr lang="es-ES_tradnl" sz="1600" dirty="0" smtClean="0"/>
              <a:t>En caso contrario, la amplitud de la onda resultaría </a:t>
            </a:r>
            <a:r>
              <a:rPr lang="es-ES_tradnl" sz="1600" b="1" dirty="0" smtClean="0"/>
              <a:t>amortiguada</a:t>
            </a:r>
            <a:r>
              <a:rPr lang="es-ES_tradnl" sz="1600" dirty="0" smtClean="0"/>
              <a:t>:</a:t>
            </a:r>
            <a:endParaRPr lang="es-ES" sz="1600" dirty="0"/>
          </a:p>
        </p:txBody>
      </p:sp>
      <p:grpSp>
        <p:nvGrpSpPr>
          <p:cNvPr id="44" name="42 Grupo"/>
          <p:cNvGrpSpPr/>
          <p:nvPr/>
        </p:nvGrpSpPr>
        <p:grpSpPr>
          <a:xfrm>
            <a:off x="5143364" y="2079010"/>
            <a:ext cx="3571368" cy="2119171"/>
            <a:chOff x="1031369" y="2806025"/>
            <a:chExt cx="3571368" cy="1765976"/>
          </a:xfrm>
        </p:grpSpPr>
        <p:grpSp>
          <p:nvGrpSpPr>
            <p:cNvPr id="45" name="106 Grupo"/>
            <p:cNvGrpSpPr/>
            <p:nvPr/>
          </p:nvGrpSpPr>
          <p:grpSpPr>
            <a:xfrm>
              <a:off x="1031369" y="2806025"/>
              <a:ext cx="3571368" cy="1765976"/>
              <a:chOff x="1930400" y="3090333"/>
              <a:chExt cx="6099391" cy="2336799"/>
            </a:xfrm>
          </p:grpSpPr>
          <p:graphicFrame>
            <p:nvGraphicFramePr>
              <p:cNvPr id="48" name="46 Gráfico"/>
              <p:cNvGraphicFramePr/>
              <p:nvPr/>
            </p:nvGraphicFramePr>
            <p:xfrm>
              <a:off x="2082799" y="3090333"/>
              <a:ext cx="5757333" cy="2336799"/>
            </p:xfrm>
            <a:graphic>
              <a:graphicData uri="http://schemas.openxmlformats.org/drawingml/2006/chart">
                <c:chart xmlns:c="http://schemas.openxmlformats.org/drawingml/2006/chart" xmlns:r="http://schemas.openxmlformats.org/officeDocument/2006/relationships" r:id="rId3"/>
              </a:graphicData>
            </a:graphic>
          </p:graphicFrame>
          <p:cxnSp>
            <p:nvCxnSpPr>
              <p:cNvPr id="49" name="47 Conector recto"/>
              <p:cNvCxnSpPr/>
              <p:nvPr/>
            </p:nvCxnSpPr>
            <p:spPr bwMode="auto">
              <a:xfrm>
                <a:off x="2303991" y="4267200"/>
                <a:ext cx="5581443" cy="805"/>
              </a:xfrm>
              <a:prstGeom prst="line">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50" name="48 Conector recto"/>
              <p:cNvCxnSpPr/>
              <p:nvPr/>
            </p:nvCxnSpPr>
            <p:spPr bwMode="auto">
              <a:xfrm rot="5400000">
                <a:off x="1357629" y="4168133"/>
                <a:ext cx="1938867"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1" name="49 CuadroTexto"/>
              <p:cNvSpPr txBox="1"/>
              <p:nvPr/>
            </p:nvSpPr>
            <p:spPr>
              <a:xfrm>
                <a:off x="1930400" y="3191934"/>
                <a:ext cx="364068" cy="373322"/>
              </a:xfrm>
              <a:prstGeom prst="rect">
                <a:avLst/>
              </a:prstGeom>
              <a:noFill/>
            </p:spPr>
            <p:txBody>
              <a:bodyPr wrap="square" rtlCol="0">
                <a:spAutoFit/>
              </a:bodyPr>
              <a:lstStyle/>
              <a:p>
                <a:r>
                  <a:rPr lang="es-ES_tradnl" sz="1600" dirty="0" smtClean="0"/>
                  <a:t>Y</a:t>
                </a:r>
                <a:endParaRPr lang="es-ES" sz="1600" dirty="0"/>
              </a:p>
            </p:txBody>
          </p:sp>
          <p:sp>
            <p:nvSpPr>
              <p:cNvPr id="52" name="50 CuadroTexto"/>
              <p:cNvSpPr txBox="1"/>
              <p:nvPr/>
            </p:nvSpPr>
            <p:spPr>
              <a:xfrm>
                <a:off x="7665723" y="4307834"/>
                <a:ext cx="364068" cy="373322"/>
              </a:xfrm>
              <a:prstGeom prst="rect">
                <a:avLst/>
              </a:prstGeom>
              <a:noFill/>
            </p:spPr>
            <p:txBody>
              <a:bodyPr wrap="square" rtlCol="0">
                <a:spAutoFit/>
              </a:bodyPr>
              <a:lstStyle/>
              <a:p>
                <a:r>
                  <a:rPr lang="es-ES_tradnl" sz="1600" dirty="0" smtClean="0"/>
                  <a:t>X</a:t>
                </a:r>
                <a:endParaRPr lang="es-ES" sz="1600" dirty="0"/>
              </a:p>
            </p:txBody>
          </p:sp>
        </p:grpSp>
        <p:cxnSp>
          <p:nvCxnSpPr>
            <p:cNvPr id="46" name="44 Conector recto"/>
            <p:cNvCxnSpPr/>
            <p:nvPr/>
          </p:nvCxnSpPr>
          <p:spPr bwMode="auto">
            <a:xfrm flipV="1">
              <a:off x="1260182" y="3296450"/>
              <a:ext cx="3173505" cy="7684"/>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7" name="45 Conector recto"/>
            <p:cNvCxnSpPr/>
            <p:nvPr/>
          </p:nvCxnSpPr>
          <p:spPr bwMode="auto">
            <a:xfrm flipV="1">
              <a:off x="1251217" y="4048205"/>
              <a:ext cx="3173505" cy="7684"/>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spTree>
    <p:extLst>
      <p:ext uri="{BB962C8B-B14F-4D97-AF65-F5344CB8AC3E}">
        <p14:creationId xmlns:p14="http://schemas.microsoft.com/office/powerpoint/2010/main" val="3321105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p:sp>
        <p:nvSpPr>
          <p:cNvPr id="24" name="20 CuadroTexto"/>
          <p:cNvSpPr txBox="1"/>
          <p:nvPr/>
        </p:nvSpPr>
        <p:spPr>
          <a:xfrm>
            <a:off x="381290" y="968049"/>
            <a:ext cx="8174755" cy="369332"/>
          </a:xfrm>
          <a:prstGeom prst="rect">
            <a:avLst/>
          </a:prstGeom>
          <a:noFill/>
        </p:spPr>
        <p:txBody>
          <a:bodyPr wrap="square" rtlCol="0">
            <a:spAutoFit/>
          </a:bodyPr>
          <a:lstStyle/>
          <a:p>
            <a:r>
              <a:rPr lang="es-ES_tradnl" b="1" dirty="0" smtClean="0">
                <a:solidFill>
                  <a:srgbClr val="00B0F0"/>
                </a:solidFill>
                <a:sym typeface="Wingdings 3" panose="05040102010807070707" pitchFamily="18" charset="2"/>
              </a:rPr>
              <a:t> </a:t>
            </a:r>
            <a:r>
              <a:rPr lang="es-ES_tradnl" b="1" dirty="0" smtClean="0">
                <a:solidFill>
                  <a:srgbClr val="00B0F0"/>
                </a:solidFill>
              </a:rPr>
              <a:t>Energía transmitida en las ondas armónicas circulares</a:t>
            </a:r>
            <a:endParaRPr lang="es-ES" b="1" dirty="0">
              <a:solidFill>
                <a:srgbClr val="00B0F0"/>
              </a:solidFill>
            </a:endParaRPr>
          </a:p>
        </p:txBody>
      </p:sp>
      <p:pic>
        <p:nvPicPr>
          <p:cNvPr id="25" name="Picture 2"/>
          <p:cNvPicPr>
            <a:picLocks noChangeAspect="1" noChangeArrowheads="1"/>
          </p:cNvPicPr>
          <p:nvPr/>
        </p:nvPicPr>
        <p:blipFill>
          <a:blip r:embed="rId2" cstate="print"/>
          <a:srcRect/>
          <a:stretch>
            <a:fillRect/>
          </a:stretch>
        </p:blipFill>
        <p:spPr bwMode="auto">
          <a:xfrm>
            <a:off x="1055900" y="3055180"/>
            <a:ext cx="3330510" cy="2220340"/>
          </a:xfrm>
          <a:prstGeom prst="rect">
            <a:avLst/>
          </a:prstGeom>
          <a:noFill/>
          <a:ln w="9525">
            <a:noFill/>
            <a:miter lim="800000"/>
            <a:headEnd/>
            <a:tailEnd/>
          </a:ln>
          <a:effectLst/>
        </p:spPr>
      </p:pic>
      <p:sp>
        <p:nvSpPr>
          <p:cNvPr id="26" name="28 CuadroTexto"/>
          <p:cNvSpPr txBox="1"/>
          <p:nvPr/>
        </p:nvSpPr>
        <p:spPr>
          <a:xfrm>
            <a:off x="487586" y="1549745"/>
            <a:ext cx="4556582"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Se define </a:t>
            </a:r>
            <a:r>
              <a:rPr lang="es-ES_tradnl" sz="1600" b="1" dirty="0" smtClean="0"/>
              <a:t>frente de onda </a:t>
            </a:r>
            <a:r>
              <a:rPr lang="es-ES_tradnl" sz="1600" dirty="0" smtClean="0"/>
              <a:t>como la línea que une todos los puntos que, en un mismo tiempo, se encuentran en idéntico estado de vibración.</a:t>
            </a:r>
            <a:endParaRPr lang="es-ES" sz="1600" dirty="0"/>
          </a:p>
        </p:txBody>
      </p:sp>
      <p:pic>
        <p:nvPicPr>
          <p:cNvPr id="27" name="Picture 2" descr="http://e-ducativa.catedu.es/44700165/aula/archivos/repositorio/3000/3210/html/Spherical_wave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58137" y="1545761"/>
            <a:ext cx="1981743" cy="198174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e-ducativa.catedu.es/44700165/aula/archivos/repositorio/3000/3210/html/327px-Plane_wave_wavefronts_3D_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687" y="3814772"/>
            <a:ext cx="2724102" cy="1674448"/>
          </a:xfrm>
          <a:prstGeom prst="rect">
            <a:avLst/>
          </a:prstGeom>
          <a:noFill/>
          <a:extLst>
            <a:ext uri="{909E8E84-426E-40DD-AFC4-6F175D3DCCD1}">
              <a14:hiddenFill xmlns:a14="http://schemas.microsoft.com/office/drawing/2010/main">
                <a:solidFill>
                  <a:srgbClr val="FFFFFF"/>
                </a:solidFill>
              </a14:hiddenFill>
            </a:ext>
          </a:extLst>
        </p:spPr>
      </p:pic>
      <p:sp>
        <p:nvSpPr>
          <p:cNvPr id="29" name="31 CuadroTexto"/>
          <p:cNvSpPr txBox="1"/>
          <p:nvPr/>
        </p:nvSpPr>
        <p:spPr>
          <a:xfrm>
            <a:off x="545910" y="5739037"/>
            <a:ext cx="8134066"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En las ondas circulares los </a:t>
            </a:r>
            <a:r>
              <a:rPr lang="es-ES_tradnl" sz="1600" b="1" dirty="0" smtClean="0"/>
              <a:t>frentes de onda son circunferencias </a:t>
            </a:r>
            <a:r>
              <a:rPr lang="es-ES_tradnl" sz="1600" dirty="0" smtClean="0"/>
              <a:t>que unen las crestas o valles de las olas.</a:t>
            </a:r>
            <a:endParaRPr lang="es-ES" sz="1600" dirty="0"/>
          </a:p>
        </p:txBody>
      </p:sp>
    </p:spTree>
    <p:extLst>
      <p:ext uri="{BB962C8B-B14F-4D97-AF65-F5344CB8AC3E}">
        <p14:creationId xmlns:p14="http://schemas.microsoft.com/office/powerpoint/2010/main" val="1963075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p:sp>
        <p:nvSpPr>
          <p:cNvPr id="10" name="20 CuadroTexto"/>
          <p:cNvSpPr txBox="1"/>
          <p:nvPr/>
        </p:nvSpPr>
        <p:spPr>
          <a:xfrm>
            <a:off x="396039" y="1012295"/>
            <a:ext cx="8174755" cy="369332"/>
          </a:xfrm>
          <a:prstGeom prst="rect">
            <a:avLst/>
          </a:prstGeom>
          <a:noFill/>
        </p:spPr>
        <p:txBody>
          <a:bodyPr wrap="square" rtlCol="0">
            <a:spAutoFit/>
          </a:bodyPr>
          <a:lstStyle/>
          <a:p>
            <a:r>
              <a:rPr lang="es-ES_tradnl" b="1" dirty="0" smtClean="0">
                <a:solidFill>
                  <a:srgbClr val="00B0F0"/>
                </a:solidFill>
                <a:sym typeface="Wingdings 3" panose="05040102010807070707" pitchFamily="18" charset="2"/>
              </a:rPr>
              <a:t> </a:t>
            </a:r>
            <a:r>
              <a:rPr lang="es-ES_tradnl" b="1" dirty="0" smtClean="0">
                <a:solidFill>
                  <a:srgbClr val="00B0F0"/>
                </a:solidFill>
              </a:rPr>
              <a:t>Energía transmitida en las ondas armónicas circulares</a:t>
            </a:r>
            <a:endParaRPr lang="es-ES" b="1" dirty="0">
              <a:solidFill>
                <a:srgbClr val="00B0F0"/>
              </a:solidFill>
            </a:endParaRPr>
          </a:p>
        </p:txBody>
      </p:sp>
      <p:sp>
        <p:nvSpPr>
          <p:cNvPr id="11" name="32 CuadroTexto"/>
          <p:cNvSpPr txBox="1"/>
          <p:nvPr/>
        </p:nvSpPr>
        <p:spPr>
          <a:xfrm>
            <a:off x="397464" y="1499112"/>
            <a:ext cx="7680908" cy="338554"/>
          </a:xfrm>
          <a:prstGeom prst="rect">
            <a:avLst/>
          </a:prstGeom>
          <a:noFill/>
        </p:spPr>
        <p:txBody>
          <a:bodyPr wrap="square" rtlCol="0">
            <a:spAutoFit/>
          </a:bodyPr>
          <a:lstStyle/>
          <a:p>
            <a:pPr marL="177800" indent="-177800">
              <a:buFont typeface="Arial" panose="020B0604020202020204" pitchFamily="34" charset="0"/>
              <a:buChar char="•"/>
            </a:pPr>
            <a:r>
              <a:rPr lang="es-ES_tradnl" sz="1600" dirty="0" smtClean="0"/>
              <a:t>La energía asociada al oscilador que genera la onda viene dada por:</a:t>
            </a:r>
            <a:endParaRPr lang="es-ES" sz="1600" dirty="0"/>
          </a:p>
        </p:txBody>
      </p:sp>
      <p:sp>
        <p:nvSpPr>
          <p:cNvPr id="12" name="34 CuadroTexto"/>
          <p:cNvSpPr txBox="1"/>
          <p:nvPr/>
        </p:nvSpPr>
        <p:spPr>
          <a:xfrm>
            <a:off x="421474" y="2487967"/>
            <a:ext cx="8298344" cy="584775"/>
          </a:xfrm>
          <a:prstGeom prst="rect">
            <a:avLst/>
          </a:prstGeom>
          <a:noFill/>
        </p:spPr>
        <p:txBody>
          <a:bodyPr wrap="square" rtlCol="0">
            <a:spAutoFit/>
          </a:bodyPr>
          <a:lstStyle/>
          <a:p>
            <a:pPr marL="177800" indent="-177800" algn="just">
              <a:buFont typeface="Arial" panose="020B0604020202020204" pitchFamily="34" charset="0"/>
              <a:buChar char="•"/>
            </a:pPr>
            <a:r>
              <a:rPr lang="es-ES_tradnl" sz="1600" dirty="0" smtClean="0"/>
              <a:t>Si el medio es isótropo, podemos definir la densidad lineal de masa </a:t>
            </a:r>
            <a:r>
              <a:rPr lang="es-ES_tradnl" sz="1600" b="1" dirty="0" smtClean="0">
                <a:sym typeface="Symbol"/>
              </a:rPr>
              <a:t>, </a:t>
            </a:r>
            <a:r>
              <a:rPr lang="es-ES_tradnl" sz="1600" dirty="0" smtClean="0">
                <a:sym typeface="Symbol"/>
              </a:rPr>
              <a:t>como</a:t>
            </a:r>
            <a:r>
              <a:rPr lang="es-ES_tradnl" sz="1600" b="1" dirty="0" smtClean="0">
                <a:sym typeface="Symbol"/>
              </a:rPr>
              <a:t> masa por unidad de longitud. </a:t>
            </a:r>
            <a:r>
              <a:rPr lang="es-ES_tradnl" sz="1600" dirty="0"/>
              <a:t>La masa correspondiente a un frente de onda de radio r será: </a:t>
            </a:r>
            <a:endParaRPr lang="es-ES" sz="1600" dirty="0"/>
          </a:p>
        </p:txBody>
      </p:sp>
      <p:sp>
        <p:nvSpPr>
          <p:cNvPr id="13" name="37 Elipse"/>
          <p:cNvSpPr/>
          <p:nvPr/>
        </p:nvSpPr>
        <p:spPr bwMode="auto">
          <a:xfrm>
            <a:off x="1516800" y="4269428"/>
            <a:ext cx="900000" cy="900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charset="0"/>
            </a:endParaRPr>
          </a:p>
        </p:txBody>
      </p:sp>
      <p:grpSp>
        <p:nvGrpSpPr>
          <p:cNvPr id="14" name="38 Grupo"/>
          <p:cNvGrpSpPr/>
          <p:nvPr/>
        </p:nvGrpSpPr>
        <p:grpSpPr>
          <a:xfrm>
            <a:off x="1006684" y="3528382"/>
            <a:ext cx="1955800" cy="2346960"/>
            <a:chOff x="1430866" y="3318933"/>
            <a:chExt cx="1955800" cy="1955800"/>
          </a:xfrm>
        </p:grpSpPr>
        <p:cxnSp>
          <p:nvCxnSpPr>
            <p:cNvPr id="15" name="39 Conector recto"/>
            <p:cNvCxnSpPr/>
            <p:nvPr/>
          </p:nvCxnSpPr>
          <p:spPr bwMode="auto">
            <a:xfrm rot="16200000" flipH="1">
              <a:off x="1413933" y="4292599"/>
              <a:ext cx="1955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40 Conector recto"/>
            <p:cNvCxnSpPr/>
            <p:nvPr/>
          </p:nvCxnSpPr>
          <p:spPr bwMode="auto">
            <a:xfrm rot="10800000" flipH="1">
              <a:off x="1430866" y="4317998"/>
              <a:ext cx="1955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7" name="41 Elipse"/>
          <p:cNvSpPr/>
          <p:nvPr/>
        </p:nvSpPr>
        <p:spPr bwMode="auto">
          <a:xfrm>
            <a:off x="1097701" y="3868423"/>
            <a:ext cx="1728000" cy="1728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charset="0"/>
            </a:endParaRPr>
          </a:p>
        </p:txBody>
      </p:sp>
      <p:cxnSp>
        <p:nvCxnSpPr>
          <p:cNvPr id="18" name="42 Conector recto de flecha"/>
          <p:cNvCxnSpPr/>
          <p:nvPr/>
        </p:nvCxnSpPr>
        <p:spPr bwMode="auto">
          <a:xfrm flipV="1">
            <a:off x="1961571" y="4269428"/>
            <a:ext cx="0" cy="468314"/>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cxnSp>
        <p:nvCxnSpPr>
          <p:cNvPr id="19" name="43 Conector recto de flecha"/>
          <p:cNvCxnSpPr>
            <a:endCxn id="17" idx="5"/>
          </p:cNvCxnSpPr>
          <p:nvPr/>
        </p:nvCxnSpPr>
        <p:spPr bwMode="auto">
          <a:xfrm>
            <a:off x="1962361" y="4732659"/>
            <a:ext cx="610280" cy="610704"/>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sp>
        <p:nvSpPr>
          <p:cNvPr id="21" name="44 CuadroTexto"/>
          <p:cNvSpPr txBox="1"/>
          <p:nvPr/>
        </p:nvSpPr>
        <p:spPr>
          <a:xfrm>
            <a:off x="1090721" y="3579182"/>
            <a:ext cx="1067432" cy="307777"/>
          </a:xfrm>
          <a:prstGeom prst="rect">
            <a:avLst/>
          </a:prstGeom>
          <a:noFill/>
        </p:spPr>
        <p:txBody>
          <a:bodyPr wrap="square" rtlCol="0">
            <a:spAutoFit/>
          </a:bodyPr>
          <a:lstStyle/>
          <a:p>
            <a:r>
              <a:rPr lang="es-ES_tradnl" sz="1400" dirty="0" smtClean="0"/>
              <a:t>frente B</a:t>
            </a:r>
            <a:endParaRPr lang="es-ES" sz="1400" dirty="0"/>
          </a:p>
        </p:txBody>
      </p:sp>
      <p:sp>
        <p:nvSpPr>
          <p:cNvPr id="22" name="45 CuadroTexto"/>
          <p:cNvSpPr txBox="1"/>
          <p:nvPr/>
        </p:nvSpPr>
        <p:spPr>
          <a:xfrm>
            <a:off x="1363676" y="4005902"/>
            <a:ext cx="955344" cy="307777"/>
          </a:xfrm>
          <a:prstGeom prst="rect">
            <a:avLst/>
          </a:prstGeom>
          <a:noFill/>
        </p:spPr>
        <p:txBody>
          <a:bodyPr wrap="square" rtlCol="0">
            <a:spAutoFit/>
          </a:bodyPr>
          <a:lstStyle/>
          <a:p>
            <a:r>
              <a:rPr lang="es-ES_tradnl" sz="1400" dirty="0" smtClean="0"/>
              <a:t>frente A</a:t>
            </a:r>
            <a:endParaRPr lang="es-ES" sz="1400" dirty="0"/>
          </a:p>
        </p:txBody>
      </p:sp>
      <p:sp>
        <p:nvSpPr>
          <p:cNvPr id="23" name="46 CuadroTexto"/>
          <p:cNvSpPr txBox="1"/>
          <p:nvPr/>
        </p:nvSpPr>
        <p:spPr>
          <a:xfrm>
            <a:off x="2276686" y="4849183"/>
            <a:ext cx="492708" cy="338554"/>
          </a:xfrm>
          <a:prstGeom prst="rect">
            <a:avLst/>
          </a:prstGeom>
          <a:noFill/>
        </p:spPr>
        <p:txBody>
          <a:bodyPr wrap="square" rtlCol="0">
            <a:spAutoFit/>
          </a:bodyPr>
          <a:lstStyle/>
          <a:p>
            <a:r>
              <a:rPr lang="es-ES_tradnl" sz="1600" dirty="0" err="1" smtClean="0"/>
              <a:t>r</a:t>
            </a:r>
            <a:r>
              <a:rPr lang="es-ES_tradnl" sz="1600" baseline="-25000" dirty="0" err="1" smtClean="0"/>
              <a:t>B</a:t>
            </a:r>
            <a:endParaRPr lang="es-ES" sz="1600" baseline="-25000" dirty="0"/>
          </a:p>
        </p:txBody>
      </p:sp>
      <p:sp>
        <p:nvSpPr>
          <p:cNvPr id="30" name="47 CuadroTexto"/>
          <p:cNvSpPr txBox="1"/>
          <p:nvPr/>
        </p:nvSpPr>
        <p:spPr>
          <a:xfrm>
            <a:off x="1929552" y="4366900"/>
            <a:ext cx="539592" cy="338554"/>
          </a:xfrm>
          <a:prstGeom prst="rect">
            <a:avLst/>
          </a:prstGeom>
          <a:noFill/>
        </p:spPr>
        <p:txBody>
          <a:bodyPr wrap="square" rtlCol="0">
            <a:spAutoFit/>
          </a:bodyPr>
          <a:lstStyle/>
          <a:p>
            <a:r>
              <a:rPr lang="es-ES_tradnl" sz="1600" dirty="0" err="1" smtClean="0"/>
              <a:t>r</a:t>
            </a:r>
            <a:r>
              <a:rPr lang="es-ES_tradnl" sz="1600" baseline="-25000" dirty="0" err="1" smtClean="0"/>
              <a:t>A</a:t>
            </a:r>
            <a:endParaRPr lang="es-ES" sz="1600" baseline="-25000" dirty="0"/>
          </a:p>
        </p:txBody>
      </p:sp>
      <mc:AlternateContent xmlns:mc="http://schemas.openxmlformats.org/markup-compatibility/2006" xmlns:a14="http://schemas.microsoft.com/office/drawing/2010/main">
        <mc:Choice Requires="a14">
          <p:sp>
            <p:nvSpPr>
              <p:cNvPr id="31" name="8 CuadroTexto"/>
              <p:cNvSpPr txBox="1"/>
              <p:nvPr/>
            </p:nvSpPr>
            <p:spPr>
              <a:xfrm>
                <a:off x="3726727" y="1824155"/>
                <a:ext cx="1436354"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𝐸</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1</m:t>
                          </m:r>
                        </m:num>
                        <m:den>
                          <m:r>
                            <a:rPr lang="es-ES" sz="1600" b="0" i="1" smtClean="0">
                              <a:latin typeface="Cambria Math"/>
                            </a:rPr>
                            <m:t>2</m:t>
                          </m:r>
                        </m:den>
                      </m:f>
                      <m:r>
                        <a:rPr lang="es-ES" sz="1600" b="0" i="1" smtClean="0">
                          <a:latin typeface="Cambria Math"/>
                        </a:rPr>
                        <m:t>𝑚</m:t>
                      </m:r>
                      <m:sSup>
                        <m:sSupPr>
                          <m:ctrlPr>
                            <a:rPr lang="es-ES" sz="1600" b="0" i="1" smtClean="0">
                              <a:latin typeface="Cambria Math" panose="02040503050406030204" pitchFamily="18" charset="0"/>
                            </a:rPr>
                          </m:ctrlPr>
                        </m:sSupPr>
                        <m:e>
                          <m:r>
                            <a:rPr lang="es-ES" sz="1600" b="0" i="1" smtClean="0">
                              <a:latin typeface="Cambria Math"/>
                              <a:ea typeface="Cambria Math"/>
                            </a:rPr>
                            <m:t>𝜔</m:t>
                          </m:r>
                        </m:e>
                        <m:sup>
                          <m:r>
                            <a:rPr lang="es-ES" sz="1600" b="0" i="1" smtClean="0">
                              <a:latin typeface="Cambria Math"/>
                            </a:rPr>
                            <m:t>2</m:t>
                          </m:r>
                        </m:sup>
                      </m:sSup>
                      <m:sSup>
                        <m:sSupPr>
                          <m:ctrlPr>
                            <a:rPr lang="es-ES" sz="1600" b="0" i="1" smtClean="0">
                              <a:latin typeface="Cambria Math" panose="02040503050406030204" pitchFamily="18" charset="0"/>
                            </a:rPr>
                          </m:ctrlPr>
                        </m:sSupPr>
                        <m:e>
                          <m:r>
                            <a:rPr lang="es-ES" sz="1600" b="0" i="1" smtClean="0">
                              <a:latin typeface="Cambria Math"/>
                            </a:rPr>
                            <m:t>𝐴</m:t>
                          </m:r>
                        </m:e>
                        <m:sup>
                          <m:r>
                            <a:rPr lang="es-ES" sz="1600" b="0" i="1" smtClean="0">
                              <a:latin typeface="Cambria Math"/>
                            </a:rPr>
                            <m:t>2</m:t>
                          </m:r>
                        </m:sup>
                      </m:sSup>
                    </m:oMath>
                  </m:oMathPara>
                </a14:m>
                <a:endParaRPr lang="es-ES" sz="1600" dirty="0"/>
              </a:p>
            </p:txBody>
          </p:sp>
        </mc:Choice>
        <mc:Fallback xmlns="">
          <p:sp>
            <p:nvSpPr>
              <p:cNvPr id="31" name="8 CuadroTexto"/>
              <p:cNvSpPr txBox="1">
                <a:spLocks noRot="1" noChangeAspect="1" noMove="1" noResize="1" noEditPoints="1" noAdjustHandles="1" noChangeArrowheads="1" noChangeShapeType="1" noTextEdit="1"/>
              </p:cNvSpPr>
              <p:nvPr/>
            </p:nvSpPr>
            <p:spPr>
              <a:xfrm>
                <a:off x="3726727" y="1824155"/>
                <a:ext cx="1436354" cy="553357"/>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2" name="11 CuadroTexto"/>
              <p:cNvSpPr txBox="1"/>
              <p:nvPr/>
            </p:nvSpPr>
            <p:spPr>
              <a:xfrm>
                <a:off x="2976101" y="3284464"/>
                <a:ext cx="5041315"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𝑚</m:t>
                      </m:r>
                      <m:r>
                        <a:rPr lang="es-ES" sz="1600" b="0" i="1" smtClean="0">
                          <a:latin typeface="Cambria Math"/>
                        </a:rPr>
                        <m:t>=</m:t>
                      </m:r>
                      <m:r>
                        <a:rPr lang="es-ES" sz="1600" b="0" i="1" smtClean="0">
                          <a:latin typeface="Cambria Math"/>
                          <a:ea typeface="Cambria Math"/>
                        </a:rPr>
                        <m:t>𝜇</m:t>
                      </m:r>
                      <m:r>
                        <a:rPr lang="es-ES" sz="1600" b="0" i="1" smtClean="0">
                          <a:latin typeface="Cambria Math"/>
                          <a:ea typeface="Cambria Math"/>
                        </a:rPr>
                        <m:t>2</m:t>
                      </m:r>
                      <m:r>
                        <a:rPr lang="es-ES" sz="1600" b="0" i="1" smtClean="0">
                          <a:latin typeface="Cambria Math"/>
                          <a:ea typeface="Cambria Math"/>
                        </a:rPr>
                        <m:t>𝜋</m:t>
                      </m:r>
                      <m:r>
                        <a:rPr lang="es-ES" sz="1600" b="0" i="1" smtClean="0">
                          <a:latin typeface="Cambria Math"/>
                          <a:ea typeface="Cambria Math"/>
                        </a:rPr>
                        <m:t>𝑟</m:t>
                      </m:r>
                      <m:r>
                        <a:rPr lang="es-ES" sz="1600" b="0" i="1" smtClean="0">
                          <a:latin typeface="Cambria Math"/>
                          <a:ea typeface="Cambria Math"/>
                        </a:rPr>
                        <m:t>        ⟹          </m:t>
                      </m:r>
                      <m:r>
                        <a:rPr lang="es-ES" sz="1600" b="0" i="1" smtClean="0">
                          <a:latin typeface="Cambria Math"/>
                          <a:ea typeface="Cambria Math"/>
                        </a:rPr>
                        <m:t>𝐸</m:t>
                      </m:r>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1</m:t>
                          </m:r>
                        </m:num>
                        <m:den>
                          <m:r>
                            <a:rPr lang="es-ES" sz="1600" b="0" i="1" smtClean="0">
                              <a:latin typeface="Cambria Math"/>
                              <a:ea typeface="Cambria Math"/>
                            </a:rPr>
                            <m:t>2</m:t>
                          </m:r>
                        </m:den>
                      </m:f>
                      <m:r>
                        <a:rPr lang="es-ES" sz="1600" b="0" i="1" smtClean="0">
                          <a:latin typeface="Cambria Math"/>
                          <a:ea typeface="Cambria Math"/>
                        </a:rPr>
                        <m:t>𝜇</m:t>
                      </m:r>
                      <m:r>
                        <a:rPr lang="es-ES" sz="1600" b="0" i="1" smtClean="0">
                          <a:latin typeface="Cambria Math"/>
                          <a:ea typeface="Cambria Math"/>
                        </a:rPr>
                        <m:t>2</m:t>
                      </m:r>
                      <m:r>
                        <a:rPr lang="es-ES" sz="1600" b="0" i="1" smtClean="0">
                          <a:latin typeface="Cambria Math"/>
                          <a:ea typeface="Cambria Math"/>
                        </a:rPr>
                        <m:t>𝜋</m:t>
                      </m:r>
                      <m:r>
                        <a:rPr lang="es-ES" sz="1600" b="0" i="1" smtClean="0">
                          <a:latin typeface="Cambria Math"/>
                          <a:ea typeface="Cambria Math"/>
                        </a:rPr>
                        <m:t>𝑟</m:t>
                      </m:r>
                      <m:sSup>
                        <m:sSupPr>
                          <m:ctrlPr>
                            <a:rPr lang="es-ES" sz="1600" b="0" i="1" smtClean="0">
                              <a:latin typeface="Cambria Math" panose="02040503050406030204" pitchFamily="18" charset="0"/>
                              <a:ea typeface="Cambria Math"/>
                            </a:rPr>
                          </m:ctrlPr>
                        </m:sSupPr>
                        <m:e>
                          <m:r>
                            <a:rPr lang="es-ES" sz="1600" b="0" i="1" smtClean="0">
                              <a:latin typeface="Cambria Math"/>
                              <a:ea typeface="Cambria Math"/>
                            </a:rPr>
                            <m:t>𝜔</m:t>
                          </m:r>
                        </m:e>
                        <m:sup>
                          <m:r>
                            <a:rPr lang="es-ES" sz="1600" b="0" i="1" smtClean="0">
                              <a:latin typeface="Cambria Math"/>
                              <a:ea typeface="Cambria Math"/>
                            </a:rPr>
                            <m:t>2</m:t>
                          </m:r>
                        </m:sup>
                      </m:sSup>
                      <m:sSup>
                        <m:sSupPr>
                          <m:ctrlPr>
                            <a:rPr lang="es-ES" sz="1600" b="0" i="1" smtClean="0">
                              <a:latin typeface="Cambria Math" panose="02040503050406030204" pitchFamily="18" charset="0"/>
                              <a:ea typeface="Cambria Math"/>
                            </a:rPr>
                          </m:ctrlPr>
                        </m:sSupPr>
                        <m:e>
                          <m:r>
                            <a:rPr lang="es-ES" sz="1600" b="0" i="1" smtClean="0">
                              <a:latin typeface="Cambria Math"/>
                              <a:ea typeface="Cambria Math"/>
                            </a:rPr>
                            <m:t>𝐴</m:t>
                          </m:r>
                        </m:e>
                        <m:sup>
                          <m:r>
                            <a:rPr lang="es-ES" sz="1600" b="0" i="1" smtClean="0">
                              <a:latin typeface="Cambria Math"/>
                              <a:ea typeface="Cambria Math"/>
                            </a:rPr>
                            <m:t>2</m:t>
                          </m:r>
                        </m:sup>
                      </m:sSup>
                      <m:r>
                        <a:rPr lang="es-ES" sz="1600" b="0" i="1" smtClean="0">
                          <a:latin typeface="Cambria Math"/>
                          <a:ea typeface="Cambria Math"/>
                        </a:rPr>
                        <m:t>=4</m:t>
                      </m:r>
                      <m:sSup>
                        <m:sSupPr>
                          <m:ctrlPr>
                            <a:rPr lang="es-ES" sz="1600" b="0" i="1" smtClean="0">
                              <a:latin typeface="Cambria Math" panose="02040503050406030204" pitchFamily="18" charset="0"/>
                              <a:ea typeface="Cambria Math"/>
                            </a:rPr>
                          </m:ctrlPr>
                        </m:sSupPr>
                        <m:e>
                          <m:r>
                            <a:rPr lang="es-ES" sz="1600" b="0" i="1" smtClean="0">
                              <a:latin typeface="Cambria Math"/>
                              <a:ea typeface="Cambria Math"/>
                            </a:rPr>
                            <m:t>𝜋</m:t>
                          </m:r>
                        </m:e>
                        <m:sup>
                          <m:r>
                            <a:rPr lang="es-ES" sz="1600" b="0" i="1" smtClean="0">
                              <a:latin typeface="Cambria Math"/>
                              <a:ea typeface="Cambria Math"/>
                            </a:rPr>
                            <m:t>3</m:t>
                          </m:r>
                        </m:sup>
                      </m:sSup>
                      <m:r>
                        <a:rPr lang="es-ES" sz="1600" b="0" i="1" smtClean="0">
                          <a:latin typeface="Cambria Math"/>
                          <a:ea typeface="Cambria Math"/>
                        </a:rPr>
                        <m:t>𝜇</m:t>
                      </m:r>
                      <m:sSup>
                        <m:sSupPr>
                          <m:ctrlPr>
                            <a:rPr lang="es-ES" sz="1600" b="0" i="1" smtClean="0">
                              <a:latin typeface="Cambria Math" panose="02040503050406030204" pitchFamily="18" charset="0"/>
                              <a:ea typeface="Cambria Math"/>
                            </a:rPr>
                          </m:ctrlPr>
                        </m:sSupPr>
                        <m:e>
                          <m:r>
                            <a:rPr lang="es-ES" sz="1600" b="0" i="1" smtClean="0">
                              <a:latin typeface="Cambria Math"/>
                              <a:ea typeface="Cambria Math"/>
                            </a:rPr>
                            <m:t>𝑓</m:t>
                          </m:r>
                        </m:e>
                        <m:sup>
                          <m:r>
                            <a:rPr lang="es-ES" sz="1600" b="0" i="1" smtClean="0">
                              <a:latin typeface="Cambria Math"/>
                              <a:ea typeface="Cambria Math"/>
                            </a:rPr>
                            <m:t>2</m:t>
                          </m:r>
                        </m:sup>
                      </m:sSup>
                      <m:r>
                        <a:rPr lang="es-ES" sz="1600" b="0" i="1" smtClean="0">
                          <a:latin typeface="Cambria Math"/>
                          <a:ea typeface="Cambria Math"/>
                        </a:rPr>
                        <m:t>𝑟</m:t>
                      </m:r>
                      <m:sSup>
                        <m:sSupPr>
                          <m:ctrlPr>
                            <a:rPr lang="es-ES" sz="1600" b="0" i="1" smtClean="0">
                              <a:latin typeface="Cambria Math" panose="02040503050406030204" pitchFamily="18" charset="0"/>
                              <a:ea typeface="Cambria Math"/>
                            </a:rPr>
                          </m:ctrlPr>
                        </m:sSupPr>
                        <m:e>
                          <m:r>
                            <a:rPr lang="es-ES" sz="1600" b="0" i="1" smtClean="0">
                              <a:latin typeface="Cambria Math"/>
                              <a:ea typeface="Cambria Math"/>
                            </a:rPr>
                            <m:t>𝐴</m:t>
                          </m:r>
                        </m:e>
                        <m:sup>
                          <m:r>
                            <a:rPr lang="es-ES" sz="1600" b="0" i="1" smtClean="0">
                              <a:latin typeface="Cambria Math"/>
                              <a:ea typeface="Cambria Math"/>
                            </a:rPr>
                            <m:t>2</m:t>
                          </m:r>
                        </m:sup>
                      </m:sSup>
                    </m:oMath>
                  </m:oMathPara>
                </a14:m>
                <a:endParaRPr lang="es-ES" sz="1600" dirty="0"/>
              </a:p>
            </p:txBody>
          </p:sp>
        </mc:Choice>
        <mc:Fallback xmlns="">
          <p:sp>
            <p:nvSpPr>
              <p:cNvPr id="32" name="11 CuadroTexto"/>
              <p:cNvSpPr txBox="1">
                <a:spLocks noRot="1" noChangeAspect="1" noMove="1" noResize="1" noEditPoints="1" noAdjustHandles="1" noChangeArrowheads="1" noChangeShapeType="1" noTextEdit="1"/>
              </p:cNvSpPr>
              <p:nvPr/>
            </p:nvSpPr>
            <p:spPr>
              <a:xfrm>
                <a:off x="2976101" y="3284464"/>
                <a:ext cx="5041315" cy="553357"/>
              </a:xfrm>
              <a:prstGeom prst="rect">
                <a:avLst/>
              </a:prstGeom>
              <a:blipFill>
                <a:blip r:embed="rId3"/>
                <a:stretch>
                  <a:fillRect/>
                </a:stretch>
              </a:blipFill>
            </p:spPr>
            <p:txBody>
              <a:bodyPr/>
              <a:lstStyle/>
              <a:p>
                <a:r>
                  <a:rPr lang="es-ES">
                    <a:noFill/>
                  </a:rPr>
                  <a:t> </a:t>
                </a:r>
              </a:p>
            </p:txBody>
          </p:sp>
        </mc:Fallback>
      </mc:AlternateContent>
      <p:sp>
        <p:nvSpPr>
          <p:cNvPr id="33" name="12 CuadroTexto"/>
          <p:cNvSpPr txBox="1"/>
          <p:nvPr/>
        </p:nvSpPr>
        <p:spPr>
          <a:xfrm>
            <a:off x="3328951" y="4049423"/>
            <a:ext cx="4981433" cy="1323439"/>
          </a:xfrm>
          <a:prstGeom prst="rect">
            <a:avLst/>
          </a:prstGeom>
          <a:noFill/>
        </p:spPr>
        <p:txBody>
          <a:bodyPr wrap="square" rtlCol="0">
            <a:spAutoFit/>
          </a:bodyPr>
          <a:lstStyle/>
          <a:p>
            <a:pPr marL="355600" indent="-355600">
              <a:buFont typeface="Wingdings"/>
              <a:buChar char="F"/>
            </a:pPr>
            <a:r>
              <a:rPr lang="es-ES" sz="1600" dirty="0" smtClean="0">
                <a:sym typeface="Wingdings"/>
              </a:rPr>
              <a:t>En los frentes de onda A y B:</a:t>
            </a:r>
          </a:p>
          <a:p>
            <a:pPr marL="355600" indent="-355600">
              <a:buFont typeface="Wingdings"/>
              <a:buChar char="F"/>
            </a:pPr>
            <a:endParaRPr lang="es-ES" sz="1600" dirty="0">
              <a:sym typeface="Wingdings"/>
            </a:endParaRPr>
          </a:p>
          <a:p>
            <a:pPr marL="355600" indent="-355600">
              <a:buFont typeface="Wingdings"/>
              <a:buChar char="F"/>
            </a:pPr>
            <a:endParaRPr lang="es-ES" sz="1600" dirty="0" smtClean="0">
              <a:sym typeface="Wingdings"/>
            </a:endParaRPr>
          </a:p>
          <a:p>
            <a:pPr marL="355600" indent="-355600">
              <a:buFont typeface="Wingdings"/>
              <a:buChar char="F"/>
            </a:pPr>
            <a:endParaRPr lang="es-ES" sz="1600" dirty="0" smtClean="0">
              <a:sym typeface="Wingdings"/>
            </a:endParaRPr>
          </a:p>
          <a:p>
            <a:pPr marL="355600" indent="-355600">
              <a:buFont typeface="Wingdings"/>
              <a:buChar char="F"/>
            </a:pPr>
            <a:r>
              <a:rPr lang="es-ES" sz="1600" dirty="0" smtClean="0">
                <a:sym typeface="Wingdings"/>
              </a:rPr>
              <a:t>Como </a:t>
            </a:r>
            <a:r>
              <a:rPr lang="es-ES" sz="1600" i="1" dirty="0" smtClean="0">
                <a:latin typeface="Cambria Math" pitchFamily="18" charset="0"/>
                <a:ea typeface="Cambria Math" pitchFamily="18" charset="0"/>
                <a:sym typeface="Wingdings"/>
              </a:rPr>
              <a:t>E</a:t>
            </a:r>
            <a:r>
              <a:rPr lang="es-ES" sz="1600" i="1" baseline="-25000" dirty="0" smtClean="0">
                <a:latin typeface="Cambria Math" pitchFamily="18" charset="0"/>
                <a:ea typeface="Cambria Math" pitchFamily="18" charset="0"/>
                <a:sym typeface="Wingdings"/>
              </a:rPr>
              <a:t>A</a:t>
            </a:r>
            <a:r>
              <a:rPr lang="es-ES" sz="1600" i="1" dirty="0" smtClean="0">
                <a:latin typeface="Cambria Math" pitchFamily="18" charset="0"/>
                <a:ea typeface="Cambria Math" pitchFamily="18" charset="0"/>
                <a:sym typeface="Wingdings"/>
              </a:rPr>
              <a:t> = E</a:t>
            </a:r>
            <a:r>
              <a:rPr lang="es-ES" sz="1600" i="1" baseline="-25000" dirty="0" smtClean="0">
                <a:latin typeface="Cambria Math" pitchFamily="18" charset="0"/>
                <a:ea typeface="Cambria Math" pitchFamily="18" charset="0"/>
                <a:sym typeface="Wingdings"/>
              </a:rPr>
              <a:t>B</a:t>
            </a:r>
            <a:r>
              <a:rPr lang="es-ES" sz="1600" dirty="0" smtClean="0">
                <a:sym typeface="Wingdings"/>
              </a:rPr>
              <a:t>:</a:t>
            </a:r>
            <a:endParaRPr lang="es-ES" sz="1600" dirty="0"/>
          </a:p>
        </p:txBody>
      </p:sp>
      <mc:AlternateContent xmlns:mc="http://schemas.openxmlformats.org/markup-compatibility/2006" xmlns:a14="http://schemas.microsoft.com/office/drawing/2010/main">
        <mc:Choice Requires="a14">
          <p:sp>
            <p:nvSpPr>
              <p:cNvPr id="34" name="13 Rectángulo"/>
              <p:cNvSpPr/>
              <p:nvPr/>
            </p:nvSpPr>
            <p:spPr>
              <a:xfrm>
                <a:off x="3976757" y="4441374"/>
                <a:ext cx="1900136" cy="35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𝐸</m:t>
                          </m:r>
                        </m:e>
                        <m:sub>
                          <m:r>
                            <a:rPr lang="es-ES" sz="1600" b="0" i="1" smtClean="0">
                              <a:latin typeface="Cambria Math"/>
                              <a:ea typeface="Cambria Math"/>
                            </a:rPr>
                            <m:t>𝐴</m:t>
                          </m:r>
                        </m:sub>
                      </m:sSub>
                      <m:r>
                        <a:rPr lang="es-ES" sz="1600" b="0" i="1" smtClean="0">
                          <a:latin typeface="Cambria Math"/>
                          <a:ea typeface="Cambria Math"/>
                        </a:rPr>
                        <m:t>=</m:t>
                      </m:r>
                      <m:r>
                        <a:rPr lang="es-ES" sz="1600" i="1">
                          <a:latin typeface="Cambria Math"/>
                          <a:ea typeface="Cambria Math"/>
                        </a:rPr>
                        <m:t>4</m:t>
                      </m:r>
                      <m:sSup>
                        <m:sSupPr>
                          <m:ctrlPr>
                            <a:rPr lang="es-ES" sz="1600" i="1">
                              <a:latin typeface="Cambria Math" panose="02040503050406030204" pitchFamily="18" charset="0"/>
                              <a:ea typeface="Cambria Math"/>
                            </a:rPr>
                          </m:ctrlPr>
                        </m:sSupPr>
                        <m:e>
                          <m:r>
                            <a:rPr lang="es-ES" sz="1600" i="1">
                              <a:latin typeface="Cambria Math"/>
                              <a:ea typeface="Cambria Math"/>
                            </a:rPr>
                            <m:t>𝜋</m:t>
                          </m:r>
                        </m:e>
                        <m:sup>
                          <m:r>
                            <a:rPr lang="es-ES" sz="1600" b="0" i="1" smtClean="0">
                              <a:latin typeface="Cambria Math"/>
                              <a:ea typeface="Cambria Math"/>
                            </a:rPr>
                            <m:t>3</m:t>
                          </m:r>
                        </m:sup>
                      </m:sSup>
                      <m:r>
                        <a:rPr lang="es-ES" sz="1600" i="1">
                          <a:latin typeface="Cambria Math"/>
                          <a:ea typeface="Cambria Math"/>
                        </a:rPr>
                        <m:t>𝜇</m:t>
                      </m:r>
                      <m:sSup>
                        <m:sSupPr>
                          <m:ctrlPr>
                            <a:rPr lang="es-ES" sz="1600" i="1">
                              <a:latin typeface="Cambria Math" panose="02040503050406030204" pitchFamily="18" charset="0"/>
                              <a:ea typeface="Cambria Math"/>
                            </a:rPr>
                          </m:ctrlPr>
                        </m:sSupPr>
                        <m:e>
                          <m:r>
                            <a:rPr lang="es-ES" sz="1600" i="1">
                              <a:latin typeface="Cambria Math"/>
                              <a:ea typeface="Cambria Math"/>
                            </a:rPr>
                            <m:t>𝑓</m:t>
                          </m:r>
                        </m:e>
                        <m:sup>
                          <m:r>
                            <a:rPr lang="es-ES" sz="1600" i="1">
                              <a:latin typeface="Cambria Math"/>
                              <a:ea typeface="Cambria Math"/>
                            </a:rPr>
                            <m:t>2</m:t>
                          </m:r>
                        </m:sup>
                      </m:sSup>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𝑟</m:t>
                          </m:r>
                        </m:e>
                        <m:sub>
                          <m:r>
                            <a:rPr lang="es-ES" sz="1600" b="0" i="1" smtClean="0">
                              <a:latin typeface="Cambria Math"/>
                              <a:ea typeface="Cambria Math"/>
                            </a:rPr>
                            <m:t>𝐴</m:t>
                          </m:r>
                        </m:sub>
                      </m:sSub>
                      <m:sSup>
                        <m:sSupPr>
                          <m:ctrlPr>
                            <a:rPr lang="es-ES" sz="1600" i="1">
                              <a:latin typeface="Cambria Math" panose="02040503050406030204" pitchFamily="18" charset="0"/>
                              <a:ea typeface="Cambria Math"/>
                            </a:rPr>
                          </m:ctrlPr>
                        </m:sSupPr>
                        <m:e>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𝐴</m:t>
                              </m:r>
                            </m:e>
                            <m:sub>
                              <m:r>
                                <a:rPr lang="es-ES" sz="1600" b="0" i="1" smtClean="0">
                                  <a:latin typeface="Cambria Math"/>
                                  <a:ea typeface="Cambria Math"/>
                                </a:rPr>
                                <m:t>𝐴</m:t>
                              </m:r>
                            </m:sub>
                          </m:sSub>
                        </m:e>
                        <m:sup>
                          <m:r>
                            <a:rPr lang="es-ES" sz="1600" i="1">
                              <a:latin typeface="Cambria Math"/>
                              <a:ea typeface="Cambria Math"/>
                            </a:rPr>
                            <m:t>2</m:t>
                          </m:r>
                        </m:sup>
                      </m:sSup>
                    </m:oMath>
                  </m:oMathPara>
                </a14:m>
                <a:endParaRPr lang="es-ES" sz="1600" dirty="0"/>
              </a:p>
            </p:txBody>
          </p:sp>
        </mc:Choice>
        <mc:Fallback xmlns="">
          <p:sp>
            <p:nvSpPr>
              <p:cNvPr id="34" name="13 Rectángulo"/>
              <p:cNvSpPr>
                <a:spLocks noRot="1" noChangeAspect="1" noMove="1" noResize="1" noEditPoints="1" noAdjustHandles="1" noChangeArrowheads="1" noChangeShapeType="1" noTextEdit="1"/>
              </p:cNvSpPr>
              <p:nvPr/>
            </p:nvSpPr>
            <p:spPr>
              <a:xfrm>
                <a:off x="3976757" y="4441374"/>
                <a:ext cx="1900136" cy="354969"/>
              </a:xfrm>
              <a:prstGeom prst="rect">
                <a:avLst/>
              </a:prstGeom>
              <a:blipFill>
                <a:blip r:embed="rId4"/>
                <a:stretch>
                  <a:fillRect b="-862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60 Rectángulo"/>
              <p:cNvSpPr/>
              <p:nvPr/>
            </p:nvSpPr>
            <p:spPr>
              <a:xfrm>
                <a:off x="6271856" y="4457296"/>
                <a:ext cx="1943224" cy="35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𝐸</m:t>
                          </m:r>
                        </m:e>
                        <m:sub>
                          <m:r>
                            <a:rPr lang="es-ES" sz="1600" b="0" i="1" smtClean="0">
                              <a:latin typeface="Cambria Math"/>
                              <a:ea typeface="Cambria Math"/>
                            </a:rPr>
                            <m:t>𝐵</m:t>
                          </m:r>
                        </m:sub>
                      </m:sSub>
                      <m:r>
                        <a:rPr lang="es-ES" sz="1600" b="0" i="1" smtClean="0">
                          <a:latin typeface="Cambria Math"/>
                          <a:ea typeface="Cambria Math"/>
                        </a:rPr>
                        <m:t>=</m:t>
                      </m:r>
                      <m:r>
                        <a:rPr lang="es-ES" sz="1600" i="1">
                          <a:latin typeface="Cambria Math"/>
                          <a:ea typeface="Cambria Math"/>
                        </a:rPr>
                        <m:t>4</m:t>
                      </m:r>
                      <m:sSup>
                        <m:sSupPr>
                          <m:ctrlPr>
                            <a:rPr lang="es-ES" sz="1600" i="1">
                              <a:latin typeface="Cambria Math" panose="02040503050406030204" pitchFamily="18" charset="0"/>
                              <a:ea typeface="Cambria Math"/>
                            </a:rPr>
                          </m:ctrlPr>
                        </m:sSupPr>
                        <m:e>
                          <m:r>
                            <a:rPr lang="es-ES" sz="1600" i="1">
                              <a:latin typeface="Cambria Math"/>
                              <a:ea typeface="Cambria Math"/>
                            </a:rPr>
                            <m:t>𝜋</m:t>
                          </m:r>
                        </m:e>
                        <m:sup>
                          <m:r>
                            <a:rPr lang="es-ES" sz="1600" b="0" i="1" smtClean="0">
                              <a:latin typeface="Cambria Math"/>
                              <a:ea typeface="Cambria Math"/>
                            </a:rPr>
                            <m:t>3</m:t>
                          </m:r>
                        </m:sup>
                      </m:sSup>
                      <m:r>
                        <a:rPr lang="es-ES" sz="1600" i="1">
                          <a:latin typeface="Cambria Math"/>
                          <a:ea typeface="Cambria Math"/>
                        </a:rPr>
                        <m:t>𝜇</m:t>
                      </m:r>
                      <m:sSup>
                        <m:sSupPr>
                          <m:ctrlPr>
                            <a:rPr lang="es-ES" sz="1600" i="1">
                              <a:latin typeface="Cambria Math" panose="02040503050406030204" pitchFamily="18" charset="0"/>
                              <a:ea typeface="Cambria Math"/>
                            </a:rPr>
                          </m:ctrlPr>
                        </m:sSupPr>
                        <m:e>
                          <m:r>
                            <a:rPr lang="es-ES" sz="1600" i="1">
                              <a:latin typeface="Cambria Math"/>
                              <a:ea typeface="Cambria Math"/>
                            </a:rPr>
                            <m:t>𝑓</m:t>
                          </m:r>
                        </m:e>
                        <m:sup>
                          <m:r>
                            <a:rPr lang="es-ES" sz="1600" i="1">
                              <a:latin typeface="Cambria Math"/>
                              <a:ea typeface="Cambria Math"/>
                            </a:rPr>
                            <m:t>2</m:t>
                          </m:r>
                        </m:sup>
                      </m:sSup>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𝑟</m:t>
                          </m:r>
                        </m:e>
                        <m:sub>
                          <m:r>
                            <a:rPr lang="es-ES" sz="1600" b="0" i="1" smtClean="0">
                              <a:latin typeface="Cambria Math"/>
                              <a:ea typeface="Cambria Math"/>
                            </a:rPr>
                            <m:t>𝐵</m:t>
                          </m:r>
                        </m:sub>
                      </m:sSub>
                      <m:sSup>
                        <m:sSupPr>
                          <m:ctrlPr>
                            <a:rPr lang="es-ES" sz="1600" i="1">
                              <a:latin typeface="Cambria Math" panose="02040503050406030204" pitchFamily="18" charset="0"/>
                              <a:ea typeface="Cambria Math"/>
                            </a:rPr>
                          </m:ctrlPr>
                        </m:sSupPr>
                        <m:e>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𝐴</m:t>
                              </m:r>
                            </m:e>
                            <m:sub>
                              <m:r>
                                <a:rPr lang="es-ES" sz="1600" b="0" i="1" smtClean="0">
                                  <a:latin typeface="Cambria Math"/>
                                  <a:ea typeface="Cambria Math"/>
                                </a:rPr>
                                <m:t>𝐵</m:t>
                              </m:r>
                            </m:sub>
                          </m:sSub>
                        </m:e>
                        <m:sup>
                          <m:r>
                            <a:rPr lang="es-ES" sz="1600" i="1">
                              <a:latin typeface="Cambria Math"/>
                              <a:ea typeface="Cambria Math"/>
                            </a:rPr>
                            <m:t>2</m:t>
                          </m:r>
                        </m:sup>
                      </m:sSup>
                    </m:oMath>
                  </m:oMathPara>
                </a14:m>
                <a:endParaRPr lang="es-ES" sz="1600" dirty="0"/>
              </a:p>
            </p:txBody>
          </p:sp>
        </mc:Choice>
        <mc:Fallback xmlns="">
          <p:sp>
            <p:nvSpPr>
              <p:cNvPr id="35" name="60 Rectángulo"/>
              <p:cNvSpPr>
                <a:spLocks noRot="1" noChangeAspect="1" noMove="1" noResize="1" noEditPoints="1" noAdjustHandles="1" noChangeArrowheads="1" noChangeShapeType="1" noTextEdit="1"/>
              </p:cNvSpPr>
              <p:nvPr/>
            </p:nvSpPr>
            <p:spPr>
              <a:xfrm>
                <a:off x="6271856" y="4457296"/>
                <a:ext cx="1943224" cy="354969"/>
              </a:xfrm>
              <a:prstGeom prst="rect">
                <a:avLst/>
              </a:prstGeom>
              <a:blipFill>
                <a:blip r:embed="rId5"/>
                <a:stretch>
                  <a:fillRect b="-862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15 Rectángulo"/>
              <p:cNvSpPr/>
              <p:nvPr/>
            </p:nvSpPr>
            <p:spPr>
              <a:xfrm>
                <a:off x="4125197" y="5291950"/>
                <a:ext cx="3515834" cy="600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ea typeface="Cambria Math"/>
                            </a:rPr>
                          </m:ctrlPr>
                        </m:sSubPr>
                        <m:e>
                          <m:r>
                            <a:rPr lang="es-ES" sz="1600" i="1">
                              <a:latin typeface="Cambria Math"/>
                              <a:ea typeface="Cambria Math"/>
                            </a:rPr>
                            <m:t>𝑟</m:t>
                          </m:r>
                        </m:e>
                        <m:sub>
                          <m:r>
                            <a:rPr lang="es-ES" sz="1600" i="1">
                              <a:latin typeface="Cambria Math"/>
                              <a:ea typeface="Cambria Math"/>
                            </a:rPr>
                            <m:t>𝐴</m:t>
                          </m:r>
                        </m:sub>
                      </m:sSub>
                      <m:sSup>
                        <m:sSupPr>
                          <m:ctrlPr>
                            <a:rPr lang="es-ES" sz="1600" i="1">
                              <a:latin typeface="Cambria Math" panose="02040503050406030204" pitchFamily="18" charset="0"/>
                              <a:ea typeface="Cambria Math"/>
                            </a:rPr>
                          </m:ctrlPr>
                        </m:sSupPr>
                        <m:e>
                          <m:sSub>
                            <m:sSubPr>
                              <m:ctrlPr>
                                <a:rPr lang="es-ES" sz="1600" i="1">
                                  <a:latin typeface="Cambria Math" panose="02040503050406030204" pitchFamily="18" charset="0"/>
                                  <a:ea typeface="Cambria Math"/>
                                </a:rPr>
                              </m:ctrlPr>
                            </m:sSubPr>
                            <m:e>
                              <m:r>
                                <a:rPr lang="es-ES" sz="1600" i="1">
                                  <a:latin typeface="Cambria Math"/>
                                  <a:ea typeface="Cambria Math"/>
                                </a:rPr>
                                <m:t>𝐴</m:t>
                              </m:r>
                            </m:e>
                            <m:sub>
                              <m:r>
                                <a:rPr lang="es-ES" sz="1600" i="1">
                                  <a:latin typeface="Cambria Math"/>
                                  <a:ea typeface="Cambria Math"/>
                                </a:rPr>
                                <m:t>𝐴</m:t>
                              </m:r>
                            </m:sub>
                          </m:sSub>
                        </m:e>
                        <m:sup>
                          <m:r>
                            <a:rPr lang="es-ES" sz="1600" i="1">
                              <a:latin typeface="Cambria Math"/>
                              <a:ea typeface="Cambria Math"/>
                            </a:rPr>
                            <m:t>2</m:t>
                          </m:r>
                        </m:sup>
                      </m:sSup>
                      <m:r>
                        <a:rPr lang="es-ES" sz="1600" b="0" i="1" smtClean="0">
                          <a:latin typeface="Cambria Math"/>
                          <a:ea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𝑟</m:t>
                          </m:r>
                        </m:e>
                        <m:sub>
                          <m:r>
                            <a:rPr lang="es-ES" sz="1600" b="0" i="1" smtClean="0">
                              <a:latin typeface="Cambria Math"/>
                              <a:ea typeface="Cambria Math"/>
                            </a:rPr>
                            <m:t>𝐵</m:t>
                          </m:r>
                        </m:sub>
                      </m:sSub>
                      <m:sSup>
                        <m:sSupPr>
                          <m:ctrlPr>
                            <a:rPr lang="es-ES" sz="1600" i="1">
                              <a:latin typeface="Cambria Math" panose="02040503050406030204" pitchFamily="18" charset="0"/>
                              <a:ea typeface="Cambria Math"/>
                            </a:rPr>
                          </m:ctrlPr>
                        </m:sSupPr>
                        <m:e>
                          <m:sSub>
                            <m:sSubPr>
                              <m:ctrlPr>
                                <a:rPr lang="es-ES" sz="1600" i="1">
                                  <a:latin typeface="Cambria Math" panose="02040503050406030204" pitchFamily="18" charset="0"/>
                                  <a:ea typeface="Cambria Math"/>
                                </a:rPr>
                              </m:ctrlPr>
                            </m:sSubPr>
                            <m:e>
                              <m:r>
                                <a:rPr lang="es-ES" sz="1600" i="1">
                                  <a:latin typeface="Cambria Math"/>
                                  <a:ea typeface="Cambria Math"/>
                                </a:rPr>
                                <m:t>𝐴</m:t>
                              </m:r>
                            </m:e>
                            <m:sub>
                              <m:r>
                                <a:rPr lang="es-ES" sz="1600" b="0" i="1" smtClean="0">
                                  <a:latin typeface="Cambria Math"/>
                                  <a:ea typeface="Cambria Math"/>
                                </a:rPr>
                                <m:t>𝐵</m:t>
                              </m:r>
                            </m:sub>
                          </m:sSub>
                        </m:e>
                        <m:sup>
                          <m:r>
                            <a:rPr lang="es-ES" sz="1600" i="1">
                              <a:latin typeface="Cambria Math"/>
                              <a:ea typeface="Cambria Math"/>
                            </a:rPr>
                            <m:t>2</m:t>
                          </m:r>
                        </m:sup>
                      </m:sSup>
                      <m:r>
                        <a:rPr lang="es-ES" sz="1600" b="0" i="1" smtClean="0">
                          <a:latin typeface="Cambria Math"/>
                          <a:ea typeface="Cambria Math"/>
                        </a:rPr>
                        <m:t>=</m:t>
                      </m:r>
                      <m:r>
                        <a:rPr lang="es-ES" sz="1600" b="0" i="1" smtClean="0">
                          <a:latin typeface="Cambria Math"/>
                          <a:ea typeface="Cambria Math"/>
                        </a:rPr>
                        <m:t>𝐶𝑡𝑒</m:t>
                      </m:r>
                      <m:r>
                        <a:rPr lang="es-ES" sz="1600" b="0" i="1" smtClean="0">
                          <a:latin typeface="Cambria Math"/>
                          <a:ea typeface="Cambria Math"/>
                        </a:rPr>
                        <m:t>.    ⟹      </m:t>
                      </m:r>
                      <m:r>
                        <a:rPr lang="es-ES" sz="1600" b="0" i="1" smtClean="0">
                          <a:latin typeface="Cambria Math"/>
                          <a:ea typeface="Cambria Math"/>
                        </a:rPr>
                        <m:t>𝐴</m:t>
                      </m:r>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1</m:t>
                          </m:r>
                        </m:num>
                        <m:den>
                          <m:rad>
                            <m:radPr>
                              <m:degHide m:val="on"/>
                              <m:ctrlPr>
                                <a:rPr lang="es-ES" sz="1600" b="0" i="1" smtClean="0">
                                  <a:latin typeface="Cambria Math" panose="02040503050406030204" pitchFamily="18" charset="0"/>
                                  <a:ea typeface="Cambria Math"/>
                                </a:rPr>
                              </m:ctrlPr>
                            </m:radPr>
                            <m:deg/>
                            <m:e>
                              <m:r>
                                <a:rPr lang="es-ES" sz="1600" b="0" i="1" smtClean="0">
                                  <a:latin typeface="Cambria Math"/>
                                  <a:ea typeface="Cambria Math"/>
                                </a:rPr>
                                <m:t>𝑟</m:t>
                              </m:r>
                            </m:e>
                          </m:rad>
                        </m:den>
                      </m:f>
                    </m:oMath>
                  </m:oMathPara>
                </a14:m>
                <a:endParaRPr lang="es-ES" sz="1600" dirty="0"/>
              </a:p>
            </p:txBody>
          </p:sp>
        </mc:Choice>
        <mc:Fallback xmlns="">
          <p:sp>
            <p:nvSpPr>
              <p:cNvPr id="36" name="15 Rectángulo"/>
              <p:cNvSpPr>
                <a:spLocks noRot="1" noChangeAspect="1" noMove="1" noResize="1" noEditPoints="1" noAdjustHandles="1" noChangeArrowheads="1" noChangeShapeType="1" noTextEdit="1"/>
              </p:cNvSpPr>
              <p:nvPr/>
            </p:nvSpPr>
            <p:spPr>
              <a:xfrm>
                <a:off x="4125197" y="5291950"/>
                <a:ext cx="3515834" cy="600998"/>
              </a:xfrm>
              <a:prstGeom prst="rect">
                <a:avLst/>
              </a:prstGeom>
              <a:blipFill>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200442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p:sp>
        <p:nvSpPr>
          <p:cNvPr id="24" name="20 CuadroTexto"/>
          <p:cNvSpPr txBox="1"/>
          <p:nvPr/>
        </p:nvSpPr>
        <p:spPr>
          <a:xfrm>
            <a:off x="396039" y="1050033"/>
            <a:ext cx="8174755" cy="369332"/>
          </a:xfrm>
          <a:prstGeom prst="rect">
            <a:avLst/>
          </a:prstGeom>
          <a:noFill/>
        </p:spPr>
        <p:txBody>
          <a:bodyPr wrap="square" rtlCol="0">
            <a:spAutoFit/>
          </a:bodyPr>
          <a:lstStyle/>
          <a:p>
            <a:r>
              <a:rPr lang="es-ES_tradnl" b="1" dirty="0" smtClean="0">
                <a:solidFill>
                  <a:srgbClr val="00B0F0"/>
                </a:solidFill>
                <a:sym typeface="Wingdings 3" panose="05040102010807070707" pitchFamily="18" charset="2"/>
              </a:rPr>
              <a:t> </a:t>
            </a:r>
            <a:r>
              <a:rPr lang="es-ES_tradnl" b="1" dirty="0" smtClean="0">
                <a:solidFill>
                  <a:srgbClr val="00B0F0"/>
                </a:solidFill>
              </a:rPr>
              <a:t>Energía transmitida en las ondas armónicas esféricas</a:t>
            </a:r>
            <a:endParaRPr lang="es-ES" b="1" dirty="0">
              <a:solidFill>
                <a:srgbClr val="00B0F0"/>
              </a:solidFill>
            </a:endParaRPr>
          </a:p>
        </p:txBody>
      </p:sp>
      <p:sp>
        <p:nvSpPr>
          <p:cNvPr id="25" name="27 CuadroTexto"/>
          <p:cNvSpPr txBox="1"/>
          <p:nvPr/>
        </p:nvSpPr>
        <p:spPr>
          <a:xfrm>
            <a:off x="388202" y="1516182"/>
            <a:ext cx="8269101" cy="584775"/>
          </a:xfrm>
          <a:prstGeom prst="rect">
            <a:avLst/>
          </a:prstGeom>
          <a:noFill/>
        </p:spPr>
        <p:txBody>
          <a:bodyPr wrap="square" rtlCol="0">
            <a:spAutoFit/>
          </a:bodyPr>
          <a:lstStyle/>
          <a:p>
            <a:pPr marL="177800" indent="-177800" algn="just">
              <a:buFont typeface="Arial" panose="020B0604020202020204" pitchFamily="34" charset="0"/>
              <a:buChar char="•"/>
            </a:pPr>
            <a:r>
              <a:rPr lang="es-ES_tradnl" sz="1600" dirty="0" smtClean="0"/>
              <a:t>En este caso hablaremos de </a:t>
            </a:r>
            <a:r>
              <a:rPr lang="es-ES_tradnl" sz="1600" b="1" dirty="0" smtClean="0"/>
              <a:t>densidad superficial</a:t>
            </a:r>
            <a:r>
              <a:rPr lang="es-ES_tradnl" sz="1600" dirty="0" smtClean="0"/>
              <a:t>, </a:t>
            </a:r>
            <a:r>
              <a:rPr lang="es-ES_tradnl" sz="1600" b="1" dirty="0" smtClean="0">
                <a:sym typeface="Symbol"/>
              </a:rPr>
              <a:t></a:t>
            </a:r>
            <a:r>
              <a:rPr lang="es-ES_tradnl" sz="1600" dirty="0" smtClean="0">
                <a:sym typeface="Symbol"/>
              </a:rPr>
              <a:t>, como la </a:t>
            </a:r>
            <a:r>
              <a:rPr lang="es-ES_tradnl" sz="1600" b="1" dirty="0" smtClean="0">
                <a:sym typeface="Symbol"/>
              </a:rPr>
              <a:t>masa por unidad de superficie</a:t>
            </a:r>
            <a:r>
              <a:rPr lang="es-ES_tradnl" sz="1600" dirty="0" smtClean="0">
                <a:sym typeface="Symbol"/>
              </a:rPr>
              <a:t>. </a:t>
            </a:r>
            <a:r>
              <a:rPr lang="es-ES_tradnl" sz="1600" dirty="0"/>
              <a:t>La masa correspondiente a un frente de onda de radio r será: </a:t>
            </a:r>
            <a:endParaRPr lang="es-ES" sz="1600" dirty="0"/>
          </a:p>
        </p:txBody>
      </p:sp>
      <p:pic>
        <p:nvPicPr>
          <p:cNvPr id="26" name="Picture 4"/>
          <p:cNvPicPr>
            <a:picLocks noChangeAspect="1" noChangeArrowheads="1"/>
          </p:cNvPicPr>
          <p:nvPr/>
        </p:nvPicPr>
        <p:blipFill>
          <a:blip r:embed="rId2"/>
          <a:srcRect/>
          <a:stretch>
            <a:fillRect/>
          </a:stretch>
        </p:blipFill>
        <p:spPr bwMode="auto">
          <a:xfrm>
            <a:off x="382137" y="3113596"/>
            <a:ext cx="2702257" cy="2766060"/>
          </a:xfrm>
          <a:prstGeom prst="rect">
            <a:avLst/>
          </a:prstGeom>
          <a:noFill/>
          <a:ln w="9525">
            <a:noFill/>
            <a:miter lim="800000"/>
            <a:headEnd/>
            <a:tailEnd/>
          </a:ln>
          <a:effectLst/>
        </p:spPr>
      </p:pic>
      <p:sp>
        <p:nvSpPr>
          <p:cNvPr id="27" name="31 CuadroTexto"/>
          <p:cNvSpPr txBox="1"/>
          <p:nvPr/>
        </p:nvSpPr>
        <p:spPr>
          <a:xfrm>
            <a:off x="955343" y="3642653"/>
            <a:ext cx="1018021" cy="338554"/>
          </a:xfrm>
          <a:prstGeom prst="rect">
            <a:avLst/>
          </a:prstGeom>
          <a:noFill/>
        </p:spPr>
        <p:txBody>
          <a:bodyPr wrap="square" rtlCol="0">
            <a:spAutoFit/>
          </a:bodyPr>
          <a:lstStyle/>
          <a:p>
            <a:r>
              <a:rPr lang="es-ES_tradnl" sz="1600" dirty="0" smtClean="0"/>
              <a:t>frente A</a:t>
            </a:r>
            <a:endParaRPr lang="es-ES" sz="1600" dirty="0"/>
          </a:p>
        </p:txBody>
      </p:sp>
      <p:sp>
        <p:nvSpPr>
          <p:cNvPr id="28" name="33 CuadroTexto"/>
          <p:cNvSpPr txBox="1"/>
          <p:nvPr/>
        </p:nvSpPr>
        <p:spPr>
          <a:xfrm>
            <a:off x="904165" y="3275226"/>
            <a:ext cx="992874" cy="338554"/>
          </a:xfrm>
          <a:prstGeom prst="rect">
            <a:avLst/>
          </a:prstGeom>
          <a:noFill/>
        </p:spPr>
        <p:txBody>
          <a:bodyPr wrap="square" rtlCol="0">
            <a:spAutoFit/>
          </a:bodyPr>
          <a:lstStyle/>
          <a:p>
            <a:r>
              <a:rPr lang="es-ES_tradnl" sz="1600" dirty="0" smtClean="0"/>
              <a:t>frente B</a:t>
            </a:r>
            <a:endParaRPr lang="es-ES" sz="1600" dirty="0"/>
          </a:p>
        </p:txBody>
      </p:sp>
      <mc:AlternateContent xmlns:mc="http://schemas.openxmlformats.org/markup-compatibility/2006" xmlns:a14="http://schemas.microsoft.com/office/drawing/2010/main">
        <mc:Choice Requires="a14">
          <p:sp>
            <p:nvSpPr>
              <p:cNvPr id="29" name="5 Rectángulo"/>
              <p:cNvSpPr/>
              <p:nvPr/>
            </p:nvSpPr>
            <p:spPr>
              <a:xfrm>
                <a:off x="3223670" y="2262673"/>
                <a:ext cx="128374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𝑚</m:t>
                      </m:r>
                      <m:r>
                        <a:rPr lang="es-ES" sz="1600" i="1" smtClean="0">
                          <a:latin typeface="Cambria Math"/>
                        </a:rPr>
                        <m:t>=</m:t>
                      </m:r>
                      <m:r>
                        <a:rPr lang="es-ES" sz="1600" i="1" smtClean="0">
                          <a:latin typeface="Cambria Math"/>
                          <a:ea typeface="Cambria Math"/>
                        </a:rPr>
                        <m:t>𝜌</m:t>
                      </m:r>
                      <m:r>
                        <a:rPr lang="es-ES" sz="1600" b="0" i="1" smtClean="0">
                          <a:latin typeface="Cambria Math"/>
                          <a:ea typeface="Cambria Math"/>
                        </a:rPr>
                        <m:t>4</m:t>
                      </m:r>
                      <m:r>
                        <a:rPr lang="es-ES" sz="1600" i="1">
                          <a:latin typeface="Cambria Math"/>
                          <a:ea typeface="Cambria Math"/>
                        </a:rPr>
                        <m:t>𝜋</m:t>
                      </m:r>
                      <m:sSup>
                        <m:sSupPr>
                          <m:ctrlPr>
                            <a:rPr lang="es-ES" sz="1600" i="1" smtClean="0">
                              <a:latin typeface="Cambria Math" panose="02040503050406030204" pitchFamily="18" charset="0"/>
                              <a:ea typeface="Cambria Math"/>
                            </a:rPr>
                          </m:ctrlPr>
                        </m:sSupPr>
                        <m:e>
                          <m:r>
                            <a:rPr lang="es-ES" sz="1600" b="0" i="1" smtClean="0">
                              <a:latin typeface="Cambria Math"/>
                              <a:ea typeface="Cambria Math"/>
                            </a:rPr>
                            <m:t>𝑟</m:t>
                          </m:r>
                        </m:e>
                        <m:sup>
                          <m:r>
                            <a:rPr lang="es-ES" sz="1600" b="0" i="1" smtClean="0">
                              <a:latin typeface="Cambria Math"/>
                              <a:ea typeface="Cambria Math"/>
                            </a:rPr>
                            <m:t>2</m:t>
                          </m:r>
                        </m:sup>
                      </m:sSup>
                      <m:r>
                        <a:rPr lang="es-ES" sz="1600" i="1">
                          <a:latin typeface="Cambria Math"/>
                          <a:ea typeface="Cambria Math"/>
                        </a:rPr>
                        <m:t> </m:t>
                      </m:r>
                    </m:oMath>
                  </m:oMathPara>
                </a14:m>
                <a:endParaRPr lang="es-ES" sz="1600" dirty="0"/>
              </a:p>
            </p:txBody>
          </p:sp>
        </mc:Choice>
        <mc:Fallback xmlns="">
          <p:sp>
            <p:nvSpPr>
              <p:cNvPr id="29" name="5 Rectángulo"/>
              <p:cNvSpPr>
                <a:spLocks noRot="1" noChangeAspect="1" noMove="1" noResize="1" noEditPoints="1" noAdjustHandles="1" noChangeArrowheads="1" noChangeShapeType="1" noTextEdit="1"/>
              </p:cNvSpPr>
              <p:nvPr/>
            </p:nvSpPr>
            <p:spPr>
              <a:xfrm>
                <a:off x="3223670" y="2262673"/>
                <a:ext cx="1283748" cy="338554"/>
              </a:xfrm>
              <a:prstGeom prst="rect">
                <a:avLst/>
              </a:prstGeom>
              <a:blipFill>
                <a:blip r:embed="rId3"/>
                <a:stretch>
                  <a:fillRect b="-1786"/>
                </a:stretch>
              </a:blipFill>
            </p:spPr>
            <p:txBody>
              <a:bodyPr/>
              <a:lstStyle/>
              <a:p>
                <a:r>
                  <a:rPr lang="es-ES">
                    <a:noFill/>
                  </a:rPr>
                  <a:t> </a:t>
                </a:r>
              </a:p>
            </p:txBody>
          </p:sp>
        </mc:Fallback>
      </mc:AlternateContent>
      <p:sp>
        <p:nvSpPr>
          <p:cNvPr id="37" name="6 CuadroTexto"/>
          <p:cNvSpPr txBox="1"/>
          <p:nvPr/>
        </p:nvSpPr>
        <p:spPr>
          <a:xfrm>
            <a:off x="3480180" y="2867007"/>
            <a:ext cx="4749421" cy="1569660"/>
          </a:xfrm>
          <a:prstGeom prst="rect">
            <a:avLst/>
          </a:prstGeom>
          <a:noFill/>
        </p:spPr>
        <p:txBody>
          <a:bodyPr wrap="square" rtlCol="0">
            <a:spAutoFit/>
          </a:bodyPr>
          <a:lstStyle/>
          <a:p>
            <a:pPr marL="265113" indent="-265113">
              <a:buFont typeface="Arial" panose="020B0604020202020204" pitchFamily="34" charset="0"/>
              <a:buChar char="•"/>
            </a:pPr>
            <a:r>
              <a:rPr lang="es-ES" sz="1600" dirty="0" smtClean="0">
                <a:sym typeface="Wingdings"/>
              </a:rPr>
              <a:t>La energía en los frentes A y B:</a:t>
            </a:r>
          </a:p>
          <a:p>
            <a:pPr marL="265113" indent="-265113">
              <a:buFont typeface="Arial" panose="020B0604020202020204" pitchFamily="34" charset="0"/>
              <a:buChar char="•"/>
            </a:pPr>
            <a:endParaRPr lang="es-ES" sz="1600" dirty="0">
              <a:sym typeface="Wingdings"/>
            </a:endParaRPr>
          </a:p>
          <a:p>
            <a:pPr marL="265113" indent="-265113">
              <a:buFont typeface="Arial" panose="020B0604020202020204" pitchFamily="34" charset="0"/>
              <a:buChar char="•"/>
            </a:pPr>
            <a:endParaRPr lang="es-ES" sz="1600" dirty="0" smtClean="0">
              <a:sym typeface="Wingdings"/>
            </a:endParaRPr>
          </a:p>
          <a:p>
            <a:pPr marL="265113" indent="-265113">
              <a:buFont typeface="Arial" panose="020B0604020202020204" pitchFamily="34" charset="0"/>
              <a:buChar char="•"/>
            </a:pPr>
            <a:endParaRPr lang="es-ES" sz="1600" dirty="0">
              <a:sym typeface="Wingdings"/>
            </a:endParaRPr>
          </a:p>
          <a:p>
            <a:pPr marL="265113" indent="-265113">
              <a:buFont typeface="Arial" panose="020B0604020202020204" pitchFamily="34" charset="0"/>
              <a:buChar char="•"/>
            </a:pPr>
            <a:endParaRPr lang="es-ES" sz="1600" dirty="0" smtClean="0">
              <a:sym typeface="Wingdings"/>
            </a:endParaRPr>
          </a:p>
          <a:p>
            <a:pPr marL="265113" indent="-265113">
              <a:buFont typeface="Arial" panose="020B0604020202020204" pitchFamily="34" charset="0"/>
              <a:buChar char="•"/>
            </a:pPr>
            <a:r>
              <a:rPr lang="es-ES" sz="1600" dirty="0" smtClean="0">
                <a:sym typeface="Wingdings"/>
              </a:rPr>
              <a:t>Y dado que </a:t>
            </a:r>
            <a:r>
              <a:rPr lang="es-ES" sz="1600" i="1" dirty="0">
                <a:latin typeface="Cambria Math" pitchFamily="18" charset="0"/>
                <a:ea typeface="Cambria Math" pitchFamily="18" charset="0"/>
                <a:sym typeface="Wingdings"/>
              </a:rPr>
              <a:t>E</a:t>
            </a:r>
            <a:r>
              <a:rPr lang="es-ES" sz="1600" i="1" baseline="-25000" dirty="0">
                <a:latin typeface="Cambria Math" pitchFamily="18" charset="0"/>
                <a:ea typeface="Cambria Math" pitchFamily="18" charset="0"/>
                <a:sym typeface="Wingdings"/>
              </a:rPr>
              <a:t>A</a:t>
            </a:r>
            <a:r>
              <a:rPr lang="es-ES" sz="1600" i="1" dirty="0">
                <a:latin typeface="Cambria Math" pitchFamily="18" charset="0"/>
                <a:ea typeface="Cambria Math" pitchFamily="18" charset="0"/>
                <a:sym typeface="Wingdings"/>
              </a:rPr>
              <a:t> = </a:t>
            </a:r>
            <a:r>
              <a:rPr lang="es-ES" sz="1600" i="1" dirty="0" smtClean="0">
                <a:latin typeface="Cambria Math" pitchFamily="18" charset="0"/>
                <a:ea typeface="Cambria Math" pitchFamily="18" charset="0"/>
                <a:sym typeface="Wingdings"/>
              </a:rPr>
              <a:t>E</a:t>
            </a:r>
            <a:r>
              <a:rPr lang="es-ES" sz="1600" i="1" baseline="-25000" dirty="0" smtClean="0">
                <a:latin typeface="Cambria Math" pitchFamily="18" charset="0"/>
                <a:ea typeface="Cambria Math" pitchFamily="18" charset="0"/>
                <a:sym typeface="Wingdings"/>
              </a:rPr>
              <a:t>B</a:t>
            </a:r>
            <a:r>
              <a:rPr lang="es-ES" sz="1600" dirty="0">
                <a:latin typeface="+mj-lt"/>
                <a:ea typeface="Cambria Math" pitchFamily="18" charset="0"/>
                <a:sym typeface="Wingdings"/>
              </a:rPr>
              <a:t>:</a:t>
            </a:r>
            <a:endParaRPr lang="es-ES" sz="1600" dirty="0"/>
          </a:p>
        </p:txBody>
      </p:sp>
      <mc:AlternateContent xmlns:mc="http://schemas.openxmlformats.org/markup-compatibility/2006" xmlns:a14="http://schemas.microsoft.com/office/drawing/2010/main">
        <mc:Choice Requires="a14">
          <p:sp>
            <p:nvSpPr>
              <p:cNvPr id="38" name="52 Rectángulo"/>
              <p:cNvSpPr/>
              <p:nvPr/>
            </p:nvSpPr>
            <p:spPr>
              <a:xfrm>
                <a:off x="4032450" y="3340844"/>
                <a:ext cx="2067617"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𝐸</m:t>
                          </m:r>
                        </m:e>
                        <m:sub>
                          <m:r>
                            <a:rPr lang="es-ES" sz="1600" b="0" i="1" smtClean="0">
                              <a:latin typeface="Cambria Math"/>
                              <a:ea typeface="Cambria Math"/>
                            </a:rPr>
                            <m:t>𝐴</m:t>
                          </m:r>
                        </m:sub>
                      </m:sSub>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1</m:t>
                          </m:r>
                        </m:num>
                        <m:den>
                          <m:r>
                            <a:rPr lang="es-ES" sz="1600" b="0" i="1" smtClean="0">
                              <a:latin typeface="Cambria Math"/>
                              <a:ea typeface="Cambria Math"/>
                            </a:rPr>
                            <m:t>2</m:t>
                          </m:r>
                        </m:den>
                      </m:f>
                      <m:r>
                        <a:rPr lang="es-ES" sz="1600" b="0" i="1" smtClean="0">
                          <a:latin typeface="Cambria Math"/>
                          <a:ea typeface="Cambria Math"/>
                        </a:rPr>
                        <m:t>𝜌</m:t>
                      </m:r>
                      <m:r>
                        <a:rPr lang="es-ES" sz="1600" b="0" i="1" smtClean="0">
                          <a:latin typeface="Cambria Math"/>
                          <a:ea typeface="Cambria Math"/>
                        </a:rPr>
                        <m:t>4</m:t>
                      </m:r>
                      <m:r>
                        <a:rPr lang="es-ES" sz="1600" b="0" i="1" smtClean="0">
                          <a:latin typeface="Cambria Math"/>
                          <a:ea typeface="Cambria Math"/>
                        </a:rPr>
                        <m:t>𝜋</m:t>
                      </m:r>
                      <m:sSup>
                        <m:sSupPr>
                          <m:ctrlPr>
                            <a:rPr lang="es-ES" sz="1600" b="0" i="1" smtClean="0">
                              <a:latin typeface="Cambria Math" panose="02040503050406030204" pitchFamily="18" charset="0"/>
                              <a:ea typeface="Cambria Math"/>
                            </a:rPr>
                          </m:ctrlPr>
                        </m:sSupPr>
                        <m:e>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𝑟</m:t>
                              </m:r>
                            </m:e>
                            <m:sub>
                              <m:r>
                                <a:rPr lang="es-ES" sz="1600" b="0" i="1" smtClean="0">
                                  <a:latin typeface="Cambria Math"/>
                                  <a:ea typeface="Cambria Math"/>
                                </a:rPr>
                                <m:t>𝐴</m:t>
                              </m:r>
                            </m:sub>
                          </m:sSub>
                        </m:e>
                        <m:sup>
                          <m:r>
                            <a:rPr lang="es-ES" sz="1600" b="0" i="1" smtClean="0">
                              <a:latin typeface="Cambria Math"/>
                              <a:ea typeface="Cambria Math"/>
                            </a:rPr>
                            <m:t>2</m:t>
                          </m:r>
                        </m:sup>
                      </m:sSup>
                      <m:sSup>
                        <m:sSupPr>
                          <m:ctrlPr>
                            <a:rPr lang="es-ES" sz="1600" i="1">
                              <a:latin typeface="Cambria Math" panose="02040503050406030204" pitchFamily="18" charset="0"/>
                              <a:ea typeface="Cambria Math"/>
                            </a:rPr>
                          </m:ctrlPr>
                        </m:sSupPr>
                        <m:e>
                          <m:r>
                            <a:rPr lang="es-ES" sz="1600" i="1" smtClean="0">
                              <a:latin typeface="Cambria Math"/>
                              <a:ea typeface="Cambria Math"/>
                            </a:rPr>
                            <m:t>𝜔</m:t>
                          </m:r>
                        </m:e>
                        <m:sup>
                          <m:r>
                            <a:rPr lang="es-ES" sz="1600" i="1">
                              <a:latin typeface="Cambria Math"/>
                              <a:ea typeface="Cambria Math"/>
                            </a:rPr>
                            <m:t>2</m:t>
                          </m:r>
                        </m:sup>
                      </m:sSup>
                      <m:sSup>
                        <m:sSupPr>
                          <m:ctrlPr>
                            <a:rPr lang="es-ES" sz="1600" i="1">
                              <a:latin typeface="Cambria Math" panose="02040503050406030204" pitchFamily="18" charset="0"/>
                              <a:ea typeface="Cambria Math"/>
                            </a:rPr>
                          </m:ctrlPr>
                        </m:sSupPr>
                        <m:e>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𝐴</m:t>
                              </m:r>
                            </m:e>
                            <m:sub>
                              <m:r>
                                <a:rPr lang="es-ES" sz="1600" b="0" i="1" smtClean="0">
                                  <a:latin typeface="Cambria Math"/>
                                  <a:ea typeface="Cambria Math"/>
                                </a:rPr>
                                <m:t>𝐴</m:t>
                              </m:r>
                            </m:sub>
                          </m:sSub>
                        </m:e>
                        <m:sup>
                          <m:r>
                            <a:rPr lang="es-ES" sz="1600" i="1">
                              <a:latin typeface="Cambria Math"/>
                              <a:ea typeface="Cambria Math"/>
                            </a:rPr>
                            <m:t>2</m:t>
                          </m:r>
                        </m:sup>
                      </m:sSup>
                    </m:oMath>
                  </m:oMathPara>
                </a14:m>
                <a:endParaRPr lang="es-ES" sz="1600" dirty="0"/>
              </a:p>
            </p:txBody>
          </p:sp>
        </mc:Choice>
        <mc:Fallback xmlns="">
          <p:sp>
            <p:nvSpPr>
              <p:cNvPr id="38" name="52 Rectángulo"/>
              <p:cNvSpPr>
                <a:spLocks noRot="1" noChangeAspect="1" noMove="1" noResize="1" noEditPoints="1" noAdjustHandles="1" noChangeArrowheads="1" noChangeShapeType="1" noTextEdit="1"/>
              </p:cNvSpPr>
              <p:nvPr/>
            </p:nvSpPr>
            <p:spPr>
              <a:xfrm>
                <a:off x="4032450" y="3340844"/>
                <a:ext cx="2067617" cy="553357"/>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53 Rectángulo"/>
              <p:cNvSpPr/>
              <p:nvPr/>
            </p:nvSpPr>
            <p:spPr>
              <a:xfrm>
                <a:off x="6450378" y="3302175"/>
                <a:ext cx="2110706"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𝐸</m:t>
                          </m:r>
                        </m:e>
                        <m:sub>
                          <m:r>
                            <a:rPr lang="es-ES" sz="1600" b="0" i="1" smtClean="0">
                              <a:latin typeface="Cambria Math"/>
                              <a:ea typeface="Cambria Math"/>
                            </a:rPr>
                            <m:t>𝐵</m:t>
                          </m:r>
                        </m:sub>
                      </m:sSub>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1</m:t>
                          </m:r>
                        </m:num>
                        <m:den>
                          <m:r>
                            <a:rPr lang="es-ES" sz="1600" b="0" i="1" smtClean="0">
                              <a:latin typeface="Cambria Math"/>
                              <a:ea typeface="Cambria Math"/>
                            </a:rPr>
                            <m:t>2</m:t>
                          </m:r>
                        </m:den>
                      </m:f>
                      <m:r>
                        <a:rPr lang="es-ES" sz="1600" b="0" i="1" smtClean="0">
                          <a:latin typeface="Cambria Math"/>
                          <a:ea typeface="Cambria Math"/>
                        </a:rPr>
                        <m:t>𝜌</m:t>
                      </m:r>
                      <m:r>
                        <a:rPr lang="es-ES" sz="1600" b="0" i="1" smtClean="0">
                          <a:latin typeface="Cambria Math"/>
                          <a:ea typeface="Cambria Math"/>
                        </a:rPr>
                        <m:t>4</m:t>
                      </m:r>
                      <m:r>
                        <a:rPr lang="es-ES" sz="1600" b="0" i="1" smtClean="0">
                          <a:latin typeface="Cambria Math"/>
                          <a:ea typeface="Cambria Math"/>
                        </a:rPr>
                        <m:t>𝜋</m:t>
                      </m:r>
                      <m:sSup>
                        <m:sSupPr>
                          <m:ctrlPr>
                            <a:rPr lang="es-ES" sz="1600" b="0" i="1" smtClean="0">
                              <a:latin typeface="Cambria Math" panose="02040503050406030204" pitchFamily="18" charset="0"/>
                              <a:ea typeface="Cambria Math"/>
                            </a:rPr>
                          </m:ctrlPr>
                        </m:sSupPr>
                        <m:e>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𝑟</m:t>
                              </m:r>
                            </m:e>
                            <m:sub>
                              <m:r>
                                <a:rPr lang="es-ES" sz="1600" b="0" i="1" smtClean="0">
                                  <a:latin typeface="Cambria Math"/>
                                  <a:ea typeface="Cambria Math"/>
                                </a:rPr>
                                <m:t>𝐵</m:t>
                              </m:r>
                            </m:sub>
                          </m:sSub>
                        </m:e>
                        <m:sup>
                          <m:r>
                            <a:rPr lang="es-ES" sz="1600" b="0" i="1" smtClean="0">
                              <a:latin typeface="Cambria Math"/>
                              <a:ea typeface="Cambria Math"/>
                            </a:rPr>
                            <m:t>2</m:t>
                          </m:r>
                        </m:sup>
                      </m:sSup>
                      <m:sSup>
                        <m:sSupPr>
                          <m:ctrlPr>
                            <a:rPr lang="es-ES" sz="1600" i="1">
                              <a:latin typeface="Cambria Math" panose="02040503050406030204" pitchFamily="18" charset="0"/>
                              <a:ea typeface="Cambria Math"/>
                            </a:rPr>
                          </m:ctrlPr>
                        </m:sSupPr>
                        <m:e>
                          <m:r>
                            <a:rPr lang="es-ES" sz="1600" i="1" smtClean="0">
                              <a:latin typeface="Cambria Math"/>
                              <a:ea typeface="Cambria Math"/>
                            </a:rPr>
                            <m:t>𝜔</m:t>
                          </m:r>
                        </m:e>
                        <m:sup>
                          <m:r>
                            <a:rPr lang="es-ES" sz="1600" i="1">
                              <a:latin typeface="Cambria Math"/>
                              <a:ea typeface="Cambria Math"/>
                            </a:rPr>
                            <m:t>2</m:t>
                          </m:r>
                        </m:sup>
                      </m:sSup>
                      <m:sSup>
                        <m:sSupPr>
                          <m:ctrlPr>
                            <a:rPr lang="es-ES" sz="1600" i="1">
                              <a:latin typeface="Cambria Math" panose="02040503050406030204" pitchFamily="18" charset="0"/>
                              <a:ea typeface="Cambria Math"/>
                            </a:rPr>
                          </m:ctrlPr>
                        </m:sSupPr>
                        <m:e>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𝐴</m:t>
                              </m:r>
                            </m:e>
                            <m:sub>
                              <m:r>
                                <a:rPr lang="es-ES" sz="1600" b="0" i="1" smtClean="0">
                                  <a:latin typeface="Cambria Math"/>
                                  <a:ea typeface="Cambria Math"/>
                                </a:rPr>
                                <m:t>𝐵</m:t>
                              </m:r>
                            </m:sub>
                          </m:sSub>
                        </m:e>
                        <m:sup>
                          <m:r>
                            <a:rPr lang="es-ES" sz="1600" i="1">
                              <a:latin typeface="Cambria Math"/>
                              <a:ea typeface="Cambria Math"/>
                            </a:rPr>
                            <m:t>2</m:t>
                          </m:r>
                        </m:sup>
                      </m:sSup>
                    </m:oMath>
                  </m:oMathPara>
                </a14:m>
                <a:endParaRPr lang="es-ES" sz="1600" dirty="0"/>
              </a:p>
            </p:txBody>
          </p:sp>
        </mc:Choice>
        <mc:Fallback xmlns="">
          <p:sp>
            <p:nvSpPr>
              <p:cNvPr id="39" name="53 Rectángulo"/>
              <p:cNvSpPr>
                <a:spLocks noRot="1" noChangeAspect="1" noMove="1" noResize="1" noEditPoints="1" noAdjustHandles="1" noChangeArrowheads="1" noChangeShapeType="1" noTextEdit="1"/>
              </p:cNvSpPr>
              <p:nvPr/>
            </p:nvSpPr>
            <p:spPr>
              <a:xfrm>
                <a:off x="6450378" y="3302175"/>
                <a:ext cx="2110706" cy="55335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0" name="54 Rectángulo"/>
              <p:cNvSpPr/>
              <p:nvPr/>
            </p:nvSpPr>
            <p:spPr>
              <a:xfrm>
                <a:off x="4249129" y="4669092"/>
                <a:ext cx="3582776"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sz="1600" i="1" smtClean="0">
                              <a:latin typeface="Cambria Math" panose="02040503050406030204" pitchFamily="18" charset="0"/>
                              <a:ea typeface="Cambria Math"/>
                            </a:rPr>
                          </m:ctrlPr>
                        </m:sSupPr>
                        <m:e>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𝑟</m:t>
                              </m:r>
                            </m:e>
                            <m:sub>
                              <m:r>
                                <a:rPr lang="es-ES" sz="1600" b="0" i="1" smtClean="0">
                                  <a:latin typeface="Cambria Math"/>
                                  <a:ea typeface="Cambria Math"/>
                                </a:rPr>
                                <m:t>𝐴</m:t>
                              </m:r>
                            </m:sub>
                          </m:sSub>
                        </m:e>
                        <m:sup>
                          <m:r>
                            <a:rPr lang="es-ES" sz="1600" b="0" i="1" smtClean="0">
                              <a:latin typeface="Cambria Math"/>
                              <a:ea typeface="Cambria Math"/>
                            </a:rPr>
                            <m:t>2</m:t>
                          </m:r>
                        </m:sup>
                      </m:sSup>
                      <m:sSup>
                        <m:sSupPr>
                          <m:ctrlPr>
                            <a:rPr lang="es-ES" sz="1600" i="1">
                              <a:latin typeface="Cambria Math" panose="02040503050406030204" pitchFamily="18" charset="0"/>
                              <a:ea typeface="Cambria Math"/>
                            </a:rPr>
                          </m:ctrlPr>
                        </m:sSupPr>
                        <m:e>
                          <m:sSub>
                            <m:sSubPr>
                              <m:ctrlPr>
                                <a:rPr lang="es-ES" sz="1600" i="1">
                                  <a:latin typeface="Cambria Math" panose="02040503050406030204" pitchFamily="18" charset="0"/>
                                  <a:ea typeface="Cambria Math"/>
                                </a:rPr>
                              </m:ctrlPr>
                            </m:sSubPr>
                            <m:e>
                              <m:r>
                                <a:rPr lang="es-ES" sz="1600" i="1">
                                  <a:latin typeface="Cambria Math"/>
                                  <a:ea typeface="Cambria Math"/>
                                </a:rPr>
                                <m:t>𝐴</m:t>
                              </m:r>
                            </m:e>
                            <m:sub>
                              <m:r>
                                <a:rPr lang="es-ES" sz="1600" i="1">
                                  <a:latin typeface="Cambria Math"/>
                                  <a:ea typeface="Cambria Math"/>
                                </a:rPr>
                                <m:t>𝐴</m:t>
                              </m:r>
                            </m:sub>
                          </m:sSub>
                        </m:e>
                        <m:sup>
                          <m:r>
                            <a:rPr lang="es-ES" sz="1600" i="1">
                              <a:latin typeface="Cambria Math"/>
                              <a:ea typeface="Cambria Math"/>
                            </a:rPr>
                            <m:t>2</m:t>
                          </m:r>
                        </m:sup>
                      </m:sSup>
                      <m:r>
                        <a:rPr lang="es-ES" sz="1600" b="0" i="1" smtClean="0">
                          <a:latin typeface="Cambria Math"/>
                          <a:ea typeface="Cambria Math"/>
                        </a:rPr>
                        <m:t>=</m:t>
                      </m:r>
                      <m:sSup>
                        <m:sSupPr>
                          <m:ctrlPr>
                            <a:rPr lang="es-ES" sz="1600" i="1">
                              <a:latin typeface="Cambria Math" panose="02040503050406030204" pitchFamily="18" charset="0"/>
                              <a:ea typeface="Cambria Math"/>
                            </a:rPr>
                          </m:ctrlPr>
                        </m:sSupPr>
                        <m:e>
                          <m:sSub>
                            <m:sSubPr>
                              <m:ctrlPr>
                                <a:rPr lang="es-ES" sz="1600" i="1">
                                  <a:latin typeface="Cambria Math" panose="02040503050406030204" pitchFamily="18" charset="0"/>
                                  <a:ea typeface="Cambria Math"/>
                                </a:rPr>
                              </m:ctrlPr>
                            </m:sSubPr>
                            <m:e>
                              <m:r>
                                <a:rPr lang="es-ES" sz="1600" i="1">
                                  <a:latin typeface="Cambria Math"/>
                                  <a:ea typeface="Cambria Math"/>
                                </a:rPr>
                                <m:t>𝑟</m:t>
                              </m:r>
                            </m:e>
                            <m:sub>
                              <m:r>
                                <a:rPr lang="es-ES" sz="1600" b="0" i="1" smtClean="0">
                                  <a:latin typeface="Cambria Math"/>
                                  <a:ea typeface="Cambria Math"/>
                                </a:rPr>
                                <m:t>𝐵</m:t>
                              </m:r>
                            </m:sub>
                          </m:sSub>
                        </m:e>
                        <m:sup>
                          <m:r>
                            <a:rPr lang="es-ES" sz="1600" i="1">
                              <a:latin typeface="Cambria Math"/>
                              <a:ea typeface="Cambria Math"/>
                            </a:rPr>
                            <m:t>2</m:t>
                          </m:r>
                        </m:sup>
                      </m:sSup>
                      <m:sSup>
                        <m:sSupPr>
                          <m:ctrlPr>
                            <a:rPr lang="es-ES" sz="1600" i="1">
                              <a:latin typeface="Cambria Math" panose="02040503050406030204" pitchFamily="18" charset="0"/>
                              <a:ea typeface="Cambria Math"/>
                            </a:rPr>
                          </m:ctrlPr>
                        </m:sSupPr>
                        <m:e>
                          <m:sSub>
                            <m:sSubPr>
                              <m:ctrlPr>
                                <a:rPr lang="es-ES" sz="1600" i="1">
                                  <a:latin typeface="Cambria Math" panose="02040503050406030204" pitchFamily="18" charset="0"/>
                                  <a:ea typeface="Cambria Math"/>
                                </a:rPr>
                              </m:ctrlPr>
                            </m:sSubPr>
                            <m:e>
                              <m:r>
                                <a:rPr lang="es-ES" sz="1600" i="1">
                                  <a:latin typeface="Cambria Math"/>
                                  <a:ea typeface="Cambria Math"/>
                                </a:rPr>
                                <m:t>𝐴</m:t>
                              </m:r>
                            </m:e>
                            <m:sub>
                              <m:r>
                                <a:rPr lang="es-ES" sz="1600" b="0" i="1" smtClean="0">
                                  <a:latin typeface="Cambria Math"/>
                                  <a:ea typeface="Cambria Math"/>
                                </a:rPr>
                                <m:t>𝐵</m:t>
                              </m:r>
                            </m:sub>
                          </m:sSub>
                        </m:e>
                        <m:sup>
                          <m:r>
                            <a:rPr lang="es-ES" sz="1600" i="1">
                              <a:latin typeface="Cambria Math"/>
                              <a:ea typeface="Cambria Math"/>
                            </a:rPr>
                            <m:t>2</m:t>
                          </m:r>
                        </m:sup>
                      </m:sSup>
                      <m:r>
                        <a:rPr lang="es-ES" sz="1600" b="0" i="1" smtClean="0">
                          <a:latin typeface="Cambria Math"/>
                          <a:ea typeface="Cambria Math"/>
                        </a:rPr>
                        <m:t>=</m:t>
                      </m:r>
                      <m:r>
                        <a:rPr lang="es-ES" sz="1600" b="0" i="1" smtClean="0">
                          <a:latin typeface="Cambria Math"/>
                          <a:ea typeface="Cambria Math"/>
                        </a:rPr>
                        <m:t>𝐶𝑡𝑒</m:t>
                      </m:r>
                      <m:r>
                        <a:rPr lang="es-ES" sz="1600" b="0" i="1" smtClean="0">
                          <a:latin typeface="Cambria Math"/>
                          <a:ea typeface="Cambria Math"/>
                        </a:rPr>
                        <m:t>.    ⟹      </m:t>
                      </m:r>
                      <m:r>
                        <a:rPr lang="es-ES" sz="1600" b="0" i="1" smtClean="0">
                          <a:latin typeface="Cambria Math"/>
                          <a:ea typeface="Cambria Math"/>
                        </a:rPr>
                        <m:t>𝐴</m:t>
                      </m:r>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1</m:t>
                          </m:r>
                        </m:num>
                        <m:den>
                          <m:r>
                            <a:rPr lang="es-ES" sz="1600" b="0" i="1" smtClean="0">
                              <a:latin typeface="Cambria Math"/>
                              <a:ea typeface="Cambria Math"/>
                            </a:rPr>
                            <m:t>𝑟</m:t>
                          </m:r>
                        </m:den>
                      </m:f>
                    </m:oMath>
                  </m:oMathPara>
                </a14:m>
                <a:endParaRPr lang="es-ES" sz="1600" dirty="0"/>
              </a:p>
            </p:txBody>
          </p:sp>
        </mc:Choice>
        <mc:Fallback xmlns="">
          <p:sp>
            <p:nvSpPr>
              <p:cNvPr id="40" name="54 Rectángulo"/>
              <p:cNvSpPr>
                <a:spLocks noRot="1" noChangeAspect="1" noMove="1" noResize="1" noEditPoints="1" noAdjustHandles="1" noChangeArrowheads="1" noChangeShapeType="1" noTextEdit="1"/>
              </p:cNvSpPr>
              <p:nvPr/>
            </p:nvSpPr>
            <p:spPr>
              <a:xfrm>
                <a:off x="4249129" y="4669092"/>
                <a:ext cx="3582776" cy="553357"/>
              </a:xfrm>
              <a:prstGeom prst="rect">
                <a:avLst/>
              </a:prstGeom>
              <a:blipFill>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859879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p:sp>
        <p:nvSpPr>
          <p:cNvPr id="14" name="17 CuadroTexto"/>
          <p:cNvSpPr txBox="1"/>
          <p:nvPr/>
        </p:nvSpPr>
        <p:spPr>
          <a:xfrm>
            <a:off x="433533" y="1511211"/>
            <a:ext cx="8261192" cy="584775"/>
          </a:xfrm>
          <a:prstGeom prst="rect">
            <a:avLst/>
          </a:prstGeom>
          <a:noFill/>
        </p:spPr>
        <p:txBody>
          <a:bodyPr wrap="square" rtlCol="0">
            <a:spAutoFit/>
          </a:bodyPr>
          <a:lstStyle/>
          <a:p>
            <a:pPr marL="177800" indent="-177800" algn="just">
              <a:buFont typeface="Arial" panose="020B0604020202020204" pitchFamily="34" charset="0"/>
              <a:buChar char="•"/>
            </a:pPr>
            <a:r>
              <a:rPr lang="es-ES_tradnl" sz="1600" dirty="0" smtClean="0"/>
              <a:t>Se define la </a:t>
            </a:r>
            <a:r>
              <a:rPr lang="es-ES_tradnl" sz="1600" b="1" dirty="0" smtClean="0"/>
              <a:t>intensidad </a:t>
            </a:r>
            <a:r>
              <a:rPr lang="es-ES_tradnl" sz="1600" dirty="0" smtClean="0"/>
              <a:t>como la energía que llega por unidad de tiempo a una unidad de superficie perpendicular a la dirección de propagación.</a:t>
            </a:r>
            <a:endParaRPr lang="es-ES" sz="1600" dirty="0"/>
          </a:p>
        </p:txBody>
      </p:sp>
      <p:sp>
        <p:nvSpPr>
          <p:cNvPr id="15" name="22 CuadroTexto"/>
          <p:cNvSpPr txBox="1"/>
          <p:nvPr/>
        </p:nvSpPr>
        <p:spPr>
          <a:xfrm>
            <a:off x="756981" y="3487651"/>
            <a:ext cx="7471517" cy="1077218"/>
          </a:xfrm>
          <a:prstGeom prst="rect">
            <a:avLst/>
          </a:prstGeom>
          <a:noFill/>
        </p:spPr>
        <p:txBody>
          <a:bodyPr wrap="square" rtlCol="0">
            <a:spAutoFit/>
          </a:bodyPr>
          <a:lstStyle/>
          <a:p>
            <a:pPr algn="just"/>
            <a:r>
              <a:rPr lang="es-ES_tradnl" sz="1600" dirty="0" smtClean="0"/>
              <a:t>O sea, la intensidad es proporcional al cuadrado de la amplitud:</a:t>
            </a:r>
          </a:p>
          <a:p>
            <a:pPr algn="just"/>
            <a:endParaRPr lang="es-ES_tradnl" sz="1600" dirty="0"/>
          </a:p>
          <a:p>
            <a:pPr algn="just"/>
            <a:endParaRPr lang="es-ES_tradnl" sz="1600" dirty="0" smtClean="0"/>
          </a:p>
          <a:p>
            <a:pPr algn="just"/>
            <a:r>
              <a:rPr lang="es-ES_tradnl" sz="1600" dirty="0" smtClean="0"/>
              <a:t>Como:</a:t>
            </a:r>
            <a:endParaRPr lang="es-ES" sz="1600" dirty="0"/>
          </a:p>
        </p:txBody>
      </p:sp>
      <p:sp>
        <p:nvSpPr>
          <p:cNvPr id="16" name="24 CuadroTexto"/>
          <p:cNvSpPr txBox="1"/>
          <p:nvPr/>
        </p:nvSpPr>
        <p:spPr>
          <a:xfrm>
            <a:off x="532263" y="5555028"/>
            <a:ext cx="8154537"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La intensidad de una onda esférica es inversamente proporcional al cuadrado de la distancia, de modo que, al aumentar esta, la intensidad disminuye.</a:t>
            </a:r>
            <a:endParaRPr lang="es-ES" sz="1600" dirty="0"/>
          </a:p>
        </p:txBody>
      </p:sp>
      <mc:AlternateContent xmlns:mc="http://schemas.openxmlformats.org/markup-compatibility/2006" xmlns:a14="http://schemas.microsoft.com/office/drawing/2010/main">
        <mc:Choice Requires="a14">
          <p:sp>
            <p:nvSpPr>
              <p:cNvPr id="17" name="8 CuadroTexto"/>
              <p:cNvSpPr txBox="1"/>
              <p:nvPr/>
            </p:nvSpPr>
            <p:spPr>
              <a:xfrm>
                <a:off x="2226575" y="2460192"/>
                <a:ext cx="786304" cy="553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𝐼</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𝐸</m:t>
                          </m:r>
                        </m:num>
                        <m:den>
                          <m:r>
                            <a:rPr lang="es-ES" sz="1600" b="0" i="1" smtClean="0">
                              <a:latin typeface="Cambria Math"/>
                            </a:rPr>
                            <m:t>𝑆𝑡</m:t>
                          </m:r>
                        </m:den>
                      </m:f>
                    </m:oMath>
                  </m:oMathPara>
                </a14:m>
                <a:endParaRPr lang="es-ES" sz="1600" dirty="0"/>
              </a:p>
            </p:txBody>
          </p:sp>
        </mc:Choice>
        <mc:Fallback xmlns="">
          <p:sp>
            <p:nvSpPr>
              <p:cNvPr id="17" name="8 CuadroTexto"/>
              <p:cNvSpPr txBox="1">
                <a:spLocks noRot="1" noChangeAspect="1" noMove="1" noResize="1" noEditPoints="1" noAdjustHandles="1" noChangeArrowheads="1" noChangeShapeType="1" noTextEdit="1"/>
              </p:cNvSpPr>
              <p:nvPr/>
            </p:nvSpPr>
            <p:spPr>
              <a:xfrm>
                <a:off x="2226575" y="2460192"/>
                <a:ext cx="786304" cy="553421"/>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28 CuadroTexto"/>
              <p:cNvSpPr txBox="1"/>
              <p:nvPr/>
            </p:nvSpPr>
            <p:spPr>
              <a:xfrm>
                <a:off x="4003059" y="2285046"/>
                <a:ext cx="2625912" cy="7143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𝐼</m:t>
                      </m:r>
                      <m:r>
                        <a:rPr lang="es-ES" sz="1600" b="0" i="1" smtClean="0">
                          <a:latin typeface="Cambria Math"/>
                        </a:rPr>
                        <m:t>=</m:t>
                      </m:r>
                      <m:f>
                        <m:fPr>
                          <m:ctrlPr>
                            <a:rPr lang="es-ES" sz="1600" b="0" i="1" smtClean="0">
                              <a:latin typeface="Cambria Math" panose="02040503050406030204" pitchFamily="18" charset="0"/>
                            </a:rPr>
                          </m:ctrlPr>
                        </m:fPr>
                        <m:num>
                          <m:f>
                            <m:fPr>
                              <m:ctrlPr>
                                <a:rPr lang="es-ES" sz="1600" i="1">
                                  <a:latin typeface="Cambria Math" panose="02040503050406030204" pitchFamily="18" charset="0"/>
                                  <a:ea typeface="Cambria Math"/>
                                </a:rPr>
                              </m:ctrlPr>
                            </m:fPr>
                            <m:num>
                              <m:r>
                                <a:rPr lang="es-ES" sz="1600" i="1">
                                  <a:latin typeface="Cambria Math"/>
                                  <a:ea typeface="Cambria Math"/>
                                </a:rPr>
                                <m:t>1</m:t>
                              </m:r>
                            </m:num>
                            <m:den>
                              <m:r>
                                <a:rPr lang="es-ES" sz="1600" i="1">
                                  <a:latin typeface="Cambria Math"/>
                                  <a:ea typeface="Cambria Math"/>
                                </a:rPr>
                                <m:t>2</m:t>
                              </m:r>
                            </m:den>
                          </m:f>
                          <m:r>
                            <a:rPr lang="es-ES" sz="1600" i="1">
                              <a:latin typeface="Cambria Math"/>
                              <a:ea typeface="Cambria Math"/>
                            </a:rPr>
                            <m:t>𝜌</m:t>
                          </m:r>
                          <m:r>
                            <a:rPr lang="es-ES" sz="1600" i="1">
                              <a:latin typeface="Cambria Math"/>
                              <a:ea typeface="Cambria Math"/>
                            </a:rPr>
                            <m:t>4</m:t>
                          </m:r>
                          <m:r>
                            <a:rPr lang="es-ES" sz="1600" i="1">
                              <a:latin typeface="Cambria Math"/>
                              <a:ea typeface="Cambria Math"/>
                            </a:rPr>
                            <m:t>𝜋</m:t>
                          </m:r>
                          <m:sSup>
                            <m:sSupPr>
                              <m:ctrlPr>
                                <a:rPr lang="es-ES" sz="1600" i="1">
                                  <a:latin typeface="Cambria Math" panose="02040503050406030204" pitchFamily="18" charset="0"/>
                                  <a:ea typeface="Cambria Math"/>
                                </a:rPr>
                              </m:ctrlPr>
                            </m:sSupPr>
                            <m:e>
                              <m:r>
                                <a:rPr lang="es-ES" sz="1600" b="0" i="1" smtClean="0">
                                  <a:latin typeface="Cambria Math"/>
                                  <a:ea typeface="Cambria Math"/>
                                </a:rPr>
                                <m:t>𝑟</m:t>
                              </m:r>
                            </m:e>
                            <m:sup>
                              <m:r>
                                <a:rPr lang="es-ES" sz="1600" i="1">
                                  <a:latin typeface="Cambria Math"/>
                                  <a:ea typeface="Cambria Math"/>
                                </a:rPr>
                                <m:t>2</m:t>
                              </m:r>
                            </m:sup>
                          </m:sSup>
                          <m:sSup>
                            <m:sSupPr>
                              <m:ctrlPr>
                                <a:rPr lang="es-ES" sz="1600" i="1">
                                  <a:latin typeface="Cambria Math" panose="02040503050406030204" pitchFamily="18" charset="0"/>
                                  <a:ea typeface="Cambria Math"/>
                                </a:rPr>
                              </m:ctrlPr>
                            </m:sSupPr>
                            <m:e>
                              <m:r>
                                <a:rPr lang="es-ES" sz="1600" i="1">
                                  <a:latin typeface="Cambria Math"/>
                                  <a:ea typeface="Cambria Math"/>
                                </a:rPr>
                                <m:t>𝜔</m:t>
                              </m:r>
                            </m:e>
                            <m:sup>
                              <m:r>
                                <a:rPr lang="es-ES" sz="1600" i="1">
                                  <a:latin typeface="Cambria Math"/>
                                  <a:ea typeface="Cambria Math"/>
                                </a:rPr>
                                <m:t>2</m:t>
                              </m:r>
                            </m:sup>
                          </m:sSup>
                          <m:sSup>
                            <m:sSupPr>
                              <m:ctrlPr>
                                <a:rPr lang="es-ES" sz="1600" i="1">
                                  <a:latin typeface="Cambria Math" panose="02040503050406030204" pitchFamily="18" charset="0"/>
                                  <a:ea typeface="Cambria Math"/>
                                </a:rPr>
                              </m:ctrlPr>
                            </m:sSupPr>
                            <m:e>
                              <m:r>
                                <a:rPr lang="es-ES" sz="1600" b="0" i="1" smtClean="0">
                                  <a:latin typeface="Cambria Math"/>
                                  <a:ea typeface="Cambria Math"/>
                                </a:rPr>
                                <m:t>𝐴</m:t>
                              </m:r>
                            </m:e>
                            <m:sup>
                              <m:r>
                                <a:rPr lang="es-ES" sz="1600" i="1">
                                  <a:latin typeface="Cambria Math"/>
                                  <a:ea typeface="Cambria Math"/>
                                </a:rPr>
                                <m:t>2</m:t>
                              </m:r>
                            </m:sup>
                          </m:sSup>
                        </m:num>
                        <m:den>
                          <m:r>
                            <a:rPr lang="es-ES" sz="1600" i="1">
                              <a:latin typeface="Cambria Math"/>
                              <a:ea typeface="Cambria Math"/>
                            </a:rPr>
                            <m:t>4</m:t>
                          </m:r>
                          <m:r>
                            <a:rPr lang="es-ES" sz="1600" i="1">
                              <a:latin typeface="Cambria Math"/>
                              <a:ea typeface="Cambria Math"/>
                            </a:rPr>
                            <m:t>𝜋</m:t>
                          </m:r>
                          <m:sSup>
                            <m:sSupPr>
                              <m:ctrlPr>
                                <a:rPr lang="es-ES" sz="1600" i="1">
                                  <a:latin typeface="Cambria Math" panose="02040503050406030204" pitchFamily="18" charset="0"/>
                                  <a:ea typeface="Cambria Math"/>
                                </a:rPr>
                              </m:ctrlPr>
                            </m:sSupPr>
                            <m:e>
                              <m:r>
                                <a:rPr lang="es-ES" sz="1600" i="1">
                                  <a:latin typeface="Cambria Math"/>
                                  <a:ea typeface="Cambria Math"/>
                                </a:rPr>
                                <m:t>𝑟</m:t>
                              </m:r>
                            </m:e>
                            <m:sup>
                              <m:r>
                                <a:rPr lang="es-ES" sz="1600" i="1">
                                  <a:latin typeface="Cambria Math"/>
                                  <a:ea typeface="Cambria Math"/>
                                </a:rPr>
                                <m:t>2</m:t>
                              </m:r>
                            </m:sup>
                          </m:sSup>
                          <m:r>
                            <a:rPr lang="es-ES" sz="1600" b="0" i="1" smtClean="0">
                              <a:latin typeface="Cambria Math"/>
                            </a:rPr>
                            <m:t>𝑡</m:t>
                          </m:r>
                        </m:den>
                      </m:f>
                      <m:r>
                        <a:rPr lang="es-ES" sz="1600" b="0" i="1" smtClean="0">
                          <a:latin typeface="Cambria Math"/>
                        </a:rPr>
                        <m:t>=</m:t>
                      </m:r>
                      <m:f>
                        <m:fPr>
                          <m:ctrlPr>
                            <a:rPr lang="es-ES" sz="1600" b="0" i="1" smtClean="0">
                              <a:latin typeface="Cambria Math" panose="02040503050406030204" pitchFamily="18" charset="0"/>
                            </a:rPr>
                          </m:ctrlPr>
                        </m:fPr>
                        <m:num>
                          <m:r>
                            <a:rPr lang="es-ES" sz="1600" i="1">
                              <a:latin typeface="Cambria Math"/>
                              <a:ea typeface="Cambria Math"/>
                            </a:rPr>
                            <m:t>𝜌</m:t>
                          </m:r>
                          <m:sSup>
                            <m:sSupPr>
                              <m:ctrlPr>
                                <a:rPr lang="es-ES" sz="1600" i="1">
                                  <a:latin typeface="Cambria Math" panose="02040503050406030204" pitchFamily="18" charset="0"/>
                                  <a:ea typeface="Cambria Math"/>
                                </a:rPr>
                              </m:ctrlPr>
                            </m:sSupPr>
                            <m:e>
                              <m:r>
                                <a:rPr lang="es-ES" sz="1600" i="1">
                                  <a:latin typeface="Cambria Math"/>
                                  <a:ea typeface="Cambria Math"/>
                                </a:rPr>
                                <m:t>𝜔</m:t>
                              </m:r>
                            </m:e>
                            <m:sup>
                              <m:r>
                                <a:rPr lang="es-ES" sz="1600" i="1">
                                  <a:latin typeface="Cambria Math"/>
                                  <a:ea typeface="Cambria Math"/>
                                </a:rPr>
                                <m:t>2</m:t>
                              </m:r>
                            </m:sup>
                          </m:sSup>
                          <m:sSup>
                            <m:sSupPr>
                              <m:ctrlPr>
                                <a:rPr lang="es-ES" sz="1600" i="1">
                                  <a:latin typeface="Cambria Math" panose="02040503050406030204" pitchFamily="18" charset="0"/>
                                  <a:ea typeface="Cambria Math"/>
                                </a:rPr>
                              </m:ctrlPr>
                            </m:sSupPr>
                            <m:e>
                              <m:r>
                                <a:rPr lang="es-ES" sz="1600" i="1">
                                  <a:latin typeface="Cambria Math"/>
                                  <a:ea typeface="Cambria Math"/>
                                </a:rPr>
                                <m:t>𝐴</m:t>
                              </m:r>
                            </m:e>
                            <m:sup>
                              <m:r>
                                <a:rPr lang="es-ES" sz="1600" i="1">
                                  <a:latin typeface="Cambria Math"/>
                                  <a:ea typeface="Cambria Math"/>
                                </a:rPr>
                                <m:t>2</m:t>
                              </m:r>
                            </m:sup>
                          </m:sSup>
                        </m:num>
                        <m:den>
                          <m:r>
                            <a:rPr lang="es-ES" sz="1600" b="0" i="1" smtClean="0">
                              <a:latin typeface="Cambria Math"/>
                            </a:rPr>
                            <m:t>2</m:t>
                          </m:r>
                          <m:r>
                            <a:rPr lang="es-ES" sz="1600" b="0" i="1" smtClean="0">
                              <a:latin typeface="Cambria Math"/>
                            </a:rPr>
                            <m:t>𝑡</m:t>
                          </m:r>
                        </m:den>
                      </m:f>
                    </m:oMath>
                  </m:oMathPara>
                </a14:m>
                <a:endParaRPr lang="es-ES" sz="1600" dirty="0"/>
              </a:p>
            </p:txBody>
          </p:sp>
        </mc:Choice>
        <mc:Fallback xmlns="">
          <p:sp>
            <p:nvSpPr>
              <p:cNvPr id="18" name="28 CuadroTexto"/>
              <p:cNvSpPr txBox="1">
                <a:spLocks noRot="1" noChangeAspect="1" noMove="1" noResize="1" noEditPoints="1" noAdjustHandles="1" noChangeArrowheads="1" noChangeShapeType="1" noTextEdit="1"/>
              </p:cNvSpPr>
              <p:nvPr/>
            </p:nvSpPr>
            <p:spPr>
              <a:xfrm>
                <a:off x="4003059" y="2285046"/>
                <a:ext cx="2625912" cy="714363"/>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29 CuadroTexto"/>
              <p:cNvSpPr txBox="1"/>
              <p:nvPr/>
            </p:nvSpPr>
            <p:spPr>
              <a:xfrm>
                <a:off x="4254221" y="3857841"/>
                <a:ext cx="80387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𝐼</m:t>
                      </m:r>
                      <m:r>
                        <a:rPr lang="es-ES" sz="1600" b="0" i="1" smtClean="0">
                          <a:latin typeface="Cambria Math"/>
                          <a:ea typeface="Cambria Math"/>
                        </a:rPr>
                        <m:t>∝</m:t>
                      </m:r>
                      <m:sSup>
                        <m:sSupPr>
                          <m:ctrlPr>
                            <a:rPr lang="es-ES" sz="1600" b="0" i="1" smtClean="0">
                              <a:latin typeface="Cambria Math" panose="02040503050406030204" pitchFamily="18" charset="0"/>
                              <a:ea typeface="Cambria Math"/>
                            </a:rPr>
                          </m:ctrlPr>
                        </m:sSupPr>
                        <m:e>
                          <m:r>
                            <a:rPr lang="es-ES" sz="1600" b="0" i="1" smtClean="0">
                              <a:latin typeface="Cambria Math"/>
                              <a:ea typeface="Cambria Math"/>
                            </a:rPr>
                            <m:t>𝐴</m:t>
                          </m:r>
                        </m:e>
                        <m:sup>
                          <m:r>
                            <a:rPr lang="es-ES" sz="1600" b="0" i="1" smtClean="0">
                              <a:latin typeface="Cambria Math"/>
                              <a:ea typeface="Cambria Math"/>
                            </a:rPr>
                            <m:t>2</m:t>
                          </m:r>
                        </m:sup>
                      </m:sSup>
                    </m:oMath>
                  </m:oMathPara>
                </a14:m>
                <a:endParaRPr lang="es-ES" sz="1600" dirty="0"/>
              </a:p>
            </p:txBody>
          </p:sp>
        </mc:Choice>
        <mc:Fallback xmlns="">
          <p:sp>
            <p:nvSpPr>
              <p:cNvPr id="19" name="29 CuadroTexto"/>
              <p:cNvSpPr txBox="1">
                <a:spLocks noRot="1" noChangeAspect="1" noMove="1" noResize="1" noEditPoints="1" noAdjustHandles="1" noChangeArrowheads="1" noChangeShapeType="1" noTextEdit="1"/>
              </p:cNvSpPr>
              <p:nvPr/>
            </p:nvSpPr>
            <p:spPr>
              <a:xfrm>
                <a:off x="4254221" y="3857841"/>
                <a:ext cx="803873" cy="33855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32 CuadroTexto"/>
              <p:cNvSpPr txBox="1"/>
              <p:nvPr/>
            </p:nvSpPr>
            <p:spPr>
              <a:xfrm>
                <a:off x="3263878" y="4610669"/>
                <a:ext cx="2496581"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𝐴</m:t>
                      </m:r>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1</m:t>
                          </m:r>
                        </m:num>
                        <m:den>
                          <m:r>
                            <a:rPr lang="es-ES" sz="1600" b="0" i="1" smtClean="0">
                              <a:latin typeface="Cambria Math"/>
                              <a:ea typeface="Cambria Math"/>
                            </a:rPr>
                            <m:t>𝑟</m:t>
                          </m:r>
                        </m:den>
                      </m:f>
                      <m:r>
                        <a:rPr lang="es-ES" sz="1600" b="0" i="1" smtClean="0">
                          <a:latin typeface="Cambria Math"/>
                          <a:ea typeface="Cambria Math"/>
                        </a:rPr>
                        <m:t>        ⟹           </m:t>
                      </m:r>
                      <m:r>
                        <a:rPr lang="es-ES" sz="1600" b="0" i="1" smtClean="0">
                          <a:latin typeface="Cambria Math"/>
                          <a:ea typeface="Cambria Math"/>
                        </a:rPr>
                        <m:t>𝐼</m:t>
                      </m:r>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1</m:t>
                          </m:r>
                        </m:num>
                        <m:den>
                          <m:sSup>
                            <m:sSupPr>
                              <m:ctrlPr>
                                <a:rPr lang="es-ES" sz="1600" b="0" i="1" smtClean="0">
                                  <a:latin typeface="Cambria Math" panose="02040503050406030204" pitchFamily="18" charset="0"/>
                                  <a:ea typeface="Cambria Math"/>
                                </a:rPr>
                              </m:ctrlPr>
                            </m:sSupPr>
                            <m:e>
                              <m:r>
                                <a:rPr lang="es-ES" sz="1600" b="0" i="1" smtClean="0">
                                  <a:latin typeface="Cambria Math"/>
                                  <a:ea typeface="Cambria Math"/>
                                </a:rPr>
                                <m:t>𝑟</m:t>
                              </m:r>
                            </m:e>
                            <m:sup>
                              <m:r>
                                <a:rPr lang="es-ES" sz="1600" b="0" i="1" smtClean="0">
                                  <a:latin typeface="Cambria Math"/>
                                  <a:ea typeface="Cambria Math"/>
                                </a:rPr>
                                <m:t>2</m:t>
                              </m:r>
                            </m:sup>
                          </m:sSup>
                        </m:den>
                      </m:f>
                    </m:oMath>
                  </m:oMathPara>
                </a14:m>
                <a:endParaRPr lang="es-ES" sz="1600" dirty="0"/>
              </a:p>
            </p:txBody>
          </p:sp>
        </mc:Choice>
        <mc:Fallback xmlns="">
          <p:sp>
            <p:nvSpPr>
              <p:cNvPr id="21" name="32 CuadroTexto"/>
              <p:cNvSpPr txBox="1">
                <a:spLocks noRot="1" noChangeAspect="1" noMove="1" noResize="1" noEditPoints="1" noAdjustHandles="1" noChangeArrowheads="1" noChangeShapeType="1" noTextEdit="1"/>
              </p:cNvSpPr>
              <p:nvPr/>
            </p:nvSpPr>
            <p:spPr>
              <a:xfrm>
                <a:off x="3263878" y="4610669"/>
                <a:ext cx="2496581" cy="553357"/>
              </a:xfrm>
              <a:prstGeom prst="rect">
                <a:avLst/>
              </a:prstGeom>
              <a:blipFill>
                <a:blip r:embed="rId5"/>
                <a:stretch>
                  <a:fillRect/>
                </a:stretch>
              </a:blipFill>
            </p:spPr>
            <p:txBody>
              <a:bodyPr/>
              <a:lstStyle/>
              <a:p>
                <a:r>
                  <a:rPr lang="es-ES">
                    <a:noFill/>
                  </a:rPr>
                  <a:t> </a:t>
                </a:r>
              </a:p>
            </p:txBody>
          </p:sp>
        </mc:Fallback>
      </mc:AlternateContent>
      <p:sp>
        <p:nvSpPr>
          <p:cNvPr id="22" name="20 CuadroTexto"/>
          <p:cNvSpPr txBox="1"/>
          <p:nvPr/>
        </p:nvSpPr>
        <p:spPr>
          <a:xfrm>
            <a:off x="396039" y="1050033"/>
            <a:ext cx="8174755" cy="369332"/>
          </a:xfrm>
          <a:prstGeom prst="rect">
            <a:avLst/>
          </a:prstGeom>
          <a:noFill/>
        </p:spPr>
        <p:txBody>
          <a:bodyPr wrap="square" rtlCol="0">
            <a:spAutoFit/>
          </a:bodyPr>
          <a:lstStyle/>
          <a:p>
            <a:r>
              <a:rPr lang="es-ES_tradnl" b="1" dirty="0" smtClean="0">
                <a:solidFill>
                  <a:srgbClr val="00B0F0"/>
                </a:solidFill>
                <a:sym typeface="Wingdings 3" panose="05040102010807070707" pitchFamily="18" charset="2"/>
              </a:rPr>
              <a:t> </a:t>
            </a:r>
            <a:r>
              <a:rPr lang="es-ES_tradnl" b="1" dirty="0" smtClean="0">
                <a:solidFill>
                  <a:srgbClr val="00B0F0"/>
                </a:solidFill>
              </a:rPr>
              <a:t>Energía transmitida en las ondas armónicas esféricas</a:t>
            </a:r>
            <a:endParaRPr lang="es-ES" b="1" dirty="0">
              <a:solidFill>
                <a:srgbClr val="00B0F0"/>
              </a:solidFill>
            </a:endParaRPr>
          </a:p>
        </p:txBody>
      </p:sp>
    </p:spTree>
    <p:extLst>
      <p:ext uri="{BB962C8B-B14F-4D97-AF65-F5344CB8AC3E}">
        <p14:creationId xmlns:p14="http://schemas.microsoft.com/office/powerpoint/2010/main" val="2367788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3. Ondas armónicas</a:t>
            </a:r>
            <a:endParaRPr lang="es-ES" sz="1600" b="1" dirty="0">
              <a:solidFill>
                <a:schemeClr val="bg1"/>
              </a:solidFill>
            </a:endParaRPr>
          </a:p>
        </p:txBody>
      </p:sp>
      <p:sp>
        <p:nvSpPr>
          <p:cNvPr id="20" name="Rectángulo 19"/>
          <p:cNvSpPr/>
          <p:nvPr/>
        </p:nvSpPr>
        <p:spPr>
          <a:xfrm>
            <a:off x="4644072" y="572273"/>
            <a:ext cx="1870705" cy="246221"/>
          </a:xfrm>
          <a:prstGeom prst="rect">
            <a:avLst/>
          </a:prstGeom>
        </p:spPr>
        <p:txBody>
          <a:bodyPr wrap="none" lIns="0" tIns="0" rIns="0" bIns="0">
            <a:spAutoFit/>
          </a:bodyPr>
          <a:lstStyle/>
          <a:p>
            <a:r>
              <a:rPr lang="es-ES" sz="1600" b="1" dirty="0" smtClean="0">
                <a:solidFill>
                  <a:schemeClr val="bg1"/>
                </a:solidFill>
              </a:rPr>
              <a:t>3. </a:t>
            </a:r>
            <a:r>
              <a:rPr lang="es-ES" sz="1600" b="1" dirty="0">
                <a:solidFill>
                  <a:schemeClr val="bg1"/>
                </a:solidFill>
              </a:rPr>
              <a:t>Ondas armónicas</a:t>
            </a:r>
          </a:p>
        </p:txBody>
      </p:sp>
      <mc:AlternateContent xmlns:mc="http://schemas.openxmlformats.org/markup-compatibility/2006" xmlns:a14="http://schemas.microsoft.com/office/drawing/2010/main">
        <mc:Choice Requires="a14">
          <p:graphicFrame>
            <p:nvGraphicFramePr>
              <p:cNvPr id="12" name="Tabla 11"/>
              <p:cNvGraphicFramePr>
                <a:graphicFrameLocks noGrp="1"/>
              </p:cNvGraphicFramePr>
              <p:nvPr>
                <p:extLst>
                  <p:ext uri="{D42A27DB-BD31-4B8C-83A1-F6EECF244321}">
                    <p14:modId xmlns:p14="http://schemas.microsoft.com/office/powerpoint/2010/main" val="325111581"/>
                  </p:ext>
                </p:extLst>
              </p:nvPr>
            </p:nvGraphicFramePr>
            <p:xfrm>
              <a:off x="419100" y="1168400"/>
              <a:ext cx="8178801" cy="37795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03378">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744656">
                    <a:tc>
                      <a:txBody>
                        <a:bodyPr/>
                        <a:lstStyle/>
                        <a:p>
                          <a:pPr algn="r">
                            <a:lnSpc>
                              <a:spcPct val="100000"/>
                            </a:lnSpc>
                          </a:pPr>
                          <a:r>
                            <a:rPr lang="es-ES" sz="1600" dirty="0" smtClean="0">
                              <a:latin typeface="+mn-lt"/>
                            </a:rPr>
                            <a:t>12.</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Sabiendo que el radio terrestre es de </a:t>
                          </a:r>
                          <a14:m>
                            <m:oMath xmlns:m="http://schemas.openxmlformats.org/officeDocument/2006/math">
                              <m:r>
                                <a:rPr lang="es-ES" sz="1600" i="1" dirty="0" smtClean="0">
                                  <a:latin typeface="Cambria Math" panose="02040503050406030204" pitchFamily="18" charset="0"/>
                                </a:rPr>
                                <m:t>6 370 </m:t>
                              </m:r>
                              <m:r>
                                <a:rPr lang="es-ES" sz="1600" i="1" dirty="0" smtClean="0">
                                  <a:latin typeface="Cambria Math" panose="02040503050406030204" pitchFamily="18" charset="0"/>
                                </a:rPr>
                                <m:t>𝑘𝑚</m:t>
                              </m:r>
                              <m:r>
                                <a:rPr lang="es-ES" sz="1600" i="1" dirty="0" smtClean="0">
                                  <a:latin typeface="Cambria Math" panose="02040503050406030204" pitchFamily="18" charset="0"/>
                                </a:rPr>
                                <m:t> </m:t>
                              </m:r>
                            </m:oMath>
                          </a14:m>
                          <a:r>
                            <a:rPr lang="es-ES" sz="1600" dirty="0"/>
                            <a:t>y que la distancia media al Sol es de </a:t>
                          </a:r>
                          <a14:m>
                            <m:oMath xmlns:m="http://schemas.openxmlformats.org/officeDocument/2006/math">
                              <m:r>
                                <a:rPr lang="es-ES" sz="1600" b="0" i="1" smtClean="0">
                                  <a:latin typeface="Cambria Math" panose="02040503050406030204" pitchFamily="18" charset="0"/>
                                </a:rPr>
                                <m:t>1,496·</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10</m:t>
                                  </m:r>
                                </m:e>
                                <m:sup>
                                  <m:r>
                                    <a:rPr lang="es-ES" sz="1600" b="0" i="1" smtClean="0">
                                      <a:latin typeface="Cambria Math" panose="02040503050406030204" pitchFamily="18" charset="0"/>
                                    </a:rPr>
                                    <m:t>8</m:t>
                                  </m:r>
                                </m:sup>
                              </m:sSup>
                              <m:r>
                                <a:rPr lang="es-ES" sz="1600" b="0" i="1" smtClean="0">
                                  <a:latin typeface="Cambria Math" panose="02040503050406030204" pitchFamily="18" charset="0"/>
                                </a:rPr>
                                <m:t> </m:t>
                              </m:r>
                              <m:r>
                                <a:rPr lang="es-ES" sz="1600" b="0" i="1" smtClean="0">
                                  <a:latin typeface="Cambria Math" panose="02040503050406030204" pitchFamily="18" charset="0"/>
                                </a:rPr>
                                <m:t>𝑘𝑚</m:t>
                              </m:r>
                            </m:oMath>
                          </a14:m>
                          <a:r>
                            <a:rPr lang="es-ES" sz="1600" dirty="0" smtClean="0"/>
                            <a:t>, </a:t>
                          </a:r>
                          <a:r>
                            <a:rPr lang="es-ES" sz="1600" dirty="0"/>
                            <a:t>determina que porción de la energía irradiada en la superficie solar llega a la terrestre (considera como superficie terrestre su sección transversal, de </a:t>
                          </a:r>
                          <a:r>
                            <a:rPr lang="es-ES" sz="1600" dirty="0" smtClean="0"/>
                            <a:t>área </a:t>
                          </a:r>
                          <a14:m>
                            <m:oMath xmlns:m="http://schemas.openxmlformats.org/officeDocument/2006/math">
                              <m:r>
                                <a:rPr lang="es-ES" sz="1600" i="1" smtClean="0">
                                  <a:latin typeface="Cambria Math" panose="02040503050406030204" pitchFamily="18" charset="0"/>
                                  <a:ea typeface="Cambria Math" panose="02040503050406030204" pitchFamily="18" charset="0"/>
                                </a:rPr>
                                <m:t>𝜋</m:t>
                              </m:r>
                              <m:sSup>
                                <m:sSupPr>
                                  <m:ctrlPr>
                                    <a:rPr lang="es-ES" sz="160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𝑟</m:t>
                                  </m:r>
                                </m:e>
                                <m:sup>
                                  <m:r>
                                    <a:rPr lang="es-ES" sz="1600" b="0" i="1" smtClean="0">
                                      <a:latin typeface="Cambria Math" panose="02040503050406030204" pitchFamily="18" charset="0"/>
                                      <a:ea typeface="Cambria Math" panose="02040503050406030204" pitchFamily="18" charset="0"/>
                                    </a:rPr>
                                    <m:t>2</m:t>
                                  </m:r>
                                </m:sup>
                              </m:sSup>
                            </m:oMath>
                          </a14:m>
                          <a:r>
                            <a:rPr lang="es-ES" sz="1600" dirty="0" smtClean="0"/>
                            <a:t>).</a:t>
                          </a:r>
                          <a:endParaRPr lang="es-ES" sz="1600" dirty="0"/>
                        </a:p>
                        <a:p>
                          <a:pPr marL="354013" indent="-354013" algn="just"/>
                          <a:r>
                            <a:rPr lang="es-ES" sz="1600" b="1" dirty="0" smtClean="0"/>
                            <a:t>Sol</a:t>
                          </a:r>
                          <a:r>
                            <a:rPr lang="es-ES" sz="1600" dirty="0" smtClean="0"/>
                            <a:t>: </a:t>
                          </a:r>
                          <a14:m>
                            <m:oMath xmlns:m="http://schemas.openxmlformats.org/officeDocument/2006/math">
                              <m:r>
                                <a:rPr lang="es-ES" sz="1600" i="1" smtClean="0">
                                  <a:latin typeface="Cambria Math" panose="02040503050406030204" pitchFamily="18" charset="0"/>
                                </a:rPr>
                                <m:t>4</m:t>
                              </m:r>
                              <m:r>
                                <a:rPr lang="es-ES" sz="1600" b="0" i="1" smtClean="0">
                                  <a:solidFill>
                                    <a:schemeClr val="tx1"/>
                                  </a:solidFill>
                                  <a:latin typeface="Cambria Math" panose="02040503050406030204" pitchFamily="18" charset="0"/>
                                </a:rPr>
                                <m:t>,53·</m:t>
                              </m:r>
                              <m:sSup>
                                <m:sSupPr>
                                  <m:ctrlPr>
                                    <a:rPr lang="es-ES" sz="1600" b="0" i="1" smtClean="0">
                                      <a:solidFill>
                                        <a:schemeClr val="tx1"/>
                                      </a:solidFill>
                                      <a:latin typeface="Cambria Math" panose="02040503050406030204" pitchFamily="18" charset="0"/>
                                    </a:rPr>
                                  </m:ctrlPr>
                                </m:sSupPr>
                                <m:e>
                                  <m:r>
                                    <a:rPr lang="es-ES" sz="1600" b="0" i="1" smtClean="0">
                                      <a:solidFill>
                                        <a:schemeClr val="tx1"/>
                                      </a:solidFill>
                                      <a:latin typeface="Cambria Math" panose="02040503050406030204" pitchFamily="18" charset="0"/>
                                    </a:rPr>
                                    <m:t>10</m:t>
                                  </m:r>
                                </m:e>
                                <m:sup>
                                  <m:r>
                                    <a:rPr lang="es-ES" sz="1600" b="0" i="1" smtClean="0">
                                      <a:solidFill>
                                        <a:schemeClr val="tx1"/>
                                      </a:solidFill>
                                      <a:latin typeface="Cambria Math" panose="02040503050406030204" pitchFamily="18" charset="0"/>
                                    </a:rPr>
                                    <m:t>−8</m:t>
                                  </m:r>
                                </m:sup>
                              </m:sSup>
                              <m:r>
                                <a:rPr lang="es-ES" sz="1600" b="0" i="1" smtClean="0">
                                  <a:solidFill>
                                    <a:schemeClr val="tx1"/>
                                  </a:solidFill>
                                  <a:latin typeface="Cambria Math" panose="02040503050406030204" pitchFamily="18" charset="0"/>
                                </a:rPr>
                                <m:t> %</m:t>
                              </m:r>
                            </m:oMath>
                          </a14:m>
                          <a:endParaRPr lang="es-ES" sz="1600" dirty="0" smtClean="0">
                            <a:solidFill>
                              <a:srgbClr val="C00000"/>
                            </a:solidFill>
                          </a:endParaRP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4656">
                    <a:tc>
                      <a:txBody>
                        <a:bodyPr/>
                        <a:lstStyle/>
                        <a:p>
                          <a:pPr algn="r">
                            <a:lnSpc>
                              <a:spcPct val="100000"/>
                            </a:lnSpc>
                          </a:pPr>
                          <a:r>
                            <a:rPr lang="es-ES" sz="1600" b="0" dirty="0" smtClean="0">
                              <a:solidFill>
                                <a:schemeClr val="tx1"/>
                              </a:solidFill>
                              <a:latin typeface="+mn-lt"/>
                            </a:rPr>
                            <a:t>13.</a:t>
                          </a:r>
                          <a:endParaRPr lang="es-ES" sz="1600" b="0" dirty="0">
                            <a:solidFill>
                              <a:schemeClr val="tx1"/>
                            </a:solidFill>
                            <a:latin typeface="+mn-lt"/>
                          </a:endParaRPr>
                        </a:p>
                      </a:txBody>
                      <a:tcPr marL="36000" marR="36000">
                        <a:lnL w="12700" cap="flat" cmpd="sng" algn="ctr">
                          <a:solidFill>
                            <a:srgbClr val="0070C0"/>
                          </a:solidFill>
                          <a:prstDash val="solid"/>
                          <a:round/>
                          <a:headEnd type="none" w="med" len="med"/>
                          <a:tailEnd type="none" w="med" len="med"/>
                        </a:lnL>
                        <a:noFill/>
                      </a:tcPr>
                    </a:tc>
                    <a:tc gridSpan="2">
                      <a:txBody>
                        <a:bodyPr/>
                        <a:lstStyle/>
                        <a:p>
                          <a:pPr marL="0" indent="0" algn="just"/>
                          <a:r>
                            <a:rPr lang="es-ES" sz="1600" dirty="0" smtClean="0"/>
                            <a:t>Una cuerda sometida a una tensión constante de </a:t>
                          </a:r>
                          <a14:m>
                            <m:oMath xmlns:m="http://schemas.openxmlformats.org/officeDocument/2006/math">
                              <m:r>
                                <a:rPr lang="es-ES" sz="1600" i="1" dirty="0" smtClean="0">
                                  <a:latin typeface="Cambria Math" panose="02040503050406030204" pitchFamily="18" charset="0"/>
                                </a:rPr>
                                <m:t>60 </m:t>
                              </m:r>
                              <m:r>
                                <a:rPr lang="es-ES" sz="1600" i="1" dirty="0" smtClean="0">
                                  <a:latin typeface="Cambria Math" panose="02040503050406030204" pitchFamily="18" charset="0"/>
                                </a:rPr>
                                <m:t>𝑁</m:t>
                              </m:r>
                            </m:oMath>
                          </a14:m>
                          <a:r>
                            <a:rPr lang="es-ES" sz="1600" dirty="0" smtClean="0"/>
                            <a:t> tiene una densidad lineal de </a:t>
                          </a:r>
                          <a14:m>
                            <m:oMath xmlns:m="http://schemas.openxmlformats.org/officeDocument/2006/math">
                              <m:r>
                                <a:rPr lang="es-ES" sz="1600" b="0" i="1" smtClean="0">
                                  <a:latin typeface="Cambria Math" panose="02040503050406030204" pitchFamily="18" charset="0"/>
                                </a:rPr>
                                <m:t>150 </m:t>
                              </m:r>
                              <m:r>
                                <a:rPr lang="es-ES" sz="1600" b="0" i="1" smtClean="0">
                                  <a:latin typeface="Cambria Math" panose="02040503050406030204" pitchFamily="18" charset="0"/>
                                </a:rPr>
                                <m:t>𝑔</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𝑚</m:t>
                                  </m:r>
                                </m:e>
                                <m:sup>
                                  <m:r>
                                    <a:rPr lang="es-ES" sz="1600" b="0" i="1" smtClean="0">
                                      <a:latin typeface="Cambria Math" panose="02040503050406030204" pitchFamily="18" charset="0"/>
                                    </a:rPr>
                                    <m:t>−1</m:t>
                                  </m:r>
                                </m:sup>
                              </m:sSup>
                            </m:oMath>
                          </a14:m>
                          <a:r>
                            <a:rPr lang="es-ES" sz="1600" dirty="0" smtClean="0"/>
                            <a:t>. ¿Cuánta potencia debe suministrarse a la cuerda para producir ondas armónicas de amplitud </a:t>
                          </a:r>
                          <a14:m>
                            <m:oMath xmlns:m="http://schemas.openxmlformats.org/officeDocument/2006/math">
                              <m:r>
                                <a:rPr lang="es-ES" sz="1600" i="1" dirty="0" smtClean="0">
                                  <a:latin typeface="Cambria Math" panose="02040503050406030204" pitchFamily="18" charset="0"/>
                                </a:rPr>
                                <m:t>10 </m:t>
                              </m:r>
                              <m:r>
                                <a:rPr lang="es-ES" sz="1600" i="1" dirty="0" smtClean="0">
                                  <a:latin typeface="Cambria Math" panose="02040503050406030204" pitchFamily="18" charset="0"/>
                                </a:rPr>
                                <m:t>𝑐𝑚</m:t>
                              </m:r>
                              <m:r>
                                <a:rPr lang="es-ES" sz="1600" i="1" dirty="0" smtClean="0">
                                  <a:latin typeface="Cambria Math" panose="02040503050406030204" pitchFamily="18" charset="0"/>
                                </a:rPr>
                                <m:t> </m:t>
                              </m:r>
                            </m:oMath>
                          </a14:m>
                          <a:r>
                            <a:rPr lang="es-ES" sz="1600" dirty="0" smtClean="0"/>
                            <a:t>y frecuencia de </a:t>
                          </a:r>
                          <a14:m>
                            <m:oMath xmlns:m="http://schemas.openxmlformats.org/officeDocument/2006/math">
                              <m:r>
                                <a:rPr lang="es-ES" sz="1600" i="1" dirty="0" smtClean="0">
                                  <a:latin typeface="Cambria Math" panose="02040503050406030204" pitchFamily="18" charset="0"/>
                                </a:rPr>
                                <m:t>30 </m:t>
                              </m:r>
                              <m:r>
                                <a:rPr lang="es-ES" sz="1600" i="1" dirty="0" smtClean="0">
                                  <a:latin typeface="Cambria Math" panose="02040503050406030204" pitchFamily="18" charset="0"/>
                                </a:rPr>
                                <m:t>𝐻𝑧</m:t>
                              </m:r>
                            </m:oMath>
                          </a14:m>
                          <a:r>
                            <a:rPr lang="es-ES" sz="1600" dirty="0" smtClean="0"/>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a:t>
                          </a:r>
                          <a14:m>
                            <m:oMath xmlns:m="http://schemas.openxmlformats.org/officeDocument/2006/math">
                              <m:r>
                                <a:rPr lang="es-ES" sz="1600" b="0" i="1" smtClean="0">
                                  <a:latin typeface="Cambria Math" panose="02040503050406030204" pitchFamily="18" charset="0"/>
                                  <a:ea typeface="Cambria Math" panose="02040503050406030204" pitchFamily="18" charset="0"/>
                                </a:rPr>
                                <m:t>𝑃</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533 </m:t>
                              </m:r>
                              <m:r>
                                <a:rPr lang="es-ES" sz="1600" b="0" i="1" smtClean="0">
                                  <a:latin typeface="Cambria Math" panose="02040503050406030204" pitchFamily="18" charset="0"/>
                                  <a:ea typeface="Cambria Math" panose="02040503050406030204" pitchFamily="18" charset="0"/>
                                </a:rPr>
                                <m:t>𝑊</m:t>
                              </m:r>
                            </m:oMath>
                          </a14:m>
                          <a:endParaRPr lang="es-ES" sz="1600" b="1" dirty="0" smtClean="0">
                            <a:solidFill>
                              <a:srgbClr val="C00000"/>
                            </a:solidFill>
                          </a:endParaRPr>
                        </a:p>
                      </a:txBody>
                      <a:tcPr>
                        <a:lnR w="12700" cap="flat" cmpd="sng" algn="ctr">
                          <a:solidFill>
                            <a:srgbClr val="0070C0"/>
                          </a:solidFill>
                          <a:prstDash val="solid"/>
                          <a:round/>
                          <a:headEnd type="none" w="med" len="med"/>
                          <a:tailEnd type="none" w="med" len="med"/>
                        </a:lnR>
                        <a:noFill/>
                      </a:tcPr>
                    </a:tc>
                    <a:tc hMerge="1">
                      <a:txBody>
                        <a:bodyPr/>
                        <a:lstStyle/>
                        <a:p>
                          <a:endParaRPr lang="es-ES"/>
                        </a:p>
                      </a:txBody>
                      <a:tcPr/>
                    </a:tc>
                    <a:extLst>
                      <a:ext uri="{0D108BD9-81ED-4DB2-BD59-A6C34878D82A}">
                        <a16:rowId xmlns:a16="http://schemas.microsoft.com/office/drawing/2014/main" val="43295528"/>
                      </a:ext>
                    </a:extLst>
                  </a:tr>
                  <a:tr h="671110">
                    <a:tc>
                      <a:txBody>
                        <a:bodyPr/>
                        <a:lstStyle/>
                        <a:p>
                          <a:pPr algn="r">
                            <a:lnSpc>
                              <a:spcPct val="100000"/>
                            </a:lnSpc>
                          </a:pPr>
                          <a:r>
                            <a:rPr lang="es-ES" sz="1600" dirty="0" smtClean="0">
                              <a:latin typeface="+mn-lt"/>
                            </a:rPr>
                            <a:t>14.</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Una cuerda tensa tiene una longitud de 8 m y pesa 8,7 N. ¿Qué potencia debemos suministrarle para producir ondas armónicas que respondan a la ecuación: </a:t>
                          </a:r>
                          <a14:m>
                            <m:oMath xmlns:m="http://schemas.openxmlformats.org/officeDocument/2006/math">
                              <m:r>
                                <a:rPr lang="es-ES" sz="1600" b="0" i="1" smtClean="0">
                                  <a:latin typeface="Cambria Math" panose="02040503050406030204" pitchFamily="18" charset="0"/>
                                </a:rPr>
                                <m:t>𝑦</m:t>
                              </m:r>
                              <m:r>
                                <a:rPr lang="es-ES" sz="1600" b="0" i="1" smtClean="0">
                                  <a:latin typeface="Cambria Math" panose="02040503050406030204" pitchFamily="18" charset="0"/>
                                </a:rPr>
                                <m:t>=0,1 </m:t>
                              </m:r>
                              <m:r>
                                <a:rPr lang="es-ES" sz="1600" b="0" i="1" smtClean="0">
                                  <a:latin typeface="Cambria Math" panose="02040503050406030204" pitchFamily="18" charset="0"/>
                                </a:rPr>
                                <m:t>𝑠𝑒𝑛</m:t>
                              </m:r>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𝜋</m:t>
                              </m:r>
                              <m:r>
                                <a:rPr lang="es-ES" sz="1600" b="0" i="1" smtClean="0">
                                  <a:latin typeface="Cambria Math" panose="02040503050406030204" pitchFamily="18" charset="0"/>
                                  <a:ea typeface="Cambria Math" panose="02040503050406030204" pitchFamily="18" charset="0"/>
                                </a:rPr>
                                <m:t> </m:t>
                              </m:r>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4</m:t>
                                  </m:r>
                                  <m:r>
                                    <a:rPr lang="es-ES" sz="1600" b="0" i="1" smtClean="0">
                                      <a:latin typeface="Cambria Math" panose="02040503050406030204" pitchFamily="18" charset="0"/>
                                      <a:ea typeface="Cambria Math" panose="02040503050406030204" pitchFamily="18" charset="0"/>
                                    </a:rPr>
                                    <m:t>𝑥</m:t>
                                  </m:r>
                                  <m:r>
                                    <a:rPr lang="es-ES" sz="1600" b="0" i="1" smtClean="0">
                                      <a:latin typeface="Cambria Math" panose="02040503050406030204" pitchFamily="18" charset="0"/>
                                      <a:ea typeface="Cambria Math" panose="02040503050406030204" pitchFamily="18" charset="0"/>
                                    </a:rPr>
                                    <m:t>−80</m:t>
                                  </m:r>
                                  <m:r>
                                    <a:rPr lang="es-ES" sz="1600" b="0" i="1" smtClean="0">
                                      <a:latin typeface="Cambria Math" panose="02040503050406030204" pitchFamily="18" charset="0"/>
                                      <a:ea typeface="Cambria Math" panose="02040503050406030204" pitchFamily="18" charset="0"/>
                                    </a:rPr>
                                    <m:t>𝑡</m:t>
                                  </m:r>
                                </m:e>
                              </m:d>
                              <m:r>
                                <a:rPr lang="es-ES" sz="1600" b="0" i="1" smtClean="0">
                                  <a:latin typeface="Cambria Math" panose="02040503050406030204" pitchFamily="18" charset="0"/>
                                  <a:ea typeface="Cambria Math" panose="02040503050406030204" pitchFamily="18" charset="0"/>
                                </a:rPr>
                                <m:t> </m:t>
                              </m:r>
                              <m:r>
                                <m:rPr>
                                  <m:sty m:val="p"/>
                                </m:rPr>
                                <a:rPr lang="es-ES" sz="1600" b="0" i="0" smtClean="0">
                                  <a:latin typeface="Cambria Math" panose="02040503050406030204" pitchFamily="18" charset="0"/>
                                  <a:ea typeface="Cambria Math" panose="02040503050406030204" pitchFamily="18" charset="0"/>
                                </a:rPr>
                                <m:t>Unidades</m:t>
                              </m:r>
                              <m:r>
                                <a:rPr lang="es-ES" sz="1600" b="0" i="0" smtClean="0">
                                  <a:latin typeface="Cambria Math" panose="02040503050406030204" pitchFamily="18" charset="0"/>
                                  <a:ea typeface="Cambria Math" panose="02040503050406030204" pitchFamily="18" charset="0"/>
                                </a:rPr>
                                <m:t> </m:t>
                              </m:r>
                              <m:r>
                                <m:rPr>
                                  <m:sty m:val="p"/>
                                </m:rPr>
                                <a:rPr lang="es-ES" sz="1600" b="0" i="0" smtClean="0">
                                  <a:latin typeface="Cambria Math" panose="02040503050406030204" pitchFamily="18" charset="0"/>
                                  <a:ea typeface="Cambria Math" panose="02040503050406030204" pitchFamily="18" charset="0"/>
                                </a:rPr>
                                <m:t>en</m:t>
                              </m:r>
                              <m:r>
                                <a:rPr lang="es-ES" sz="1600" b="0" i="0" smtClean="0">
                                  <a:latin typeface="Cambria Math" panose="02040503050406030204" pitchFamily="18" charset="0"/>
                                  <a:ea typeface="Cambria Math" panose="02040503050406030204" pitchFamily="18" charset="0"/>
                                </a:rPr>
                                <m:t> </m:t>
                              </m:r>
                              <m:r>
                                <m:rPr>
                                  <m:sty m:val="p"/>
                                </m:rPr>
                                <a:rPr lang="es-ES" sz="1600" b="0" i="0" smtClean="0">
                                  <a:latin typeface="Cambria Math" panose="02040503050406030204" pitchFamily="18" charset="0"/>
                                  <a:ea typeface="Cambria Math" panose="02040503050406030204" pitchFamily="18" charset="0"/>
                                </a:rPr>
                                <m:t>el</m:t>
                              </m:r>
                              <m:r>
                                <a:rPr lang="es-ES" sz="1600" b="0" i="0" smtClean="0">
                                  <a:latin typeface="Cambria Math" panose="02040503050406030204" pitchFamily="18" charset="0"/>
                                  <a:ea typeface="Cambria Math" panose="02040503050406030204" pitchFamily="18" charset="0"/>
                                </a:rPr>
                                <m:t> </m:t>
                              </m:r>
                              <m:r>
                                <m:rPr>
                                  <m:sty m:val="p"/>
                                </m:rPr>
                                <a:rPr lang="es-ES" sz="1600" b="0" i="0" smtClean="0">
                                  <a:latin typeface="Cambria Math" panose="02040503050406030204" pitchFamily="18" charset="0"/>
                                  <a:ea typeface="Cambria Math" panose="02040503050406030204" pitchFamily="18" charset="0"/>
                                </a:rPr>
                                <m:t>SI</m:t>
                              </m:r>
                            </m:oMath>
                          </a14:m>
                          <a:r>
                            <a:rPr lang="es-ES" sz="1600" dirty="0" smtClean="0"/>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a:t>
                          </a:r>
                          <a14:m>
                            <m:oMath xmlns:m="http://schemas.openxmlformats.org/officeDocument/2006/math">
                              <m:r>
                                <a:rPr lang="es-ES" sz="1600" i="1" smtClean="0">
                                  <a:latin typeface="Cambria Math" panose="02040503050406030204" pitchFamily="18" charset="0"/>
                                  <a:ea typeface="Cambria Math" panose="02040503050406030204" pitchFamily="18" charset="0"/>
                                </a:rPr>
                                <m:t>𝑃</m:t>
                              </m:r>
                              <m:r>
                                <a:rPr lang="es-ES" sz="1600" i="1" smtClean="0">
                                  <a:latin typeface="Cambria Math" panose="02040503050406030204" pitchFamily="18" charset="0"/>
                                  <a:ea typeface="Cambria Math" panose="02040503050406030204" pitchFamily="18" charset="0"/>
                                </a:rPr>
                                <m:t>=701 </m:t>
                              </m:r>
                              <m:r>
                                <a:rPr lang="es-ES" sz="1600" i="1" smtClean="0">
                                  <a:latin typeface="Cambria Math" panose="02040503050406030204" pitchFamily="18" charset="0"/>
                                  <a:ea typeface="Cambria Math" panose="02040503050406030204" pitchFamily="18" charset="0"/>
                                </a:rPr>
                                <m:t>𝑊</m:t>
                              </m:r>
                            </m:oMath>
                          </a14:m>
                          <a:endParaRPr lang="es-ES" sz="1600" b="1" dirty="0" smtClean="0">
                            <a:solidFill>
                              <a:srgbClr val="C00000"/>
                            </a:solidFill>
                          </a:endParaRPr>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Choice>
        <mc:Fallback xmlns="">
          <p:graphicFrame>
            <p:nvGraphicFramePr>
              <p:cNvPr id="12" name="Tabla 11"/>
              <p:cNvGraphicFramePr>
                <a:graphicFrameLocks noGrp="1"/>
              </p:cNvGraphicFramePr>
              <p:nvPr>
                <p:extLst>
                  <p:ext uri="{D42A27DB-BD31-4B8C-83A1-F6EECF244321}">
                    <p14:modId xmlns:p14="http://schemas.microsoft.com/office/powerpoint/2010/main" val="325111581"/>
                  </p:ext>
                </p:extLst>
              </p:nvPr>
            </p:nvGraphicFramePr>
            <p:xfrm>
              <a:off x="419100" y="1168400"/>
              <a:ext cx="8178801" cy="37795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310640">
                    <a:tc>
                      <a:txBody>
                        <a:bodyPr/>
                        <a:lstStyle/>
                        <a:p>
                          <a:pPr algn="r">
                            <a:lnSpc>
                              <a:spcPct val="100000"/>
                            </a:lnSpc>
                          </a:pPr>
                          <a:r>
                            <a:rPr lang="es-ES" sz="1600" dirty="0" smtClean="0">
                              <a:latin typeface="+mn-lt"/>
                            </a:rPr>
                            <a:t>12.</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00" t="-26047" r="-156" b="-169767"/>
                          </a:stretch>
                        </a:blipFill>
                      </a:tcPr>
                    </a:tc>
                    <a:tc hMerge="1">
                      <a:txBody>
                        <a:bodyPr/>
                        <a:lstStyle/>
                        <a:p>
                          <a:endParaRPr lang="es-ES" sz="1600" dirty="0"/>
                        </a:p>
                      </a:txBody>
                      <a:tcPr/>
                    </a:tc>
                    <a:extLst>
                      <a:ext uri="{0D108BD9-81ED-4DB2-BD59-A6C34878D82A}">
                        <a16:rowId xmlns:a16="http://schemas.microsoft.com/office/drawing/2014/main" val="1235451715"/>
                      </a:ext>
                    </a:extLst>
                  </a:tr>
                  <a:tr h="1066800">
                    <a:tc>
                      <a:txBody>
                        <a:bodyPr/>
                        <a:lstStyle/>
                        <a:p>
                          <a:pPr algn="r">
                            <a:lnSpc>
                              <a:spcPct val="100000"/>
                            </a:lnSpc>
                          </a:pPr>
                          <a:r>
                            <a:rPr lang="es-ES" sz="1600" b="0" dirty="0" smtClean="0">
                              <a:solidFill>
                                <a:schemeClr val="tx1"/>
                              </a:solidFill>
                              <a:latin typeface="+mn-lt"/>
                            </a:rPr>
                            <a:t>13.</a:t>
                          </a:r>
                          <a:endParaRPr lang="es-ES" sz="1600" b="0" dirty="0">
                            <a:solidFill>
                              <a:schemeClr val="tx1"/>
                            </a:solidFill>
                            <a:latin typeface="+mn-lt"/>
                          </a:endParaRPr>
                        </a:p>
                      </a:txBody>
                      <a:tcPr marL="36000" marR="36000">
                        <a:lnL w="12700" cap="flat" cmpd="sng" algn="ctr">
                          <a:solidFill>
                            <a:srgbClr val="0070C0"/>
                          </a:solidFill>
                          <a:prstDash val="solid"/>
                          <a:round/>
                          <a:headEnd type="none" w="med" len="med"/>
                          <a:tailEnd type="none" w="med" len="med"/>
                        </a:lnL>
                        <a:noFill/>
                      </a:tcPr>
                    </a:tc>
                    <a:tc gridSpan="2">
                      <a:txBody>
                        <a:bodyPr/>
                        <a:lstStyle/>
                        <a:p>
                          <a:endParaRPr lang="es-ES"/>
                        </a:p>
                      </a:txBody>
                      <a:tcPr>
                        <a:lnR w="12700" cap="flat" cmpd="sng" algn="ctr">
                          <a:solidFill>
                            <a:srgbClr val="0070C0"/>
                          </a:solidFill>
                          <a:prstDash val="solid"/>
                          <a:round/>
                          <a:headEnd type="none" w="med" len="med"/>
                          <a:tailEnd type="none" w="med" len="med"/>
                        </a:lnR>
                        <a:blipFill>
                          <a:blip r:embed="rId2"/>
                          <a:stretch>
                            <a:fillRect l="-5000" t="-153977" r="-156" b="-107386"/>
                          </a:stretch>
                        </a:blipFill>
                      </a:tcPr>
                    </a:tc>
                    <a:tc hMerge="1">
                      <a:txBody>
                        <a:bodyPr/>
                        <a:lstStyle/>
                        <a:p>
                          <a:endParaRPr lang="es-ES"/>
                        </a:p>
                      </a:txBody>
                      <a:tcPr/>
                    </a:tc>
                    <a:extLst>
                      <a:ext uri="{0D108BD9-81ED-4DB2-BD59-A6C34878D82A}">
                        <a16:rowId xmlns:a16="http://schemas.microsoft.com/office/drawing/2014/main" val="43295528"/>
                      </a:ext>
                    </a:extLst>
                  </a:tr>
                  <a:tr h="1066800">
                    <a:tc>
                      <a:txBody>
                        <a:bodyPr/>
                        <a:lstStyle/>
                        <a:p>
                          <a:pPr algn="r">
                            <a:lnSpc>
                              <a:spcPct val="100000"/>
                            </a:lnSpc>
                          </a:pPr>
                          <a:r>
                            <a:rPr lang="es-ES" sz="1600" dirty="0" smtClean="0">
                              <a:latin typeface="+mn-lt"/>
                            </a:rPr>
                            <a:t>14.</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00" t="-255429" r="-156" b="-8000"/>
                          </a:stretch>
                        </a:blip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Fallback>
      </mc:AlternateContent>
    </p:spTree>
    <p:extLst>
      <p:ext uri="{BB962C8B-B14F-4D97-AF65-F5344CB8AC3E}">
        <p14:creationId xmlns:p14="http://schemas.microsoft.com/office/powerpoint/2010/main" val="1997992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5" name="15 CuadroTexto"/>
          <p:cNvSpPr txBox="1"/>
          <p:nvPr/>
        </p:nvSpPr>
        <p:spPr>
          <a:xfrm>
            <a:off x="477819" y="1161072"/>
            <a:ext cx="6797386" cy="338554"/>
          </a:xfrm>
          <a:prstGeom prst="rect">
            <a:avLst/>
          </a:prstGeom>
          <a:noFill/>
        </p:spPr>
        <p:txBody>
          <a:bodyPr wrap="square" rtlCol="0">
            <a:spAutoFit/>
          </a:bodyPr>
          <a:lstStyle/>
          <a:p>
            <a:pPr marL="177800" indent="-177800">
              <a:buFont typeface="Arial" panose="020B0604020202020204" pitchFamily="34" charset="0"/>
              <a:buChar char="•"/>
            </a:pPr>
            <a:r>
              <a:rPr lang="es-ES_tradnl" sz="1600" b="1" dirty="0" smtClean="0"/>
              <a:t>Propiedades compartidas por las ondas y las partículas</a:t>
            </a:r>
            <a:endParaRPr lang="es-ES" sz="1600" b="1" dirty="0"/>
          </a:p>
        </p:txBody>
      </p:sp>
      <p:sp>
        <p:nvSpPr>
          <p:cNvPr id="6" name="16 CuadroTexto"/>
          <p:cNvSpPr txBox="1"/>
          <p:nvPr/>
        </p:nvSpPr>
        <p:spPr>
          <a:xfrm>
            <a:off x="629924" y="1518501"/>
            <a:ext cx="5055095" cy="738664"/>
          </a:xfrm>
          <a:prstGeom prst="rect">
            <a:avLst/>
          </a:prstGeom>
          <a:noFill/>
        </p:spPr>
        <p:txBody>
          <a:bodyPr wrap="square" rtlCol="0">
            <a:spAutoFit/>
          </a:bodyPr>
          <a:lstStyle/>
          <a:p>
            <a:pPr marL="177800" indent="-177800">
              <a:spcAft>
                <a:spcPts val="1200"/>
              </a:spcAft>
              <a:buFont typeface="Courier New" panose="02070309020205020404" pitchFamily="49" charset="0"/>
              <a:buChar char="o"/>
            </a:pPr>
            <a:r>
              <a:rPr lang="es-ES" sz="1600" dirty="0" smtClean="0">
                <a:solidFill>
                  <a:srgbClr val="FF0000"/>
                </a:solidFill>
                <a:sym typeface="Wingdings"/>
              </a:rPr>
              <a:t>Reflexión</a:t>
            </a:r>
          </a:p>
          <a:p>
            <a:pPr marL="177800" indent="-177800">
              <a:spcAft>
                <a:spcPts val="1200"/>
              </a:spcAft>
              <a:buFont typeface="Courier New" panose="02070309020205020404" pitchFamily="49" charset="0"/>
              <a:buChar char="o"/>
            </a:pPr>
            <a:r>
              <a:rPr lang="es-ES" sz="1600" dirty="0" smtClean="0">
                <a:solidFill>
                  <a:srgbClr val="FF0000"/>
                </a:solidFill>
                <a:sym typeface="Wingdings"/>
              </a:rPr>
              <a:t>Refracción</a:t>
            </a:r>
            <a:endParaRPr lang="es-ES" sz="1600" dirty="0">
              <a:solidFill>
                <a:srgbClr val="FF0000"/>
              </a:solidFill>
            </a:endParaRPr>
          </a:p>
        </p:txBody>
      </p:sp>
      <p:sp>
        <p:nvSpPr>
          <p:cNvPr id="7" name="19 CuadroTexto"/>
          <p:cNvSpPr txBox="1"/>
          <p:nvPr/>
        </p:nvSpPr>
        <p:spPr>
          <a:xfrm>
            <a:off x="462088" y="2925533"/>
            <a:ext cx="6797386" cy="338554"/>
          </a:xfrm>
          <a:prstGeom prst="rect">
            <a:avLst/>
          </a:prstGeom>
          <a:noFill/>
        </p:spPr>
        <p:txBody>
          <a:bodyPr wrap="square" rtlCol="0">
            <a:spAutoFit/>
          </a:bodyPr>
          <a:lstStyle/>
          <a:p>
            <a:pPr marL="177800" indent="-177800">
              <a:buFont typeface="Arial" panose="020B0604020202020204" pitchFamily="34" charset="0"/>
              <a:buChar char="•"/>
            </a:pPr>
            <a:r>
              <a:rPr lang="es-ES_tradnl" sz="1600" b="1" dirty="0" smtClean="0"/>
              <a:t>Propiedades exclusivas de las ondas</a:t>
            </a:r>
            <a:endParaRPr lang="es-ES" sz="1600" b="1" dirty="0"/>
          </a:p>
        </p:txBody>
      </p:sp>
      <p:sp>
        <p:nvSpPr>
          <p:cNvPr id="9" name="21 CuadroTexto"/>
          <p:cNvSpPr txBox="1"/>
          <p:nvPr/>
        </p:nvSpPr>
        <p:spPr>
          <a:xfrm>
            <a:off x="629924" y="3363068"/>
            <a:ext cx="5055095" cy="1138773"/>
          </a:xfrm>
          <a:prstGeom prst="rect">
            <a:avLst/>
          </a:prstGeom>
          <a:noFill/>
        </p:spPr>
        <p:txBody>
          <a:bodyPr wrap="square" rtlCol="0">
            <a:spAutoFit/>
          </a:bodyPr>
          <a:lstStyle/>
          <a:p>
            <a:pPr marL="177800" indent="-177800">
              <a:spcAft>
                <a:spcPts val="1200"/>
              </a:spcAft>
              <a:buFont typeface="Courier New" panose="02070309020205020404" pitchFamily="49" charset="0"/>
              <a:buChar char="o"/>
            </a:pPr>
            <a:r>
              <a:rPr lang="es-ES" sz="1600" dirty="0" smtClean="0">
                <a:solidFill>
                  <a:srgbClr val="FF0000"/>
                </a:solidFill>
                <a:sym typeface="Wingdings"/>
              </a:rPr>
              <a:t>Difracción</a:t>
            </a:r>
          </a:p>
          <a:p>
            <a:pPr marL="177800" indent="-177800">
              <a:spcAft>
                <a:spcPts val="1200"/>
              </a:spcAft>
              <a:buFont typeface="Courier New" panose="02070309020205020404" pitchFamily="49" charset="0"/>
              <a:buChar char="o"/>
            </a:pPr>
            <a:r>
              <a:rPr lang="es-ES" sz="1600" dirty="0" smtClean="0">
                <a:solidFill>
                  <a:srgbClr val="FF0000"/>
                </a:solidFill>
                <a:sym typeface="Wingdings"/>
              </a:rPr>
              <a:t>Interferencia</a:t>
            </a:r>
          </a:p>
          <a:p>
            <a:pPr marL="177800" indent="-177800">
              <a:spcAft>
                <a:spcPts val="1200"/>
              </a:spcAft>
              <a:buFont typeface="Courier New" panose="02070309020205020404" pitchFamily="49" charset="0"/>
              <a:buChar char="o"/>
            </a:pPr>
            <a:r>
              <a:rPr lang="es-ES" sz="1600" dirty="0">
                <a:solidFill>
                  <a:srgbClr val="FF0000"/>
                </a:solidFill>
                <a:sym typeface="Wingdings"/>
              </a:rPr>
              <a:t>Polarización (solo las transversales</a:t>
            </a:r>
            <a:r>
              <a:rPr lang="es-ES" sz="1600" dirty="0" smtClean="0">
                <a:solidFill>
                  <a:srgbClr val="FF0000"/>
                </a:solidFill>
                <a:sym typeface="Wingdings"/>
              </a:rPr>
              <a:t>)</a:t>
            </a:r>
            <a:endParaRPr lang="es-ES" sz="1600" dirty="0">
              <a:solidFill>
                <a:srgbClr val="FF0000"/>
              </a:solidFill>
            </a:endParaRPr>
          </a:p>
        </p:txBody>
      </p:sp>
    </p:spTree>
    <p:extLst>
      <p:ext uri="{BB962C8B-B14F-4D97-AF65-F5344CB8AC3E}">
        <p14:creationId xmlns:p14="http://schemas.microsoft.com/office/powerpoint/2010/main" val="599932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10" name="13 CuadroTexto"/>
          <p:cNvSpPr txBox="1"/>
          <p:nvPr/>
        </p:nvSpPr>
        <p:spPr>
          <a:xfrm>
            <a:off x="547551" y="1507380"/>
            <a:ext cx="8091481"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b="1" dirty="0" smtClean="0"/>
              <a:t>Frente de onda </a:t>
            </a:r>
            <a:r>
              <a:rPr lang="es-ES_tradnl" sz="1600" dirty="0" smtClean="0"/>
              <a:t>es la superficie que une todos los puntos del medio alcanzados por el movimiento ondulatorio en el mismo instante.</a:t>
            </a:r>
            <a:endParaRPr lang="es-ES" sz="1600" dirty="0"/>
          </a:p>
        </p:txBody>
      </p:sp>
      <p:sp>
        <p:nvSpPr>
          <p:cNvPr id="11" name="14 Elipse"/>
          <p:cNvSpPr/>
          <p:nvPr/>
        </p:nvSpPr>
        <p:spPr bwMode="auto">
          <a:xfrm>
            <a:off x="1880234" y="3333604"/>
            <a:ext cx="93133" cy="1015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12" name="17 Arco"/>
          <p:cNvSpPr/>
          <p:nvPr/>
        </p:nvSpPr>
        <p:spPr bwMode="auto">
          <a:xfrm>
            <a:off x="1761700" y="2957682"/>
            <a:ext cx="643467" cy="914401"/>
          </a:xfrm>
          <a:prstGeom prst="arc">
            <a:avLst>
              <a:gd name="adj1" fmla="val 17204747"/>
              <a:gd name="adj2" fmla="val 3068796"/>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13" name="20 Arco"/>
          <p:cNvSpPr/>
          <p:nvPr/>
        </p:nvSpPr>
        <p:spPr bwMode="auto">
          <a:xfrm>
            <a:off x="2032634" y="2744322"/>
            <a:ext cx="804333" cy="1351282"/>
          </a:xfrm>
          <a:prstGeom prst="arc">
            <a:avLst>
              <a:gd name="adj1" fmla="val 17204747"/>
              <a:gd name="adj2" fmla="val 3068796"/>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14" name="22 Arco"/>
          <p:cNvSpPr/>
          <p:nvPr/>
        </p:nvSpPr>
        <p:spPr bwMode="auto">
          <a:xfrm>
            <a:off x="2464434" y="2652882"/>
            <a:ext cx="804333" cy="1483361"/>
          </a:xfrm>
          <a:prstGeom prst="arc">
            <a:avLst>
              <a:gd name="adj1" fmla="val 17204747"/>
              <a:gd name="adj2" fmla="val 3068796"/>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15" name="24 Arco"/>
          <p:cNvSpPr/>
          <p:nvPr/>
        </p:nvSpPr>
        <p:spPr bwMode="auto">
          <a:xfrm>
            <a:off x="2904700" y="2500482"/>
            <a:ext cx="804333" cy="1757681"/>
          </a:xfrm>
          <a:prstGeom prst="arc">
            <a:avLst>
              <a:gd name="adj1" fmla="val 17204747"/>
              <a:gd name="adj2" fmla="val 3068796"/>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16" name="26 CuadroTexto"/>
          <p:cNvSpPr txBox="1"/>
          <p:nvPr/>
        </p:nvSpPr>
        <p:spPr>
          <a:xfrm>
            <a:off x="1610437" y="3018643"/>
            <a:ext cx="667732" cy="338554"/>
          </a:xfrm>
          <a:prstGeom prst="rect">
            <a:avLst/>
          </a:prstGeom>
          <a:noFill/>
        </p:spPr>
        <p:txBody>
          <a:bodyPr wrap="square" rtlCol="0">
            <a:spAutoFit/>
          </a:bodyPr>
          <a:lstStyle/>
          <a:p>
            <a:r>
              <a:rPr lang="es-ES_tradnl" sz="1600" dirty="0" smtClean="0"/>
              <a:t>Foco</a:t>
            </a:r>
            <a:endParaRPr lang="es-ES" sz="1600" dirty="0"/>
          </a:p>
        </p:txBody>
      </p:sp>
      <p:sp>
        <p:nvSpPr>
          <p:cNvPr id="17" name="27 CuadroTexto"/>
          <p:cNvSpPr txBox="1"/>
          <p:nvPr/>
        </p:nvSpPr>
        <p:spPr>
          <a:xfrm>
            <a:off x="475521" y="4425515"/>
            <a:ext cx="3878113" cy="369332"/>
          </a:xfrm>
          <a:prstGeom prst="rect">
            <a:avLst/>
          </a:prstGeom>
          <a:noFill/>
        </p:spPr>
        <p:txBody>
          <a:bodyPr wrap="square" rtlCol="0">
            <a:spAutoFit/>
          </a:bodyPr>
          <a:lstStyle/>
          <a:p>
            <a:r>
              <a:rPr lang="es-ES_tradnl" b="1" dirty="0" smtClean="0">
                <a:solidFill>
                  <a:srgbClr val="00B0F0"/>
                </a:solidFill>
                <a:sym typeface="Wingdings 3" panose="05040102010807070707" pitchFamily="18" charset="2"/>
              </a:rPr>
              <a:t> </a:t>
            </a:r>
            <a:r>
              <a:rPr lang="es-ES_tradnl" b="1" dirty="0" smtClean="0">
                <a:solidFill>
                  <a:srgbClr val="00B0F0"/>
                </a:solidFill>
              </a:rPr>
              <a:t>Propuestas de Huygens:</a:t>
            </a:r>
            <a:endParaRPr lang="es-ES" b="1" dirty="0">
              <a:solidFill>
                <a:srgbClr val="00B0F0"/>
              </a:solidFill>
            </a:endParaRPr>
          </a:p>
        </p:txBody>
      </p:sp>
      <p:sp>
        <p:nvSpPr>
          <p:cNvPr id="18" name="28 CuadroTexto"/>
          <p:cNvSpPr txBox="1"/>
          <p:nvPr/>
        </p:nvSpPr>
        <p:spPr>
          <a:xfrm>
            <a:off x="436727" y="4849353"/>
            <a:ext cx="8294318" cy="1477328"/>
          </a:xfrm>
          <a:prstGeom prst="rect">
            <a:avLst/>
          </a:prstGeom>
          <a:noFill/>
        </p:spPr>
        <p:txBody>
          <a:bodyPr wrap="square" rtlCol="0">
            <a:spAutoFit/>
          </a:bodyPr>
          <a:lstStyle/>
          <a:p>
            <a:pPr marL="177800" indent="-177800" algn="just">
              <a:spcAft>
                <a:spcPts val="1200"/>
              </a:spcAft>
              <a:buFont typeface="Arial" panose="020B0604020202020204" pitchFamily="34" charset="0"/>
              <a:buChar char="•"/>
            </a:pPr>
            <a:r>
              <a:rPr lang="es-ES" sz="1600" dirty="0" smtClean="0">
                <a:sym typeface="Wingdings"/>
              </a:rPr>
              <a:t>Todo punto de un medio hasta el cual llega una perturbación se comporta como un foco emisor de ondas secundarias que se propagan en la dirección de propagación de la perturbación.</a:t>
            </a:r>
          </a:p>
          <a:p>
            <a:pPr marL="177800" indent="-177800" algn="just">
              <a:spcAft>
                <a:spcPts val="1200"/>
              </a:spcAft>
              <a:buFont typeface="Arial" panose="020B0604020202020204" pitchFamily="34" charset="0"/>
              <a:buChar char="•"/>
            </a:pPr>
            <a:r>
              <a:rPr lang="es-ES" sz="1600" dirty="0">
                <a:sym typeface="Wingdings"/>
              </a:rPr>
              <a:t>La superficie tangente (envolvente) a todas las ondas secundarias en un instante dado constituye el siguiente frente de ondas</a:t>
            </a:r>
            <a:r>
              <a:rPr lang="es-ES" sz="1600" dirty="0" smtClean="0">
                <a:sym typeface="Wingdings"/>
              </a:rPr>
              <a:t>.</a:t>
            </a:r>
            <a:endParaRPr lang="es-ES" sz="1600" dirty="0"/>
          </a:p>
        </p:txBody>
      </p:sp>
      <p:sp>
        <p:nvSpPr>
          <p:cNvPr id="19" name="30 Arco"/>
          <p:cNvSpPr/>
          <p:nvPr/>
        </p:nvSpPr>
        <p:spPr bwMode="auto">
          <a:xfrm>
            <a:off x="5514549" y="2167107"/>
            <a:ext cx="451908" cy="2388871"/>
          </a:xfrm>
          <a:prstGeom prst="arc">
            <a:avLst>
              <a:gd name="adj1" fmla="val 16822445"/>
              <a:gd name="adj2" fmla="val 4593544"/>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20" name="31 Elipse"/>
          <p:cNvSpPr/>
          <p:nvPr/>
        </p:nvSpPr>
        <p:spPr bwMode="auto">
          <a:xfrm>
            <a:off x="5897666" y="2694794"/>
            <a:ext cx="76200" cy="711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p:txBody>
      </p:sp>
      <p:sp>
        <p:nvSpPr>
          <p:cNvPr id="21" name="32 Elipse"/>
          <p:cNvSpPr/>
          <p:nvPr/>
        </p:nvSpPr>
        <p:spPr bwMode="auto">
          <a:xfrm>
            <a:off x="5935766" y="3312014"/>
            <a:ext cx="76200" cy="711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22" name="33 Elipse"/>
          <p:cNvSpPr/>
          <p:nvPr/>
        </p:nvSpPr>
        <p:spPr bwMode="auto">
          <a:xfrm>
            <a:off x="6454879" y="2649074"/>
            <a:ext cx="76200" cy="711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23" name="34 Elipse"/>
          <p:cNvSpPr/>
          <p:nvPr/>
        </p:nvSpPr>
        <p:spPr bwMode="auto">
          <a:xfrm>
            <a:off x="5911952" y="3866369"/>
            <a:ext cx="76200" cy="711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24" name="35 Elipse"/>
          <p:cNvSpPr/>
          <p:nvPr/>
        </p:nvSpPr>
        <p:spPr bwMode="auto">
          <a:xfrm>
            <a:off x="6221517" y="3300583"/>
            <a:ext cx="76200" cy="711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25" name="36 Elipse"/>
          <p:cNvSpPr/>
          <p:nvPr/>
        </p:nvSpPr>
        <p:spPr bwMode="auto">
          <a:xfrm>
            <a:off x="6497740" y="3294868"/>
            <a:ext cx="76200" cy="711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26" name="37 Elipse"/>
          <p:cNvSpPr/>
          <p:nvPr/>
        </p:nvSpPr>
        <p:spPr bwMode="auto">
          <a:xfrm>
            <a:off x="6195926" y="2683364"/>
            <a:ext cx="63690" cy="711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27" name="38 Elipse"/>
          <p:cNvSpPr/>
          <p:nvPr/>
        </p:nvSpPr>
        <p:spPr bwMode="auto">
          <a:xfrm>
            <a:off x="6192941" y="3894945"/>
            <a:ext cx="76200" cy="711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28" name="39 Elipse"/>
          <p:cNvSpPr/>
          <p:nvPr/>
        </p:nvSpPr>
        <p:spPr bwMode="auto">
          <a:xfrm>
            <a:off x="6483454" y="3917805"/>
            <a:ext cx="76200" cy="7112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29" name="40 CuadroTexto"/>
          <p:cNvSpPr txBox="1"/>
          <p:nvPr/>
        </p:nvSpPr>
        <p:spPr>
          <a:xfrm>
            <a:off x="5655220" y="2612877"/>
            <a:ext cx="223838" cy="276999"/>
          </a:xfrm>
          <a:prstGeom prst="rect">
            <a:avLst/>
          </a:prstGeom>
          <a:noFill/>
        </p:spPr>
        <p:txBody>
          <a:bodyPr wrap="square" rtlCol="0">
            <a:spAutoFit/>
          </a:bodyPr>
          <a:lstStyle/>
          <a:p>
            <a:r>
              <a:rPr lang="es-ES_tradnl" sz="1200" dirty="0" smtClean="0"/>
              <a:t>A</a:t>
            </a:r>
            <a:endParaRPr lang="es-ES" sz="1200" dirty="0"/>
          </a:p>
        </p:txBody>
      </p:sp>
      <p:sp>
        <p:nvSpPr>
          <p:cNvPr id="30" name="41 CuadroTexto"/>
          <p:cNvSpPr txBox="1"/>
          <p:nvPr/>
        </p:nvSpPr>
        <p:spPr>
          <a:xfrm>
            <a:off x="6015039" y="2590019"/>
            <a:ext cx="131999" cy="276999"/>
          </a:xfrm>
          <a:prstGeom prst="rect">
            <a:avLst/>
          </a:prstGeom>
          <a:noFill/>
        </p:spPr>
        <p:txBody>
          <a:bodyPr wrap="square" lIns="0" rIns="0" rtlCol="0">
            <a:spAutoFit/>
          </a:bodyPr>
          <a:lstStyle/>
          <a:p>
            <a:r>
              <a:rPr lang="es-ES_tradnl" sz="1200" dirty="0" smtClean="0"/>
              <a:t>A’</a:t>
            </a:r>
            <a:endParaRPr lang="es-ES" sz="1200" dirty="0"/>
          </a:p>
        </p:txBody>
      </p:sp>
      <p:sp>
        <p:nvSpPr>
          <p:cNvPr id="31" name="42 CuadroTexto"/>
          <p:cNvSpPr txBox="1"/>
          <p:nvPr/>
        </p:nvSpPr>
        <p:spPr>
          <a:xfrm>
            <a:off x="5724739" y="3194871"/>
            <a:ext cx="223838" cy="276999"/>
          </a:xfrm>
          <a:prstGeom prst="rect">
            <a:avLst/>
          </a:prstGeom>
          <a:noFill/>
        </p:spPr>
        <p:txBody>
          <a:bodyPr wrap="square" rtlCol="0">
            <a:spAutoFit/>
          </a:bodyPr>
          <a:lstStyle/>
          <a:p>
            <a:r>
              <a:rPr lang="es-ES_tradnl" sz="1200" dirty="0" smtClean="0"/>
              <a:t>B</a:t>
            </a:r>
            <a:endParaRPr lang="es-ES" sz="1200" dirty="0"/>
          </a:p>
        </p:txBody>
      </p:sp>
      <p:sp>
        <p:nvSpPr>
          <p:cNvPr id="32" name="43 CuadroTexto"/>
          <p:cNvSpPr txBox="1"/>
          <p:nvPr/>
        </p:nvSpPr>
        <p:spPr>
          <a:xfrm>
            <a:off x="6287996" y="2612877"/>
            <a:ext cx="157161" cy="184666"/>
          </a:xfrm>
          <a:prstGeom prst="rect">
            <a:avLst/>
          </a:prstGeom>
          <a:noFill/>
        </p:spPr>
        <p:txBody>
          <a:bodyPr wrap="square" lIns="0" tIns="0" rIns="0" bIns="0" rtlCol="0">
            <a:spAutoFit/>
          </a:bodyPr>
          <a:lstStyle/>
          <a:p>
            <a:r>
              <a:rPr lang="es-ES_tradnl" sz="1200" dirty="0" smtClean="0"/>
              <a:t>A’’</a:t>
            </a:r>
            <a:endParaRPr lang="es-ES" sz="1200" dirty="0"/>
          </a:p>
        </p:txBody>
      </p:sp>
      <p:sp>
        <p:nvSpPr>
          <p:cNvPr id="33" name="44 CuadroTexto"/>
          <p:cNvSpPr txBox="1"/>
          <p:nvPr/>
        </p:nvSpPr>
        <p:spPr>
          <a:xfrm>
            <a:off x="5977719" y="3207239"/>
            <a:ext cx="200737" cy="276999"/>
          </a:xfrm>
          <a:prstGeom prst="rect">
            <a:avLst/>
          </a:prstGeom>
          <a:noFill/>
        </p:spPr>
        <p:txBody>
          <a:bodyPr wrap="square" lIns="0" rIns="0" rtlCol="0">
            <a:spAutoFit/>
          </a:bodyPr>
          <a:lstStyle/>
          <a:p>
            <a:pPr algn="r"/>
            <a:r>
              <a:rPr lang="es-ES_tradnl" sz="1200" dirty="0" smtClean="0"/>
              <a:t>B’</a:t>
            </a:r>
            <a:endParaRPr lang="es-ES" sz="1200" dirty="0"/>
          </a:p>
        </p:txBody>
      </p:sp>
      <p:sp>
        <p:nvSpPr>
          <p:cNvPr id="34" name="45 CuadroTexto"/>
          <p:cNvSpPr txBox="1"/>
          <p:nvPr/>
        </p:nvSpPr>
        <p:spPr>
          <a:xfrm>
            <a:off x="6330857" y="3215172"/>
            <a:ext cx="176213" cy="276999"/>
          </a:xfrm>
          <a:prstGeom prst="rect">
            <a:avLst/>
          </a:prstGeom>
          <a:noFill/>
        </p:spPr>
        <p:txBody>
          <a:bodyPr wrap="square" lIns="0" rIns="0" rtlCol="0">
            <a:spAutoFit/>
          </a:bodyPr>
          <a:lstStyle/>
          <a:p>
            <a:r>
              <a:rPr lang="es-ES_tradnl" sz="1200" dirty="0" smtClean="0"/>
              <a:t>B’’</a:t>
            </a:r>
            <a:endParaRPr lang="es-ES" sz="1200" dirty="0"/>
          </a:p>
        </p:txBody>
      </p:sp>
      <p:sp>
        <p:nvSpPr>
          <p:cNvPr id="35" name="46 CuadroTexto"/>
          <p:cNvSpPr txBox="1"/>
          <p:nvPr/>
        </p:nvSpPr>
        <p:spPr>
          <a:xfrm>
            <a:off x="5683155" y="3767307"/>
            <a:ext cx="223838" cy="276999"/>
          </a:xfrm>
          <a:prstGeom prst="rect">
            <a:avLst/>
          </a:prstGeom>
          <a:noFill/>
        </p:spPr>
        <p:txBody>
          <a:bodyPr wrap="square" rtlCol="0">
            <a:spAutoFit/>
          </a:bodyPr>
          <a:lstStyle/>
          <a:p>
            <a:r>
              <a:rPr lang="es-ES_tradnl" sz="1200" dirty="0" smtClean="0"/>
              <a:t>C</a:t>
            </a:r>
            <a:endParaRPr lang="es-ES" sz="1200" dirty="0"/>
          </a:p>
        </p:txBody>
      </p:sp>
      <p:sp>
        <p:nvSpPr>
          <p:cNvPr id="36" name="47 CuadroTexto"/>
          <p:cNvSpPr txBox="1"/>
          <p:nvPr/>
        </p:nvSpPr>
        <p:spPr>
          <a:xfrm>
            <a:off x="5977720" y="3795883"/>
            <a:ext cx="203580" cy="276999"/>
          </a:xfrm>
          <a:prstGeom prst="rect">
            <a:avLst/>
          </a:prstGeom>
          <a:noFill/>
        </p:spPr>
        <p:txBody>
          <a:bodyPr wrap="square" lIns="0" rIns="0" rtlCol="0">
            <a:spAutoFit/>
          </a:bodyPr>
          <a:lstStyle/>
          <a:p>
            <a:pPr algn="r"/>
            <a:r>
              <a:rPr lang="es-ES_tradnl" sz="1200" dirty="0" smtClean="0"/>
              <a:t>C’</a:t>
            </a:r>
            <a:endParaRPr lang="es-ES" sz="1200" dirty="0"/>
          </a:p>
        </p:txBody>
      </p:sp>
      <p:sp>
        <p:nvSpPr>
          <p:cNvPr id="37" name="48 CuadroTexto"/>
          <p:cNvSpPr txBox="1"/>
          <p:nvPr/>
        </p:nvSpPr>
        <p:spPr>
          <a:xfrm>
            <a:off x="6305266" y="3818743"/>
            <a:ext cx="199883" cy="276999"/>
          </a:xfrm>
          <a:prstGeom prst="rect">
            <a:avLst/>
          </a:prstGeom>
          <a:noFill/>
        </p:spPr>
        <p:txBody>
          <a:bodyPr wrap="square" lIns="0" rIns="0" rtlCol="0">
            <a:spAutoFit/>
          </a:bodyPr>
          <a:lstStyle/>
          <a:p>
            <a:r>
              <a:rPr lang="es-ES_tradnl" sz="1200" dirty="0" smtClean="0"/>
              <a:t>C’’</a:t>
            </a:r>
            <a:endParaRPr lang="es-ES" sz="1200" dirty="0"/>
          </a:p>
        </p:txBody>
      </p:sp>
      <p:sp>
        <p:nvSpPr>
          <p:cNvPr id="38" name="49 Arco"/>
          <p:cNvSpPr/>
          <p:nvPr/>
        </p:nvSpPr>
        <p:spPr bwMode="auto">
          <a:xfrm rot="21371159">
            <a:off x="5664001" y="2469338"/>
            <a:ext cx="542416" cy="569660"/>
          </a:xfrm>
          <a:prstGeom prst="arc">
            <a:avLst>
              <a:gd name="adj1" fmla="val 15808281"/>
              <a:gd name="adj2" fmla="val 525336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39" name="50 Arco"/>
          <p:cNvSpPr/>
          <p:nvPr/>
        </p:nvSpPr>
        <p:spPr bwMode="auto">
          <a:xfrm rot="319667">
            <a:off x="5716390" y="3046553"/>
            <a:ext cx="542416" cy="569660"/>
          </a:xfrm>
          <a:prstGeom prst="arc">
            <a:avLst>
              <a:gd name="adj1" fmla="val 15808281"/>
              <a:gd name="adj2" fmla="val 525336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40" name="51 Arco"/>
          <p:cNvSpPr/>
          <p:nvPr/>
        </p:nvSpPr>
        <p:spPr bwMode="auto">
          <a:xfrm rot="519128">
            <a:off x="5687814" y="3618055"/>
            <a:ext cx="542416" cy="569660"/>
          </a:xfrm>
          <a:prstGeom prst="arc">
            <a:avLst>
              <a:gd name="adj1" fmla="val 15808281"/>
              <a:gd name="adj2" fmla="val 5591332"/>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41" name="52 Arco"/>
          <p:cNvSpPr/>
          <p:nvPr/>
        </p:nvSpPr>
        <p:spPr bwMode="auto">
          <a:xfrm>
            <a:off x="5800299" y="2172822"/>
            <a:ext cx="451908" cy="2388871"/>
          </a:xfrm>
          <a:prstGeom prst="arc">
            <a:avLst>
              <a:gd name="adj1" fmla="val 16822445"/>
              <a:gd name="adj2" fmla="val 4593544"/>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42" name="53 Arco"/>
          <p:cNvSpPr/>
          <p:nvPr/>
        </p:nvSpPr>
        <p:spPr bwMode="auto">
          <a:xfrm rot="21371159">
            <a:off x="5944988" y="2457908"/>
            <a:ext cx="542416" cy="569660"/>
          </a:xfrm>
          <a:prstGeom prst="arc">
            <a:avLst>
              <a:gd name="adj1" fmla="val 15808281"/>
              <a:gd name="adj2" fmla="val 525336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43" name="54 Arco"/>
          <p:cNvSpPr/>
          <p:nvPr/>
        </p:nvSpPr>
        <p:spPr bwMode="auto">
          <a:xfrm rot="319667">
            <a:off x="5997377" y="3035123"/>
            <a:ext cx="542416" cy="569660"/>
          </a:xfrm>
          <a:prstGeom prst="arc">
            <a:avLst>
              <a:gd name="adj1" fmla="val 15808281"/>
              <a:gd name="adj2" fmla="val 525336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44" name="55 Arco"/>
          <p:cNvSpPr/>
          <p:nvPr/>
        </p:nvSpPr>
        <p:spPr bwMode="auto">
          <a:xfrm rot="519128">
            <a:off x="5968801" y="3606625"/>
            <a:ext cx="542416" cy="569660"/>
          </a:xfrm>
          <a:prstGeom prst="arc">
            <a:avLst>
              <a:gd name="adj1" fmla="val 15808281"/>
              <a:gd name="adj2" fmla="val 5591332"/>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45" name="56 Arco"/>
          <p:cNvSpPr/>
          <p:nvPr/>
        </p:nvSpPr>
        <p:spPr bwMode="auto">
          <a:xfrm>
            <a:off x="6086049" y="2184252"/>
            <a:ext cx="451908" cy="2388871"/>
          </a:xfrm>
          <a:prstGeom prst="arc">
            <a:avLst>
              <a:gd name="adj1" fmla="val 16822445"/>
              <a:gd name="adj2" fmla="val 4593544"/>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46" name="5 CuadroTexto"/>
          <p:cNvSpPr txBox="1"/>
          <p:nvPr/>
        </p:nvSpPr>
        <p:spPr>
          <a:xfrm>
            <a:off x="464024" y="994680"/>
            <a:ext cx="7751929" cy="369332"/>
          </a:xfrm>
          <a:prstGeom prst="rect">
            <a:avLst/>
          </a:prstGeom>
          <a:noFill/>
        </p:spPr>
        <p:txBody>
          <a:bodyPr wrap="square" rtlCol="0">
            <a:spAutoFit/>
          </a:bodyPr>
          <a:lstStyle/>
          <a:p>
            <a:r>
              <a:rPr lang="es-ES" b="1" dirty="0" smtClean="0">
                <a:solidFill>
                  <a:srgbClr val="002060"/>
                </a:solidFill>
              </a:rPr>
              <a:t>4.1. Principio de Huygens</a:t>
            </a:r>
            <a:endParaRPr lang="es-ES" b="1" dirty="0">
              <a:solidFill>
                <a:srgbClr val="002060"/>
              </a:solidFill>
            </a:endParaRPr>
          </a:p>
        </p:txBody>
      </p:sp>
    </p:spTree>
    <p:extLst>
      <p:ext uri="{BB962C8B-B14F-4D97-AF65-F5344CB8AC3E}">
        <p14:creationId xmlns:p14="http://schemas.microsoft.com/office/powerpoint/2010/main" val="386511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7" presetClass="path" presetSubtype="0" fill="hold" grpId="1" nodeType="clickEffect">
                                  <p:stCondLst>
                                    <p:cond delay="0"/>
                                  </p:stCondLst>
                                  <p:childTnLst>
                                    <p:animMotion origin="layout" path="M -0.00468 -2.22222E-6 C -0.00468 0.00528 -0.00468 0.00917 -0.00451 0.00917 C -0.00434 0.00917 -0.00416 0.00528 -0.00416 -2.22222E-6 C -0.00416 0.00528 -0.00399 0.00917 -0.00382 0.00917 C -0.00382 0.00917 -0.00364 0.00528 -0.00364 -2.22222E-6 C -0.00347 0.00528 -0.00347 0.00917 -0.0033 0.00917 C -0.00312 0.00917 -0.00312 0.00528 -0.00295 -2.22222E-6 C -0.00295 0.00528 -0.00278 0.00917 -0.00278 0.00917 C -0.0026 0.00917 -0.00243 0.00528 -0.00243 -2.22222E-6 C -0.00243 0.00528 -0.00225 0.00917 -0.00208 0.00917 C -0.00208 0.00917 -0.00191 0.00528 -0.00191 -2.22222E-6 C -0.00173 0.00528 -0.00173 0.00917 -0.00156 0.00917 C -0.00139 0.00917 -0.00139 0.00528 -0.00121 -2.22222E-6 C -0.00121 0.00528 -0.00104 0.00917 -0.00104 0.00917 C -0.00087 0.00917 -0.00069 0.00528 -0.00069 -2.22222E-6 C -0.00069 0.00528 -0.00052 0.00917 -0.00034 0.00917 C -0.00017 0.00917 -0.00017 0.00528 -2.5E-6 -2.22222E-6 " pathEditMode="relative" rAng="0" ptsTypes="fffffffffffffffff">
                                      <p:cBhvr>
                                        <p:cTn id="16" dur="2000" fill="hold"/>
                                        <p:tgtEl>
                                          <p:spTgt spid="11"/>
                                        </p:tgtEl>
                                        <p:attrNameLst>
                                          <p:attrName>ppt_x</p:attrName>
                                          <p:attrName>ppt_y</p:attrName>
                                        </p:attrNameLst>
                                      </p:cBhvr>
                                      <p:rCtr x="20000" y="40000"/>
                                    </p:animMotion>
                                  </p:childTnLst>
                                </p:cTn>
                              </p:par>
                              <p:par>
                                <p:cTn id="17" presetID="1" presetClass="entr" presetSubtype="0"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150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20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20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20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20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2000"/>
                                        <p:tgtEl>
                                          <p:spTgt spid="4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2000"/>
                                        <p:tgtEl>
                                          <p:spTgt spid="44"/>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3" grpId="0" animBg="1"/>
      <p:bldP spid="14" grpId="0" animBg="1"/>
      <p:bldP spid="15" grpId="0" animBg="1"/>
      <p:bldP spid="16" grpId="0"/>
      <p:bldP spid="17" grpId="0"/>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P spid="44"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47" name="6 CuadroTexto"/>
          <p:cNvSpPr txBox="1"/>
          <p:nvPr/>
        </p:nvSpPr>
        <p:spPr>
          <a:xfrm>
            <a:off x="477672" y="984620"/>
            <a:ext cx="7765576"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a:t>
            </a:r>
            <a:r>
              <a:rPr lang="es-ES" b="1" dirty="0">
                <a:solidFill>
                  <a:srgbClr val="00B0F0"/>
                </a:solidFill>
                <a:sym typeface="Wingdings 3" panose="05040102010807070707" pitchFamily="18" charset="2"/>
              </a:rPr>
              <a:t> </a:t>
            </a:r>
            <a:r>
              <a:rPr lang="es-ES" b="1" dirty="0" smtClean="0">
                <a:solidFill>
                  <a:srgbClr val="00B0F0"/>
                </a:solidFill>
              </a:rPr>
              <a:t>La reflexión y la refracción según el modelo de Huygens</a:t>
            </a:r>
            <a:endParaRPr lang="es-ES" b="1" dirty="0">
              <a:solidFill>
                <a:srgbClr val="00B0F0"/>
              </a:solidFill>
            </a:endParaRPr>
          </a:p>
        </p:txBody>
      </p:sp>
      <p:sp>
        <p:nvSpPr>
          <p:cNvPr id="48" name="57 CuadroTexto"/>
          <p:cNvSpPr txBox="1"/>
          <p:nvPr/>
        </p:nvSpPr>
        <p:spPr>
          <a:xfrm>
            <a:off x="452018" y="1471088"/>
            <a:ext cx="7995945" cy="1077218"/>
          </a:xfrm>
          <a:prstGeom prst="rect">
            <a:avLst/>
          </a:prstGeom>
          <a:noFill/>
        </p:spPr>
        <p:txBody>
          <a:bodyPr wrap="square" rtlCol="0">
            <a:spAutoFit/>
          </a:bodyPr>
          <a:lstStyle/>
          <a:p>
            <a:pPr algn="just"/>
            <a:r>
              <a:rPr lang="es-ES_tradnl" sz="1600" dirty="0" smtClean="0"/>
              <a:t>Cuando una onda que se propaga por un medio llega a la superficie de separación con otro medio distinto, parte de la onda se </a:t>
            </a:r>
            <a:r>
              <a:rPr lang="es-ES_tradnl" sz="1600" b="1" dirty="0" smtClean="0"/>
              <a:t>refleja</a:t>
            </a:r>
            <a:r>
              <a:rPr lang="es-ES_tradnl" sz="1600" dirty="0" smtClean="0"/>
              <a:t> y sigue propagándose por el mismo medio, mientras que la otra parte pasa a propagarse por el otro medio con distinta velocidad (se </a:t>
            </a:r>
            <a:r>
              <a:rPr lang="es-ES_tradnl" sz="1600" b="1" dirty="0" smtClean="0"/>
              <a:t>refracta</a:t>
            </a:r>
            <a:r>
              <a:rPr lang="es-ES_tradnl" sz="1600" dirty="0" smtClean="0"/>
              <a:t>).</a:t>
            </a:r>
            <a:endParaRPr lang="es-ES" sz="1600" dirty="0"/>
          </a:p>
        </p:txBody>
      </p:sp>
      <p:grpSp>
        <p:nvGrpSpPr>
          <p:cNvPr id="49" name="58 Grupo"/>
          <p:cNvGrpSpPr/>
          <p:nvPr/>
        </p:nvGrpSpPr>
        <p:grpSpPr>
          <a:xfrm>
            <a:off x="1950799" y="4028327"/>
            <a:ext cx="5679989" cy="6848"/>
            <a:chOff x="1837038" y="3579341"/>
            <a:chExt cx="5679989" cy="5707"/>
          </a:xfrm>
        </p:grpSpPr>
        <p:cxnSp>
          <p:nvCxnSpPr>
            <p:cNvPr id="50" name="59 Conector recto"/>
            <p:cNvCxnSpPr/>
            <p:nvPr/>
          </p:nvCxnSpPr>
          <p:spPr bwMode="auto">
            <a:xfrm>
              <a:off x="1837038" y="3583460"/>
              <a:ext cx="2842054" cy="1588"/>
            </a:xfrm>
            <a:prstGeom prst="line">
              <a:avLst/>
            </a:prstGeom>
            <a:solidFill>
              <a:schemeClr val="accent1"/>
            </a:solidFill>
            <a:ln w="31750" cap="flat" cmpd="sng" algn="ctr">
              <a:solidFill>
                <a:srgbClr val="996600"/>
              </a:solidFill>
              <a:prstDash val="solid"/>
              <a:round/>
              <a:headEnd type="none" w="med" len="med"/>
              <a:tailEnd type="none" w="med" len="med"/>
            </a:ln>
            <a:effectLst/>
          </p:spPr>
        </p:cxnSp>
        <p:cxnSp>
          <p:nvCxnSpPr>
            <p:cNvPr id="51" name="60 Conector recto"/>
            <p:cNvCxnSpPr/>
            <p:nvPr/>
          </p:nvCxnSpPr>
          <p:spPr bwMode="auto">
            <a:xfrm>
              <a:off x="4674973" y="3579341"/>
              <a:ext cx="2842054" cy="1588"/>
            </a:xfrm>
            <a:prstGeom prst="line">
              <a:avLst/>
            </a:prstGeom>
            <a:solidFill>
              <a:schemeClr val="accent1"/>
            </a:solidFill>
            <a:ln w="76200" cap="flat" cmpd="sng" algn="ctr">
              <a:solidFill>
                <a:srgbClr val="996600"/>
              </a:solidFill>
              <a:prstDash val="solid"/>
              <a:round/>
              <a:headEnd type="none" w="med" len="med"/>
              <a:tailEnd type="none" w="med" len="med"/>
            </a:ln>
            <a:effectLst/>
          </p:spPr>
        </p:cxnSp>
      </p:grpSp>
      <p:grpSp>
        <p:nvGrpSpPr>
          <p:cNvPr id="52" name="Grupo 51"/>
          <p:cNvGrpSpPr/>
          <p:nvPr/>
        </p:nvGrpSpPr>
        <p:grpSpPr>
          <a:xfrm>
            <a:off x="4492558" y="4014787"/>
            <a:ext cx="362465" cy="273914"/>
            <a:chOff x="4357620" y="3495675"/>
            <a:chExt cx="362465" cy="273914"/>
          </a:xfrm>
        </p:grpSpPr>
        <p:sp>
          <p:nvSpPr>
            <p:cNvPr id="53" name="Rectángulo redondeado 52"/>
            <p:cNvSpPr/>
            <p:nvPr/>
          </p:nvSpPr>
          <p:spPr>
            <a:xfrm>
              <a:off x="4376738" y="3495675"/>
              <a:ext cx="304800"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62 Forma libre"/>
            <p:cNvSpPr/>
            <p:nvPr/>
          </p:nvSpPr>
          <p:spPr bwMode="auto">
            <a:xfrm flipV="1">
              <a:off x="4357620" y="3527397"/>
              <a:ext cx="362465" cy="242192"/>
            </a:xfrm>
            <a:custGeom>
              <a:avLst/>
              <a:gdLst>
                <a:gd name="connsiteX0" fmla="*/ 0 w 362465"/>
                <a:gd name="connsiteY0" fmla="*/ 444844 h 444844"/>
                <a:gd name="connsiteX1" fmla="*/ 181232 w 362465"/>
                <a:gd name="connsiteY1" fmla="*/ 0 h 444844"/>
                <a:gd name="connsiteX2" fmla="*/ 362465 w 362465"/>
                <a:gd name="connsiteY2" fmla="*/ 444844 h 444844"/>
                <a:gd name="connsiteX3" fmla="*/ 362465 w 362465"/>
                <a:gd name="connsiteY3" fmla="*/ 444844 h 444844"/>
                <a:gd name="connsiteX4" fmla="*/ 362465 w 362465"/>
                <a:gd name="connsiteY4" fmla="*/ 444844 h 444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65" h="444844">
                  <a:moveTo>
                    <a:pt x="0" y="444844"/>
                  </a:moveTo>
                  <a:cubicBezTo>
                    <a:pt x="60410" y="222422"/>
                    <a:pt x="120821" y="0"/>
                    <a:pt x="181232" y="0"/>
                  </a:cubicBezTo>
                  <a:cubicBezTo>
                    <a:pt x="241643" y="0"/>
                    <a:pt x="362465" y="444844"/>
                    <a:pt x="362465" y="444844"/>
                  </a:cubicBezTo>
                  <a:lnTo>
                    <a:pt x="362465" y="444844"/>
                  </a:lnTo>
                  <a:lnTo>
                    <a:pt x="362465" y="444844"/>
                  </a:lnTo>
                </a:path>
              </a:pathLst>
            </a:custGeom>
            <a:noFill/>
            <a:ln w="31750"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grpSp>
      <p:grpSp>
        <p:nvGrpSpPr>
          <p:cNvPr id="55" name="Grupo 54"/>
          <p:cNvGrpSpPr/>
          <p:nvPr/>
        </p:nvGrpSpPr>
        <p:grpSpPr>
          <a:xfrm>
            <a:off x="1579410" y="3522041"/>
            <a:ext cx="366071" cy="533813"/>
            <a:chOff x="1503210" y="2988641"/>
            <a:chExt cx="366071" cy="533813"/>
          </a:xfrm>
        </p:grpSpPr>
        <p:sp>
          <p:nvSpPr>
            <p:cNvPr id="56" name="Rectángulo redondeado 55"/>
            <p:cNvSpPr/>
            <p:nvPr/>
          </p:nvSpPr>
          <p:spPr>
            <a:xfrm>
              <a:off x="1509712" y="3476625"/>
              <a:ext cx="359569"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61 Forma libre"/>
            <p:cNvSpPr/>
            <p:nvPr/>
          </p:nvSpPr>
          <p:spPr bwMode="auto">
            <a:xfrm>
              <a:off x="1503210" y="2988641"/>
              <a:ext cx="362465" cy="533813"/>
            </a:xfrm>
            <a:custGeom>
              <a:avLst/>
              <a:gdLst>
                <a:gd name="connsiteX0" fmla="*/ 0 w 362465"/>
                <a:gd name="connsiteY0" fmla="*/ 444844 h 444844"/>
                <a:gd name="connsiteX1" fmla="*/ 181232 w 362465"/>
                <a:gd name="connsiteY1" fmla="*/ 0 h 444844"/>
                <a:gd name="connsiteX2" fmla="*/ 362465 w 362465"/>
                <a:gd name="connsiteY2" fmla="*/ 444844 h 444844"/>
                <a:gd name="connsiteX3" fmla="*/ 362465 w 362465"/>
                <a:gd name="connsiteY3" fmla="*/ 444844 h 444844"/>
                <a:gd name="connsiteX4" fmla="*/ 362465 w 362465"/>
                <a:gd name="connsiteY4" fmla="*/ 444844 h 444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65" h="444844">
                  <a:moveTo>
                    <a:pt x="0" y="444844"/>
                  </a:moveTo>
                  <a:cubicBezTo>
                    <a:pt x="60410" y="222422"/>
                    <a:pt x="120821" y="0"/>
                    <a:pt x="181232" y="0"/>
                  </a:cubicBezTo>
                  <a:cubicBezTo>
                    <a:pt x="241643" y="0"/>
                    <a:pt x="362465" y="444844"/>
                    <a:pt x="362465" y="444844"/>
                  </a:cubicBezTo>
                  <a:lnTo>
                    <a:pt x="362465" y="444844"/>
                  </a:lnTo>
                  <a:lnTo>
                    <a:pt x="362465" y="444844"/>
                  </a:lnTo>
                </a:path>
              </a:pathLst>
            </a:custGeom>
            <a:noFill/>
            <a:ln w="31750"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grpSp>
      <p:grpSp>
        <p:nvGrpSpPr>
          <p:cNvPr id="58" name="Grupo 57"/>
          <p:cNvGrpSpPr/>
          <p:nvPr/>
        </p:nvGrpSpPr>
        <p:grpSpPr>
          <a:xfrm>
            <a:off x="4837114" y="3672269"/>
            <a:ext cx="377824" cy="418719"/>
            <a:chOff x="4714876" y="3146807"/>
            <a:chExt cx="363555" cy="418719"/>
          </a:xfrm>
        </p:grpSpPr>
        <p:sp>
          <p:nvSpPr>
            <p:cNvPr id="59" name="Rectángulo redondeado 58"/>
            <p:cNvSpPr/>
            <p:nvPr/>
          </p:nvSpPr>
          <p:spPr>
            <a:xfrm>
              <a:off x="4714876" y="3438524"/>
              <a:ext cx="352425" cy="1270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63 Forma libre"/>
            <p:cNvSpPr/>
            <p:nvPr/>
          </p:nvSpPr>
          <p:spPr bwMode="auto">
            <a:xfrm>
              <a:off x="4715966" y="3146807"/>
              <a:ext cx="362465" cy="385532"/>
            </a:xfrm>
            <a:custGeom>
              <a:avLst/>
              <a:gdLst>
                <a:gd name="connsiteX0" fmla="*/ 0 w 362465"/>
                <a:gd name="connsiteY0" fmla="*/ 444844 h 444844"/>
                <a:gd name="connsiteX1" fmla="*/ 181232 w 362465"/>
                <a:gd name="connsiteY1" fmla="*/ 0 h 444844"/>
                <a:gd name="connsiteX2" fmla="*/ 362465 w 362465"/>
                <a:gd name="connsiteY2" fmla="*/ 444844 h 444844"/>
                <a:gd name="connsiteX3" fmla="*/ 362465 w 362465"/>
                <a:gd name="connsiteY3" fmla="*/ 444844 h 444844"/>
                <a:gd name="connsiteX4" fmla="*/ 362465 w 362465"/>
                <a:gd name="connsiteY4" fmla="*/ 444844 h 444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65" h="444844">
                  <a:moveTo>
                    <a:pt x="0" y="444844"/>
                  </a:moveTo>
                  <a:cubicBezTo>
                    <a:pt x="60410" y="222422"/>
                    <a:pt x="120821" y="0"/>
                    <a:pt x="181232" y="0"/>
                  </a:cubicBezTo>
                  <a:cubicBezTo>
                    <a:pt x="241643" y="0"/>
                    <a:pt x="362465" y="444844"/>
                    <a:pt x="362465" y="444844"/>
                  </a:cubicBezTo>
                  <a:lnTo>
                    <a:pt x="362465" y="444844"/>
                  </a:lnTo>
                  <a:lnTo>
                    <a:pt x="362465" y="444844"/>
                  </a:lnTo>
                </a:path>
              </a:pathLst>
            </a:custGeom>
            <a:noFill/>
            <a:ln w="76200"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grpSp>
      <p:pic>
        <p:nvPicPr>
          <p:cNvPr id="17" name="Imagen 16">
            <a:hlinkClick r:id="rId2"/>
          </p:cNvPr>
          <p:cNvPicPr>
            <a:picLocks noChangeAspect="1"/>
          </p:cNvPicPr>
          <p:nvPr/>
        </p:nvPicPr>
        <p:blipFill>
          <a:blip r:embed="rId3">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190864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fill="hold" nodeType="clickEffect">
                                  <p:stCondLst>
                                    <p:cond delay="0"/>
                                  </p:stCondLst>
                                  <p:childTnLst>
                                    <p:animMotion origin="layout" path="M 1.66667E-6 3.7037E-6 L 0.31562 -0.0007 " pathEditMode="relative" rAng="0" ptsTypes="AA">
                                      <p:cBhvr>
                                        <p:cTn id="10" dur="2000" fill="hold"/>
                                        <p:tgtEl>
                                          <p:spTgt spid="55"/>
                                        </p:tgtEl>
                                        <p:attrNameLst>
                                          <p:attrName>ppt_x</p:attrName>
                                          <p:attrName>ppt_y</p:attrName>
                                        </p:attrNameLst>
                                      </p:cBhvr>
                                      <p:rCtr x="15781" y="-46"/>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55"/>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childTnLst>
                                </p:cTn>
                              </p:par>
                            </p:childTnLst>
                          </p:cTn>
                        </p:par>
                        <p:par>
                          <p:cTn id="18" fill="hold">
                            <p:stCondLst>
                              <p:cond delay="2000"/>
                            </p:stCondLst>
                            <p:childTnLst>
                              <p:par>
                                <p:cTn id="19" presetID="35" presetClass="path" presetSubtype="0" fill="hold" nodeType="afterEffect">
                                  <p:stCondLst>
                                    <p:cond delay="0"/>
                                  </p:stCondLst>
                                  <p:childTnLst>
                                    <p:animMotion origin="layout" path="M -1.11111E-6 -4.07407E-6 L -0.31667 -4.07407E-6 " pathEditMode="relative" rAng="0" ptsTypes="AA">
                                      <p:cBhvr>
                                        <p:cTn id="20" dur="2000" fill="hold"/>
                                        <p:tgtEl>
                                          <p:spTgt spid="52"/>
                                        </p:tgtEl>
                                        <p:attrNameLst>
                                          <p:attrName>ppt_x</p:attrName>
                                          <p:attrName>ppt_y</p:attrName>
                                        </p:attrNameLst>
                                      </p:cBhvr>
                                      <p:rCtr x="-15833" y="0"/>
                                    </p:animMotion>
                                  </p:childTnLst>
                                </p:cTn>
                              </p:par>
                              <p:par>
                                <p:cTn id="21" presetID="63" presetClass="path" presetSubtype="0" fill="hold" nodeType="withEffect">
                                  <p:stCondLst>
                                    <p:cond delay="0"/>
                                  </p:stCondLst>
                                  <p:childTnLst>
                                    <p:animMotion origin="layout" path="M 0 0 L 0.25 0 E" pathEditMode="relative" ptsTypes="">
                                      <p:cBhvr>
                                        <p:cTn id="22" dur="3000" fill="hold"/>
                                        <p:tgtEl>
                                          <p:spTgt spid="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17" name="6 CuadroTexto"/>
          <p:cNvSpPr txBox="1"/>
          <p:nvPr/>
        </p:nvSpPr>
        <p:spPr>
          <a:xfrm>
            <a:off x="492420" y="1014116"/>
            <a:ext cx="7765576"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La reflexión según el modelo de Huygens</a:t>
            </a:r>
            <a:endParaRPr lang="es-ES" b="1" dirty="0">
              <a:solidFill>
                <a:srgbClr val="00B0F0"/>
              </a:solidFill>
            </a:endParaRPr>
          </a:p>
        </p:txBody>
      </p:sp>
      <p:cxnSp>
        <p:nvCxnSpPr>
          <p:cNvPr id="18" name="15 Conector recto"/>
          <p:cNvCxnSpPr/>
          <p:nvPr/>
        </p:nvCxnSpPr>
        <p:spPr bwMode="auto">
          <a:xfrm flipH="1" flipV="1">
            <a:off x="1766026" y="3702798"/>
            <a:ext cx="1161536" cy="939113"/>
          </a:xfrm>
          <a:prstGeom prst="line">
            <a:avLst/>
          </a:prstGeom>
          <a:solidFill>
            <a:schemeClr val="accent1"/>
          </a:solidFill>
          <a:ln w="15875" cap="flat" cmpd="sng" algn="ctr">
            <a:solidFill>
              <a:srgbClr val="1C47D2"/>
            </a:solidFill>
            <a:prstDash val="solid"/>
            <a:round/>
            <a:headEnd type="none" w="med" len="med"/>
            <a:tailEnd type="none" w="med" len="med"/>
          </a:ln>
          <a:effectLst/>
        </p:spPr>
      </p:cxnSp>
      <p:cxnSp>
        <p:nvCxnSpPr>
          <p:cNvPr id="19" name="17 Conector recto"/>
          <p:cNvCxnSpPr/>
          <p:nvPr/>
        </p:nvCxnSpPr>
        <p:spPr bwMode="auto">
          <a:xfrm>
            <a:off x="4949950" y="2679658"/>
            <a:ext cx="3443416" cy="1906"/>
          </a:xfrm>
          <a:prstGeom prst="line">
            <a:avLst/>
          </a:prstGeom>
          <a:solidFill>
            <a:schemeClr val="accent1"/>
          </a:solidFill>
          <a:ln w="38100" cap="flat" cmpd="sng" algn="ctr">
            <a:solidFill>
              <a:schemeClr val="tx1">
                <a:lumMod val="50000"/>
                <a:lumOff val="50000"/>
              </a:schemeClr>
            </a:solidFill>
            <a:prstDash val="solid"/>
            <a:round/>
            <a:headEnd type="none" w="med" len="med"/>
            <a:tailEnd type="none" w="med" len="med"/>
          </a:ln>
          <a:effectLst/>
        </p:spPr>
      </p:cxnSp>
      <p:cxnSp>
        <p:nvCxnSpPr>
          <p:cNvPr id="20" name="18 Conector recto"/>
          <p:cNvCxnSpPr/>
          <p:nvPr/>
        </p:nvCxnSpPr>
        <p:spPr bwMode="auto">
          <a:xfrm flipV="1">
            <a:off x="5864350" y="1750432"/>
            <a:ext cx="1161536" cy="939113"/>
          </a:xfrm>
          <a:prstGeom prst="line">
            <a:avLst/>
          </a:prstGeom>
          <a:solidFill>
            <a:schemeClr val="accent1"/>
          </a:solidFill>
          <a:ln w="15875" cap="flat" cmpd="sng" algn="ctr">
            <a:solidFill>
              <a:srgbClr val="1C47D2"/>
            </a:solidFill>
            <a:prstDash val="solid"/>
            <a:round/>
            <a:headEnd type="none" w="med" len="med"/>
            <a:tailEnd type="none" w="med" len="med"/>
          </a:ln>
          <a:effectLst/>
        </p:spPr>
      </p:cxnSp>
      <p:cxnSp>
        <p:nvCxnSpPr>
          <p:cNvPr id="21" name="19 Conector recto"/>
          <p:cNvCxnSpPr>
            <a:stCxn id="33" idx="7"/>
          </p:cNvCxnSpPr>
          <p:nvPr/>
        </p:nvCxnSpPr>
        <p:spPr bwMode="auto">
          <a:xfrm rot="5400000" flipH="1" flipV="1">
            <a:off x="6820582" y="2171556"/>
            <a:ext cx="423779" cy="530530"/>
          </a:xfrm>
          <a:prstGeom prst="line">
            <a:avLst/>
          </a:prstGeom>
          <a:solidFill>
            <a:schemeClr val="accent1"/>
          </a:solidFill>
          <a:ln w="15875" cap="flat" cmpd="sng" algn="ctr">
            <a:solidFill>
              <a:srgbClr val="1C47D2"/>
            </a:solidFill>
            <a:prstDash val="solid"/>
            <a:round/>
            <a:headEnd type="none" w="med" len="med"/>
            <a:tailEnd type="none" w="med" len="med"/>
          </a:ln>
          <a:effectLst/>
        </p:spPr>
      </p:cxnSp>
      <p:cxnSp>
        <p:nvCxnSpPr>
          <p:cNvPr id="22" name="20 Conector recto"/>
          <p:cNvCxnSpPr/>
          <p:nvPr/>
        </p:nvCxnSpPr>
        <p:spPr bwMode="auto">
          <a:xfrm rot="10800000">
            <a:off x="6127961" y="2175504"/>
            <a:ext cx="613720" cy="499212"/>
          </a:xfrm>
          <a:prstGeom prst="line">
            <a:avLst/>
          </a:prstGeom>
          <a:solidFill>
            <a:schemeClr val="accent1"/>
          </a:solidFill>
          <a:ln w="15875" cap="flat" cmpd="sng" algn="ctr">
            <a:solidFill>
              <a:srgbClr val="1C47D2"/>
            </a:solidFill>
            <a:prstDash val="solid"/>
            <a:round/>
            <a:headEnd type="none" w="med" len="med"/>
            <a:tailEnd type="none" w="med" len="med"/>
          </a:ln>
          <a:effectLst/>
        </p:spPr>
      </p:cxnSp>
      <p:sp>
        <p:nvSpPr>
          <p:cNvPr id="23" name="21 Arco"/>
          <p:cNvSpPr/>
          <p:nvPr/>
        </p:nvSpPr>
        <p:spPr bwMode="auto">
          <a:xfrm>
            <a:off x="5477172" y="2126078"/>
            <a:ext cx="906162" cy="1057739"/>
          </a:xfrm>
          <a:prstGeom prst="arc">
            <a:avLst>
              <a:gd name="adj1" fmla="val 10800000"/>
              <a:gd name="adj2" fmla="val 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24" name="22 Arco"/>
          <p:cNvSpPr/>
          <p:nvPr/>
        </p:nvSpPr>
        <p:spPr bwMode="auto">
          <a:xfrm>
            <a:off x="5061161" y="1621922"/>
            <a:ext cx="1816443" cy="2155020"/>
          </a:xfrm>
          <a:prstGeom prst="arc">
            <a:avLst>
              <a:gd name="adj1" fmla="val 10800000"/>
              <a:gd name="adj2" fmla="val 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cxnSp>
        <p:nvCxnSpPr>
          <p:cNvPr id="25" name="23 Conector recto"/>
          <p:cNvCxnSpPr/>
          <p:nvPr/>
        </p:nvCxnSpPr>
        <p:spPr bwMode="auto">
          <a:xfrm flipH="1" flipV="1">
            <a:off x="6375097" y="1720775"/>
            <a:ext cx="1161536" cy="939113"/>
          </a:xfrm>
          <a:prstGeom prst="line">
            <a:avLst/>
          </a:prstGeom>
          <a:solidFill>
            <a:schemeClr val="accent1"/>
          </a:solidFill>
          <a:ln w="15875" cap="flat" cmpd="sng" algn="ctr">
            <a:solidFill>
              <a:srgbClr val="1C47D2"/>
            </a:solidFill>
            <a:prstDash val="solid"/>
            <a:round/>
            <a:headEnd type="none" w="med" len="med"/>
            <a:tailEnd type="none" w="med" len="med"/>
          </a:ln>
          <a:effectLst/>
        </p:spPr>
      </p:cxnSp>
      <p:sp>
        <p:nvSpPr>
          <p:cNvPr id="26" name="24 Arco"/>
          <p:cNvSpPr/>
          <p:nvPr/>
        </p:nvSpPr>
        <p:spPr bwMode="auto">
          <a:xfrm>
            <a:off x="6280361" y="2140907"/>
            <a:ext cx="906162" cy="1057739"/>
          </a:xfrm>
          <a:prstGeom prst="arc">
            <a:avLst>
              <a:gd name="adj1" fmla="val 10800000"/>
              <a:gd name="adj2" fmla="val 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cxnSp>
        <p:nvCxnSpPr>
          <p:cNvPr id="27" name="25 Conector recto"/>
          <p:cNvCxnSpPr/>
          <p:nvPr/>
        </p:nvCxnSpPr>
        <p:spPr bwMode="auto">
          <a:xfrm>
            <a:off x="892816" y="3692911"/>
            <a:ext cx="3443416" cy="1906"/>
          </a:xfrm>
          <a:prstGeom prst="line">
            <a:avLst/>
          </a:prstGeom>
          <a:solidFill>
            <a:schemeClr val="accent1"/>
          </a:solidFill>
          <a:ln w="38100" cap="flat" cmpd="sng" algn="ctr">
            <a:solidFill>
              <a:schemeClr val="tx1">
                <a:lumMod val="50000"/>
                <a:lumOff val="50000"/>
              </a:schemeClr>
            </a:solidFill>
            <a:prstDash val="solid"/>
            <a:round/>
            <a:headEnd type="none" w="med" len="med"/>
            <a:tailEnd type="none" w="med" len="med"/>
          </a:ln>
          <a:effectLst/>
        </p:spPr>
      </p:cxnSp>
      <p:cxnSp>
        <p:nvCxnSpPr>
          <p:cNvPr id="28" name="26 Conector recto"/>
          <p:cNvCxnSpPr/>
          <p:nvPr/>
        </p:nvCxnSpPr>
        <p:spPr bwMode="auto">
          <a:xfrm flipV="1">
            <a:off x="859864" y="1597209"/>
            <a:ext cx="1161536" cy="939113"/>
          </a:xfrm>
          <a:prstGeom prst="line">
            <a:avLst/>
          </a:prstGeom>
          <a:solidFill>
            <a:schemeClr val="accent1"/>
          </a:solidFill>
          <a:ln w="15875" cap="flat" cmpd="sng" algn="ctr">
            <a:solidFill>
              <a:srgbClr val="1C47D2"/>
            </a:solidFill>
            <a:prstDash val="solid"/>
            <a:round/>
            <a:headEnd type="none" w="med" len="med"/>
            <a:tailEnd type="none" w="med" len="med"/>
          </a:ln>
          <a:effectLst/>
        </p:spPr>
      </p:cxnSp>
      <p:sp>
        <p:nvSpPr>
          <p:cNvPr id="29" name="27 CuadroTexto"/>
          <p:cNvSpPr txBox="1"/>
          <p:nvPr/>
        </p:nvSpPr>
        <p:spPr>
          <a:xfrm>
            <a:off x="394427" y="3173930"/>
            <a:ext cx="1380882" cy="523220"/>
          </a:xfrm>
          <a:prstGeom prst="rect">
            <a:avLst/>
          </a:prstGeom>
          <a:noFill/>
        </p:spPr>
        <p:txBody>
          <a:bodyPr wrap="square" rtlCol="0">
            <a:spAutoFit/>
          </a:bodyPr>
          <a:lstStyle/>
          <a:p>
            <a:r>
              <a:rPr lang="es-ES_tradnl" sz="1400" dirty="0" smtClean="0"/>
              <a:t>superficie de separación</a:t>
            </a:r>
            <a:endParaRPr lang="es-ES" sz="1400" dirty="0"/>
          </a:p>
        </p:txBody>
      </p:sp>
      <p:sp>
        <p:nvSpPr>
          <p:cNvPr id="30" name="28 Rectángulo"/>
          <p:cNvSpPr/>
          <p:nvPr/>
        </p:nvSpPr>
        <p:spPr bwMode="auto">
          <a:xfrm>
            <a:off x="907747" y="3700636"/>
            <a:ext cx="3465555" cy="1374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31" name="29 CuadroTexto"/>
          <p:cNvSpPr txBox="1"/>
          <p:nvPr/>
        </p:nvSpPr>
        <p:spPr>
          <a:xfrm>
            <a:off x="5831399" y="2748858"/>
            <a:ext cx="189470" cy="184666"/>
          </a:xfrm>
          <a:prstGeom prst="rect">
            <a:avLst/>
          </a:prstGeom>
          <a:noFill/>
        </p:spPr>
        <p:txBody>
          <a:bodyPr wrap="square" lIns="0" tIns="0" rIns="0" bIns="0" rtlCol="0">
            <a:spAutoFit/>
          </a:bodyPr>
          <a:lstStyle/>
          <a:p>
            <a:r>
              <a:rPr lang="es-ES_tradnl" sz="1200" dirty="0" smtClean="0"/>
              <a:t>A</a:t>
            </a:r>
            <a:endParaRPr lang="es-ES" sz="1200" dirty="0"/>
          </a:p>
        </p:txBody>
      </p:sp>
      <p:sp>
        <p:nvSpPr>
          <p:cNvPr id="32" name="30 Elipse"/>
          <p:cNvSpPr/>
          <p:nvPr/>
        </p:nvSpPr>
        <p:spPr bwMode="auto">
          <a:xfrm>
            <a:off x="5849418" y="2634867"/>
            <a:ext cx="70924" cy="9452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33" name="31 Elipse"/>
          <p:cNvSpPr/>
          <p:nvPr/>
        </p:nvSpPr>
        <p:spPr bwMode="auto">
          <a:xfrm>
            <a:off x="6706668" y="2634867"/>
            <a:ext cx="70924" cy="9452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34" name="32 Elipse"/>
          <p:cNvSpPr/>
          <p:nvPr/>
        </p:nvSpPr>
        <p:spPr bwMode="auto">
          <a:xfrm>
            <a:off x="7502006" y="2634867"/>
            <a:ext cx="70924" cy="9452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35" name="33 CuadroTexto"/>
          <p:cNvSpPr txBox="1"/>
          <p:nvPr/>
        </p:nvSpPr>
        <p:spPr>
          <a:xfrm>
            <a:off x="6674361" y="2737428"/>
            <a:ext cx="189470" cy="184666"/>
          </a:xfrm>
          <a:prstGeom prst="rect">
            <a:avLst/>
          </a:prstGeom>
          <a:noFill/>
        </p:spPr>
        <p:txBody>
          <a:bodyPr wrap="square" lIns="0" tIns="0" rIns="0" bIns="0" rtlCol="0">
            <a:spAutoFit/>
          </a:bodyPr>
          <a:lstStyle/>
          <a:p>
            <a:r>
              <a:rPr lang="es-ES_tradnl" sz="1200" dirty="0" smtClean="0"/>
              <a:t>A’</a:t>
            </a:r>
            <a:endParaRPr lang="es-ES" sz="1200" dirty="0"/>
          </a:p>
        </p:txBody>
      </p:sp>
      <p:sp>
        <p:nvSpPr>
          <p:cNvPr id="36" name="34 CuadroTexto"/>
          <p:cNvSpPr txBox="1"/>
          <p:nvPr/>
        </p:nvSpPr>
        <p:spPr>
          <a:xfrm>
            <a:off x="7483986" y="2743142"/>
            <a:ext cx="189470" cy="184666"/>
          </a:xfrm>
          <a:prstGeom prst="rect">
            <a:avLst/>
          </a:prstGeom>
          <a:noFill/>
        </p:spPr>
        <p:txBody>
          <a:bodyPr wrap="square" lIns="0" tIns="0" rIns="0" bIns="0" rtlCol="0">
            <a:spAutoFit/>
          </a:bodyPr>
          <a:lstStyle/>
          <a:p>
            <a:r>
              <a:rPr lang="es-ES_tradnl" sz="1200" dirty="0" smtClean="0"/>
              <a:t>A’’</a:t>
            </a:r>
            <a:endParaRPr lang="es-ES" sz="1200" dirty="0"/>
          </a:p>
        </p:txBody>
      </p:sp>
      <p:cxnSp>
        <p:nvCxnSpPr>
          <p:cNvPr id="37" name="35 Conector recto"/>
          <p:cNvCxnSpPr>
            <a:stCxn id="32" idx="3"/>
          </p:cNvCxnSpPr>
          <p:nvPr/>
        </p:nvCxnSpPr>
        <p:spPr bwMode="auto">
          <a:xfrm rot="5400000" flipH="1" flipV="1">
            <a:off x="5620885" y="1969581"/>
            <a:ext cx="984892" cy="50705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36 Conector recto"/>
          <p:cNvCxnSpPr/>
          <p:nvPr/>
        </p:nvCxnSpPr>
        <p:spPr bwMode="auto">
          <a:xfrm rot="16200000" flipH="1">
            <a:off x="6822411" y="1934135"/>
            <a:ext cx="946528" cy="53957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9" name="37 CuadroTexto"/>
          <p:cNvSpPr txBox="1"/>
          <p:nvPr/>
        </p:nvSpPr>
        <p:spPr>
          <a:xfrm>
            <a:off x="6997053" y="1557666"/>
            <a:ext cx="189470" cy="184666"/>
          </a:xfrm>
          <a:prstGeom prst="rect">
            <a:avLst/>
          </a:prstGeom>
          <a:noFill/>
        </p:spPr>
        <p:txBody>
          <a:bodyPr wrap="square" lIns="0" tIns="0" rIns="0" bIns="0" rtlCol="0">
            <a:spAutoFit/>
          </a:bodyPr>
          <a:lstStyle/>
          <a:p>
            <a:r>
              <a:rPr lang="es-ES_tradnl" sz="1200" dirty="0" smtClean="0"/>
              <a:t>B</a:t>
            </a:r>
            <a:endParaRPr lang="es-ES" sz="1200" dirty="0"/>
          </a:p>
        </p:txBody>
      </p:sp>
      <p:sp>
        <p:nvSpPr>
          <p:cNvPr id="40" name="38 CuadroTexto"/>
          <p:cNvSpPr txBox="1"/>
          <p:nvPr/>
        </p:nvSpPr>
        <p:spPr>
          <a:xfrm>
            <a:off x="6280362" y="1528010"/>
            <a:ext cx="189470" cy="184666"/>
          </a:xfrm>
          <a:prstGeom prst="rect">
            <a:avLst/>
          </a:prstGeom>
          <a:noFill/>
        </p:spPr>
        <p:txBody>
          <a:bodyPr wrap="square" lIns="0" tIns="0" rIns="0" bIns="0" rtlCol="0">
            <a:spAutoFit/>
          </a:bodyPr>
          <a:lstStyle/>
          <a:p>
            <a:r>
              <a:rPr lang="es-ES_tradnl" sz="1200" dirty="0" smtClean="0"/>
              <a:t>B’</a:t>
            </a:r>
            <a:endParaRPr lang="es-ES" sz="1200" dirty="0"/>
          </a:p>
        </p:txBody>
      </p:sp>
      <p:sp>
        <p:nvSpPr>
          <p:cNvPr id="41" name="39 Arco"/>
          <p:cNvSpPr/>
          <p:nvPr/>
        </p:nvSpPr>
        <p:spPr bwMode="auto">
          <a:xfrm>
            <a:off x="6053693" y="2512224"/>
            <a:ext cx="119063" cy="325756"/>
          </a:xfrm>
          <a:prstGeom prst="arc">
            <a:avLst>
              <a:gd name="adj1" fmla="val 16014358"/>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42" name="40 Arco"/>
          <p:cNvSpPr/>
          <p:nvPr/>
        </p:nvSpPr>
        <p:spPr bwMode="auto">
          <a:xfrm flipH="1">
            <a:off x="7258605" y="2500794"/>
            <a:ext cx="119063" cy="325756"/>
          </a:xfrm>
          <a:prstGeom prst="arc">
            <a:avLst>
              <a:gd name="adj1" fmla="val 16014358"/>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43" name="47 CuadroTexto"/>
          <p:cNvSpPr txBox="1"/>
          <p:nvPr/>
        </p:nvSpPr>
        <p:spPr>
          <a:xfrm>
            <a:off x="492420" y="4911576"/>
            <a:ext cx="8202304" cy="1077218"/>
          </a:xfrm>
          <a:prstGeom prst="rect">
            <a:avLst/>
          </a:prstGeom>
          <a:noFill/>
        </p:spPr>
        <p:txBody>
          <a:bodyPr wrap="square" rtlCol="0">
            <a:spAutoFit/>
          </a:bodyPr>
          <a:lstStyle/>
          <a:p>
            <a:pPr marL="177800" indent="-177800" algn="just">
              <a:buFont typeface="Arial" panose="020B0604020202020204" pitchFamily="34" charset="0"/>
              <a:buChar char="•"/>
            </a:pPr>
            <a:r>
              <a:rPr lang="es-ES" sz="1600" dirty="0" smtClean="0">
                <a:sym typeface="Wingdings"/>
              </a:rPr>
              <a:t>Los frentes de onda reflejados tienen la misma forma que los incidentes si la superficie reflectante es plana.</a:t>
            </a:r>
          </a:p>
          <a:p>
            <a:pPr marL="177800" indent="-177800" algn="just">
              <a:buFont typeface="Arial" panose="020B0604020202020204" pitchFamily="34" charset="0"/>
              <a:buChar char="•"/>
            </a:pPr>
            <a:endParaRPr lang="es-ES" sz="1600" dirty="0" smtClean="0">
              <a:sym typeface="Wingdings"/>
            </a:endParaRPr>
          </a:p>
          <a:p>
            <a:pPr marL="177800" indent="-177800" algn="just">
              <a:buFont typeface="Arial" panose="020B0604020202020204" pitchFamily="34" charset="0"/>
              <a:buChar char="•"/>
            </a:pPr>
            <a:r>
              <a:rPr lang="es-ES" sz="1600" dirty="0">
                <a:sym typeface="Wingdings"/>
              </a:rPr>
              <a:t>El ángulo de incidencia es igual al ángulo de reflexión</a:t>
            </a:r>
            <a:endParaRPr lang="es-ES" sz="1600" dirty="0"/>
          </a:p>
        </p:txBody>
      </p:sp>
      <mc:AlternateContent xmlns:mc="http://schemas.openxmlformats.org/markup-compatibility/2006" xmlns:a14="http://schemas.microsoft.com/office/drawing/2010/main">
        <mc:Choice Requires="a14">
          <p:sp>
            <p:nvSpPr>
              <p:cNvPr id="44" name="8 CuadroTexto"/>
              <p:cNvSpPr txBox="1"/>
              <p:nvPr/>
            </p:nvSpPr>
            <p:spPr>
              <a:xfrm>
                <a:off x="6076345" y="2350914"/>
                <a:ext cx="30912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𝑖</m:t>
                          </m:r>
                        </m:e>
                      </m:acc>
                    </m:oMath>
                  </m:oMathPara>
                </a14:m>
                <a:endParaRPr lang="es-ES" sz="1600" dirty="0"/>
              </a:p>
            </p:txBody>
          </p:sp>
        </mc:Choice>
        <mc:Fallback xmlns="">
          <p:sp>
            <p:nvSpPr>
              <p:cNvPr id="44" name="8 CuadroTexto"/>
              <p:cNvSpPr txBox="1">
                <a:spLocks noRot="1" noChangeAspect="1" noMove="1" noResize="1" noEditPoints="1" noAdjustHandles="1" noChangeArrowheads="1" noChangeShapeType="1" noTextEdit="1"/>
              </p:cNvSpPr>
              <p:nvPr/>
            </p:nvSpPr>
            <p:spPr>
              <a:xfrm>
                <a:off x="6076345" y="2350914"/>
                <a:ext cx="309123" cy="338554"/>
              </a:xfrm>
              <a:prstGeom prst="rect">
                <a:avLst/>
              </a:prstGeom>
              <a:blipFill>
                <a:blip r:embed="rId2"/>
                <a:stretch>
                  <a:fillRect t="-1818" r="-28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51 CuadroTexto"/>
              <p:cNvSpPr txBox="1"/>
              <p:nvPr/>
            </p:nvSpPr>
            <p:spPr>
              <a:xfrm>
                <a:off x="7033962" y="2394131"/>
                <a:ext cx="34464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𝑟</m:t>
                          </m:r>
                        </m:e>
                      </m:acc>
                    </m:oMath>
                  </m:oMathPara>
                </a14:m>
                <a:endParaRPr lang="es-ES" sz="1600" dirty="0"/>
              </a:p>
            </p:txBody>
          </p:sp>
        </mc:Choice>
        <mc:Fallback xmlns="">
          <p:sp>
            <p:nvSpPr>
              <p:cNvPr id="45" name="51 CuadroTexto"/>
              <p:cNvSpPr txBox="1">
                <a:spLocks noRot="1" noChangeAspect="1" noMove="1" noResize="1" noEditPoints="1" noAdjustHandles="1" noChangeArrowheads="1" noChangeShapeType="1" noTextEdit="1"/>
              </p:cNvSpPr>
              <p:nvPr/>
            </p:nvSpPr>
            <p:spPr>
              <a:xfrm>
                <a:off x="7033962" y="2394131"/>
                <a:ext cx="344646" cy="338554"/>
              </a:xfrm>
              <a:prstGeom prst="rect">
                <a:avLst/>
              </a:prstGeom>
              <a:blipFill>
                <a:blip r:embed="rId3"/>
                <a:stretch>
                  <a:fillRect t="-1818" r="-28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6" name="52 CuadroTexto"/>
              <p:cNvSpPr txBox="1"/>
              <p:nvPr/>
            </p:nvSpPr>
            <p:spPr>
              <a:xfrm>
                <a:off x="5284775" y="3265313"/>
                <a:ext cx="1240083" cy="604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𝑠𝑒𝑛</m:t>
                      </m:r>
                      <m:acc>
                        <m:accPr>
                          <m:chr m:val="̂"/>
                          <m:ctrlPr>
                            <a:rPr lang="es-ES" sz="1600" i="1" smtClean="0">
                              <a:latin typeface="Cambria Math" panose="02040503050406030204" pitchFamily="18" charset="0"/>
                            </a:rPr>
                          </m:ctrlPr>
                        </m:accPr>
                        <m:e>
                          <m:r>
                            <a:rPr lang="es-ES" sz="1600" b="0" i="1" smtClean="0">
                              <a:latin typeface="Cambria Math"/>
                            </a:rPr>
                            <m:t>𝑖</m:t>
                          </m:r>
                        </m:e>
                      </m:acc>
                      <m:r>
                        <a:rPr lang="es-ES" sz="1600" b="0" i="1" smtClean="0">
                          <a:latin typeface="Cambria Math"/>
                        </a:rPr>
                        <m:t>=</m:t>
                      </m:r>
                      <m:f>
                        <m:fPr>
                          <m:ctrlPr>
                            <a:rPr lang="es-ES" sz="1600" b="0" i="1" smtClean="0">
                              <a:latin typeface="Cambria Math" panose="02040503050406030204" pitchFamily="18" charset="0"/>
                            </a:rPr>
                          </m:ctrlPr>
                        </m:fPr>
                        <m:num>
                          <m:acc>
                            <m:accPr>
                              <m:chr m:val="̅"/>
                              <m:ctrlPr>
                                <a:rPr lang="es-ES" sz="1600" b="0" i="1" smtClean="0">
                                  <a:latin typeface="Cambria Math" panose="02040503050406030204" pitchFamily="18" charset="0"/>
                                </a:rPr>
                              </m:ctrlPr>
                            </m:accPr>
                            <m:e>
                              <m:r>
                                <a:rPr lang="es-ES" sz="1600" b="0" i="1" smtClean="0">
                                  <a:latin typeface="Cambria Math"/>
                                </a:rPr>
                                <m:t>𝐴</m:t>
                              </m:r>
                              <m:r>
                                <a:rPr lang="es-ES" sz="1600" b="0" i="1" smtClean="0">
                                  <a:latin typeface="Cambria Math"/>
                                </a:rPr>
                                <m:t>"</m:t>
                              </m:r>
                              <m:r>
                                <a:rPr lang="es-ES" sz="1600" b="0" i="1" smtClean="0">
                                  <a:latin typeface="Cambria Math"/>
                                </a:rPr>
                                <m:t>𝐵</m:t>
                              </m:r>
                            </m:e>
                          </m:acc>
                        </m:num>
                        <m:den>
                          <m:acc>
                            <m:accPr>
                              <m:chr m:val="̅"/>
                              <m:ctrlPr>
                                <a:rPr lang="es-ES" sz="1600" b="0" i="1" smtClean="0">
                                  <a:latin typeface="Cambria Math" panose="02040503050406030204" pitchFamily="18" charset="0"/>
                                </a:rPr>
                              </m:ctrlPr>
                            </m:accPr>
                            <m:e>
                              <m:r>
                                <a:rPr lang="es-ES" sz="1600" b="0" i="1" smtClean="0">
                                  <a:latin typeface="Cambria Math"/>
                                </a:rPr>
                                <m:t>𝐴𝐴</m:t>
                              </m:r>
                              <m:r>
                                <a:rPr lang="es-ES" sz="1600" b="0" i="1" smtClean="0">
                                  <a:latin typeface="Cambria Math"/>
                                </a:rPr>
                                <m:t>"</m:t>
                              </m:r>
                            </m:e>
                          </m:acc>
                        </m:den>
                      </m:f>
                    </m:oMath>
                  </m:oMathPara>
                </a14:m>
                <a:endParaRPr lang="es-ES" sz="1600" dirty="0"/>
              </a:p>
            </p:txBody>
          </p:sp>
        </mc:Choice>
        <mc:Fallback xmlns="">
          <p:sp>
            <p:nvSpPr>
              <p:cNvPr id="46" name="52 CuadroTexto"/>
              <p:cNvSpPr txBox="1">
                <a:spLocks noRot="1" noChangeAspect="1" noMove="1" noResize="1" noEditPoints="1" noAdjustHandles="1" noChangeArrowheads="1" noChangeShapeType="1" noTextEdit="1"/>
              </p:cNvSpPr>
              <p:nvPr/>
            </p:nvSpPr>
            <p:spPr>
              <a:xfrm>
                <a:off x="5284775" y="3265313"/>
                <a:ext cx="1240083" cy="60407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1" name="53 CuadroTexto"/>
              <p:cNvSpPr txBox="1"/>
              <p:nvPr/>
            </p:nvSpPr>
            <p:spPr>
              <a:xfrm>
                <a:off x="6870191" y="3240292"/>
                <a:ext cx="1265282" cy="6177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𝑠𝑒𝑛</m:t>
                      </m:r>
                      <m:acc>
                        <m:accPr>
                          <m:chr m:val="̂"/>
                          <m:ctrlPr>
                            <a:rPr lang="es-ES" sz="1600" i="1" smtClean="0">
                              <a:latin typeface="Cambria Math" panose="02040503050406030204" pitchFamily="18" charset="0"/>
                            </a:rPr>
                          </m:ctrlPr>
                        </m:accPr>
                        <m:e>
                          <m:r>
                            <a:rPr lang="es-ES" sz="1600" b="0" i="1" smtClean="0">
                              <a:latin typeface="Cambria Math"/>
                            </a:rPr>
                            <m:t>𝑟</m:t>
                          </m:r>
                        </m:e>
                      </m:acc>
                      <m:r>
                        <a:rPr lang="es-ES" sz="1600" b="0" i="1" smtClean="0">
                          <a:latin typeface="Cambria Math"/>
                        </a:rPr>
                        <m:t>=</m:t>
                      </m:r>
                      <m:f>
                        <m:fPr>
                          <m:ctrlPr>
                            <a:rPr lang="es-ES" sz="1600" b="0" i="1" smtClean="0">
                              <a:latin typeface="Cambria Math" panose="02040503050406030204" pitchFamily="18" charset="0"/>
                            </a:rPr>
                          </m:ctrlPr>
                        </m:fPr>
                        <m:num>
                          <m:acc>
                            <m:accPr>
                              <m:chr m:val="̅"/>
                              <m:ctrlPr>
                                <a:rPr lang="es-ES" sz="1600" b="0" i="1" smtClean="0">
                                  <a:latin typeface="Cambria Math" panose="02040503050406030204" pitchFamily="18" charset="0"/>
                                </a:rPr>
                              </m:ctrlPr>
                            </m:accPr>
                            <m:e>
                              <m:r>
                                <a:rPr lang="es-ES" sz="1600" b="0" i="1" smtClean="0">
                                  <a:latin typeface="Cambria Math"/>
                                </a:rPr>
                                <m:t>𝐴𝐵</m:t>
                              </m:r>
                              <m:r>
                                <a:rPr lang="es-ES" sz="1600" b="0" i="1" smtClean="0">
                                  <a:latin typeface="Cambria Math"/>
                                </a:rPr>
                                <m:t>′</m:t>
                              </m:r>
                            </m:e>
                          </m:acc>
                        </m:num>
                        <m:den>
                          <m:acc>
                            <m:accPr>
                              <m:chr m:val="̅"/>
                              <m:ctrlPr>
                                <a:rPr lang="es-ES" sz="1600" b="0" i="1" smtClean="0">
                                  <a:latin typeface="Cambria Math" panose="02040503050406030204" pitchFamily="18" charset="0"/>
                                </a:rPr>
                              </m:ctrlPr>
                            </m:accPr>
                            <m:e>
                              <m:r>
                                <a:rPr lang="es-ES" sz="1600" b="0" i="1" smtClean="0">
                                  <a:latin typeface="Cambria Math"/>
                                </a:rPr>
                                <m:t>𝐴𝐴</m:t>
                              </m:r>
                              <m:r>
                                <a:rPr lang="es-ES" sz="1600" b="0" i="1" smtClean="0">
                                  <a:latin typeface="Cambria Math"/>
                                </a:rPr>
                                <m:t>"</m:t>
                              </m:r>
                            </m:e>
                          </m:acc>
                        </m:den>
                      </m:f>
                    </m:oMath>
                  </m:oMathPara>
                </a14:m>
                <a:endParaRPr lang="es-ES" sz="1600" dirty="0"/>
              </a:p>
            </p:txBody>
          </p:sp>
        </mc:Choice>
        <mc:Fallback xmlns="">
          <p:sp>
            <p:nvSpPr>
              <p:cNvPr id="61" name="53 CuadroTexto"/>
              <p:cNvSpPr txBox="1">
                <a:spLocks noRot="1" noChangeAspect="1" noMove="1" noResize="1" noEditPoints="1" noAdjustHandles="1" noChangeArrowheads="1" noChangeShapeType="1" noTextEdit="1"/>
              </p:cNvSpPr>
              <p:nvPr/>
            </p:nvSpPr>
            <p:spPr>
              <a:xfrm>
                <a:off x="6870191" y="3240292"/>
                <a:ext cx="1265282" cy="617798"/>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2" name="9 CuadroTexto"/>
              <p:cNvSpPr txBox="1"/>
              <p:nvPr/>
            </p:nvSpPr>
            <p:spPr>
              <a:xfrm>
                <a:off x="5243831" y="4152419"/>
                <a:ext cx="1655902" cy="3441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i="1">
                              <a:latin typeface="Cambria Math"/>
                            </a:rPr>
                            <m:t>𝐴</m:t>
                          </m:r>
                          <m:sSup>
                            <m:sSupPr>
                              <m:ctrlPr>
                                <a:rPr lang="es-ES" sz="1600" i="1">
                                  <a:latin typeface="Cambria Math" panose="02040503050406030204" pitchFamily="18" charset="0"/>
                                </a:rPr>
                              </m:ctrlPr>
                            </m:sSupPr>
                            <m:e>
                              <m:r>
                                <a:rPr lang="es-ES" sz="1600" i="1">
                                  <a:latin typeface="Cambria Math"/>
                                </a:rPr>
                                <m:t>𝐵</m:t>
                              </m:r>
                            </m:e>
                            <m:sup>
                              <m:r>
                                <a:rPr lang="es-ES" sz="1600" i="1">
                                  <a:latin typeface="Cambria Math"/>
                                </a:rPr>
                                <m:t>′</m:t>
                              </m:r>
                            </m:sup>
                          </m:sSup>
                        </m:e>
                      </m:acc>
                      <m:r>
                        <a:rPr lang="es-ES" sz="1600" b="0" i="1" smtClean="0">
                          <a:latin typeface="Cambria Math"/>
                        </a:rPr>
                        <m:t>=</m:t>
                      </m:r>
                      <m:acc>
                        <m:accPr>
                          <m:chr m:val="̅"/>
                          <m:ctrlPr>
                            <a:rPr lang="es-ES" sz="1600" b="0" i="1" smtClean="0">
                              <a:latin typeface="Cambria Math" panose="02040503050406030204" pitchFamily="18" charset="0"/>
                            </a:rPr>
                          </m:ctrlPr>
                        </m:accPr>
                        <m:e>
                          <m:r>
                            <a:rPr lang="es-ES" sz="1600" b="0" i="1" smtClean="0">
                              <a:latin typeface="Cambria Math"/>
                            </a:rPr>
                            <m:t>𝐴</m:t>
                          </m:r>
                          <m:r>
                            <a:rPr lang="es-ES" sz="1600" b="0" i="1" smtClean="0">
                              <a:latin typeface="Cambria Math"/>
                            </a:rPr>
                            <m:t>"</m:t>
                          </m:r>
                          <m:r>
                            <a:rPr lang="es-ES" sz="1600" b="0" i="1" smtClean="0">
                              <a:latin typeface="Cambria Math"/>
                            </a:rPr>
                            <m:t>𝐵</m:t>
                          </m:r>
                        </m:e>
                      </m:acc>
                      <m:r>
                        <a:rPr lang="es-ES" sz="1600" b="0" i="1" smtClean="0">
                          <a:latin typeface="Cambria Math"/>
                        </a:rPr>
                        <m:t>=</m:t>
                      </m:r>
                      <m:r>
                        <a:rPr lang="es-ES" sz="1600" b="0" i="1" smtClean="0">
                          <a:latin typeface="Cambria Math"/>
                        </a:rPr>
                        <m:t>𝑣𝑡</m:t>
                      </m:r>
                    </m:oMath>
                  </m:oMathPara>
                </a14:m>
                <a:endParaRPr lang="es-ES" sz="1600" dirty="0"/>
              </a:p>
            </p:txBody>
          </p:sp>
        </mc:Choice>
        <mc:Fallback xmlns="">
          <p:sp>
            <p:nvSpPr>
              <p:cNvPr id="62" name="9 CuadroTexto"/>
              <p:cNvSpPr txBox="1">
                <a:spLocks noRot="1" noChangeAspect="1" noMove="1" noResize="1" noEditPoints="1" noAdjustHandles="1" noChangeArrowheads="1" noChangeShapeType="1" noTextEdit="1"/>
              </p:cNvSpPr>
              <p:nvPr/>
            </p:nvSpPr>
            <p:spPr>
              <a:xfrm>
                <a:off x="5243831" y="4152419"/>
                <a:ext cx="1655902" cy="344133"/>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3" name="55 CuadroTexto"/>
              <p:cNvSpPr txBox="1"/>
              <p:nvPr/>
            </p:nvSpPr>
            <p:spPr>
              <a:xfrm>
                <a:off x="7334214" y="4168341"/>
                <a:ext cx="67448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𝑖</m:t>
                          </m:r>
                        </m:e>
                      </m:acc>
                      <m:r>
                        <a:rPr lang="es-ES" sz="1600" b="0" i="1" smtClean="0">
                          <a:latin typeface="Cambria Math"/>
                        </a:rPr>
                        <m:t>=</m:t>
                      </m:r>
                      <m:acc>
                        <m:accPr>
                          <m:chr m:val="̂"/>
                          <m:ctrlPr>
                            <a:rPr lang="es-ES" sz="1600" b="0" i="1" smtClean="0">
                              <a:latin typeface="Cambria Math" panose="02040503050406030204" pitchFamily="18" charset="0"/>
                            </a:rPr>
                          </m:ctrlPr>
                        </m:accPr>
                        <m:e>
                          <m:r>
                            <a:rPr lang="es-ES" sz="1600" b="0" i="1" smtClean="0">
                              <a:latin typeface="Cambria Math"/>
                            </a:rPr>
                            <m:t>𝑟</m:t>
                          </m:r>
                        </m:e>
                      </m:acc>
                    </m:oMath>
                  </m:oMathPara>
                </a14:m>
                <a:endParaRPr lang="es-ES" sz="1600" dirty="0"/>
              </a:p>
            </p:txBody>
          </p:sp>
        </mc:Choice>
        <mc:Fallback xmlns="">
          <p:sp>
            <p:nvSpPr>
              <p:cNvPr id="63" name="55 CuadroTexto"/>
              <p:cNvSpPr txBox="1">
                <a:spLocks noRot="1" noChangeAspect="1" noMove="1" noResize="1" noEditPoints="1" noAdjustHandles="1" noChangeArrowheads="1" noChangeShapeType="1" noTextEdit="1"/>
              </p:cNvSpPr>
              <p:nvPr/>
            </p:nvSpPr>
            <p:spPr>
              <a:xfrm>
                <a:off x="7334214" y="4168341"/>
                <a:ext cx="674480" cy="338554"/>
              </a:xfrm>
              <a:prstGeom prst="rect">
                <a:avLst/>
              </a:prstGeom>
              <a:blipFill>
                <a:blip r:embed="rId7"/>
                <a:stretch>
                  <a:fillRect t="-1818" r="-27027"/>
                </a:stretch>
              </a:blipFill>
            </p:spPr>
            <p:txBody>
              <a:bodyPr/>
              <a:lstStyle/>
              <a:p>
                <a:r>
                  <a:rPr lang="es-ES">
                    <a:noFill/>
                  </a:rPr>
                  <a:t> </a:t>
                </a:r>
              </a:p>
            </p:txBody>
          </p:sp>
        </mc:Fallback>
      </mc:AlternateContent>
    </p:spTree>
    <p:extLst>
      <p:ext uri="{BB962C8B-B14F-4D97-AF65-F5344CB8AC3E}">
        <p14:creationId xmlns:p14="http://schemas.microsoft.com/office/powerpoint/2010/main" val="117865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9" presetClass="path" presetSubtype="0" fill="hold" nodeType="clickEffect">
                                  <p:stCondLst>
                                    <p:cond delay="0"/>
                                  </p:stCondLst>
                                  <p:childTnLst>
                                    <p:animMotion origin="layout" path="M -8.33333E-7 -1.78006E-6 L 0.19774 0.31491 " pathEditMode="relative" rAng="0" ptsTypes="AA">
                                      <p:cBhvr>
                                        <p:cTn id="16" dur="3000" fill="hold"/>
                                        <p:tgtEl>
                                          <p:spTgt spid="28"/>
                                        </p:tgtEl>
                                        <p:attrNameLst>
                                          <p:attrName>ppt_x</p:attrName>
                                          <p:attrName>ppt_y</p:attrName>
                                        </p:attrNameLst>
                                      </p:cBhvr>
                                      <p:rCtr x="9900" y="15700"/>
                                    </p:animMotion>
                                  </p:childTnLst>
                                </p:cTn>
                              </p:par>
                              <p:par>
                                <p:cTn id="17" presetID="56" presetClass="path" presetSubtype="0" fill="hold" nodeType="withEffect">
                                  <p:stCondLst>
                                    <p:cond delay="1500"/>
                                  </p:stCondLst>
                                  <p:childTnLst>
                                    <p:animMotion origin="layout" path="M -3.05556E-6 -9.85837E-7 L 0.18611 -0.29769 " pathEditMode="relative" rAng="0" ptsTypes="AA">
                                      <p:cBhvr>
                                        <p:cTn id="18" dur="3000" fill="hold"/>
                                        <p:tgtEl>
                                          <p:spTgt spid="18"/>
                                        </p:tgtEl>
                                        <p:attrNameLst>
                                          <p:attrName>ppt_x</p:attrName>
                                          <p:attrName>ppt_y</p:attrName>
                                        </p:attrNameLst>
                                      </p:cBhvr>
                                      <p:rCtr x="9300" y="-14900"/>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9" grpId="0"/>
      <p:bldP spid="31" grpId="0"/>
      <p:bldP spid="32" grpId="0" animBg="1"/>
      <p:bldP spid="33" grpId="0" animBg="1"/>
      <p:bldP spid="34" grpId="0" animBg="1"/>
      <p:bldP spid="35" grpId="0"/>
      <p:bldP spid="36" grpId="0"/>
      <p:bldP spid="39" grpId="0"/>
      <p:bldP spid="40" grpId="0"/>
      <p:bldP spid="41" grpId="0" animBg="1"/>
      <p:bldP spid="42" grpId="0" animBg="1"/>
      <p:bldP spid="43" grpId="0"/>
      <p:bldP spid="44" grpId="0"/>
      <p:bldP spid="45" grpId="0"/>
      <p:bldP spid="46" grpId="0"/>
      <p:bldP spid="61" grpId="0"/>
      <p:bldP spid="62"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Concepto de onda</a:t>
            </a:r>
            <a:endParaRPr lang="es-ES" sz="1600" b="1" dirty="0">
              <a:solidFill>
                <a:schemeClr val="bg1"/>
              </a:solidFill>
            </a:endParaRPr>
          </a:p>
        </p:txBody>
      </p:sp>
      <p:sp>
        <p:nvSpPr>
          <p:cNvPr id="23" name="49 CuadroTexto"/>
          <p:cNvSpPr txBox="1"/>
          <p:nvPr/>
        </p:nvSpPr>
        <p:spPr>
          <a:xfrm>
            <a:off x="450376" y="1133876"/>
            <a:ext cx="8213525"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Una </a:t>
            </a:r>
            <a:r>
              <a:rPr lang="es-ES_tradnl" sz="1600" b="1" dirty="0" smtClean="0"/>
              <a:t>onda</a:t>
            </a:r>
            <a:r>
              <a:rPr lang="es-ES_tradnl" sz="1600" dirty="0" smtClean="0"/>
              <a:t> representa el movimiento de propagación de una perturbación de un punto a otro sin que exista transporte neto de materia.</a:t>
            </a:r>
            <a:endParaRPr lang="es-ES" sz="1600" dirty="0"/>
          </a:p>
        </p:txBody>
      </p:sp>
      <p:sp>
        <p:nvSpPr>
          <p:cNvPr id="24" name="50 CuadroTexto"/>
          <p:cNvSpPr txBox="1"/>
          <p:nvPr/>
        </p:nvSpPr>
        <p:spPr>
          <a:xfrm>
            <a:off x="4881281" y="2239875"/>
            <a:ext cx="3761273" cy="33855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En una onda solo </a:t>
            </a:r>
            <a:r>
              <a:rPr lang="es-ES_tradnl" sz="1600" b="1" dirty="0" smtClean="0"/>
              <a:t>se propaga energía.</a:t>
            </a:r>
            <a:endParaRPr lang="es-ES" sz="1600" b="1" dirty="0"/>
          </a:p>
        </p:txBody>
      </p:sp>
      <p:sp>
        <p:nvSpPr>
          <p:cNvPr id="25" name="51 CuadroTexto"/>
          <p:cNvSpPr txBox="1"/>
          <p:nvPr/>
        </p:nvSpPr>
        <p:spPr>
          <a:xfrm>
            <a:off x="4842704" y="3225387"/>
            <a:ext cx="3512831" cy="338554"/>
          </a:xfrm>
          <a:prstGeom prst="rect">
            <a:avLst/>
          </a:prstGeom>
          <a:noFill/>
        </p:spPr>
        <p:txBody>
          <a:bodyPr wrap="square" rtlCol="0">
            <a:spAutoFit/>
          </a:bodyPr>
          <a:lstStyle/>
          <a:p>
            <a:pPr algn="just"/>
            <a:r>
              <a:rPr lang="es-ES_tradnl" sz="1600" dirty="0" smtClean="0">
                <a:sym typeface="Wingdings"/>
              </a:rPr>
              <a:t> </a:t>
            </a:r>
            <a:r>
              <a:rPr lang="es-ES_tradnl" sz="1600" b="1" dirty="0" smtClean="0"/>
              <a:t>Ondas mecánicas</a:t>
            </a:r>
            <a:endParaRPr lang="es-ES" sz="1600" dirty="0"/>
          </a:p>
        </p:txBody>
      </p:sp>
      <p:sp>
        <p:nvSpPr>
          <p:cNvPr id="26" name="52 CuadroTexto"/>
          <p:cNvSpPr txBox="1"/>
          <p:nvPr/>
        </p:nvSpPr>
        <p:spPr>
          <a:xfrm>
            <a:off x="4828277" y="4916192"/>
            <a:ext cx="3230586" cy="338554"/>
          </a:xfrm>
          <a:prstGeom prst="rect">
            <a:avLst/>
          </a:prstGeom>
          <a:noFill/>
        </p:spPr>
        <p:txBody>
          <a:bodyPr wrap="square" rtlCol="0">
            <a:spAutoFit/>
          </a:bodyPr>
          <a:lstStyle/>
          <a:p>
            <a:pPr algn="just"/>
            <a:r>
              <a:rPr lang="es-ES_tradnl" sz="1600" dirty="0" smtClean="0">
                <a:sym typeface="Wingdings"/>
              </a:rPr>
              <a:t> </a:t>
            </a:r>
            <a:r>
              <a:rPr lang="es-ES_tradnl" sz="1600" b="1" dirty="0" smtClean="0"/>
              <a:t>Ondas electromagnéticas</a:t>
            </a:r>
            <a:endParaRPr lang="es-ES" sz="1600" b="1" dirty="0"/>
          </a:p>
        </p:txBody>
      </p:sp>
      <p:sp>
        <p:nvSpPr>
          <p:cNvPr id="27" name="53 CuadroTexto"/>
          <p:cNvSpPr txBox="1"/>
          <p:nvPr/>
        </p:nvSpPr>
        <p:spPr>
          <a:xfrm>
            <a:off x="4879879" y="3608282"/>
            <a:ext cx="3881984" cy="584775"/>
          </a:xfrm>
          <a:prstGeom prst="rect">
            <a:avLst/>
          </a:prstGeom>
          <a:noFill/>
        </p:spPr>
        <p:txBody>
          <a:bodyPr wrap="square" rtlCol="0">
            <a:spAutoFit/>
          </a:bodyPr>
          <a:lstStyle/>
          <a:p>
            <a:pPr algn="just"/>
            <a:r>
              <a:rPr lang="es-ES_tradnl" sz="1600" dirty="0" smtClean="0"/>
              <a:t>Necesitan un medio material para transmitirse (ejemplo, el sonido).</a:t>
            </a:r>
            <a:endParaRPr lang="es-ES" sz="1600" dirty="0"/>
          </a:p>
        </p:txBody>
      </p:sp>
      <p:pic>
        <p:nvPicPr>
          <p:cNvPr id="29" name="Sendero Pedagógico para la Enseñanza de la Ciencia  Ondas (Física Interdisciplinaria).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0808" y="2324338"/>
            <a:ext cx="2922328" cy="2050757"/>
          </a:xfrm>
          <a:prstGeom prst="rect">
            <a:avLst/>
          </a:prstGeom>
        </p:spPr>
      </p:pic>
      <p:sp>
        <p:nvSpPr>
          <p:cNvPr id="30" name="54 CuadroTexto"/>
          <p:cNvSpPr txBox="1"/>
          <p:nvPr/>
        </p:nvSpPr>
        <p:spPr>
          <a:xfrm>
            <a:off x="4905259" y="5353677"/>
            <a:ext cx="3841679" cy="830997"/>
          </a:xfrm>
          <a:prstGeom prst="rect">
            <a:avLst/>
          </a:prstGeom>
          <a:noFill/>
        </p:spPr>
        <p:txBody>
          <a:bodyPr wrap="square" rtlCol="0">
            <a:spAutoFit/>
          </a:bodyPr>
          <a:lstStyle/>
          <a:p>
            <a:pPr algn="just"/>
            <a:r>
              <a:rPr lang="es-ES_tradnl" sz="1600" dirty="0" smtClean="0"/>
              <a:t>No necesitan un medio material para propagarse y pueden transmitirse en el vacío (ejemplo, la luz).</a:t>
            </a:r>
            <a:endParaRPr lang="es-ES" sz="1600" dirty="0"/>
          </a:p>
        </p:txBody>
      </p:sp>
      <p:pic>
        <p:nvPicPr>
          <p:cNvPr id="31" name="Picture 11" descr="wave_anim"/>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5482" y="4813918"/>
            <a:ext cx="3377199" cy="180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75691"/>
      </p:ext>
    </p:extLst>
  </p:cSld>
  <p:clrMapOvr>
    <a:masterClrMapping/>
  </p:clrMapOvr>
  <p:timing>
    <p:tnLst>
      <p:par>
        <p:cTn id="1" dur="indefinite" restart="never" nodeType="tmRoot">
          <p:childTnLst>
            <p:video>
              <p:cMediaNode vol="80000">
                <p:cTn id="2" fill="hold" display="0">
                  <p:stCondLst>
                    <p:cond delay="indefinite"/>
                  </p:stCondLst>
                </p:cTn>
                <p:tgtEl>
                  <p:spTgt spid="29"/>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47" name="6 CuadroTexto"/>
          <p:cNvSpPr txBox="1"/>
          <p:nvPr/>
        </p:nvSpPr>
        <p:spPr>
          <a:xfrm>
            <a:off x="477672" y="969872"/>
            <a:ext cx="7765576"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La refracción según el modelo de Huygens</a:t>
            </a:r>
            <a:endParaRPr lang="es-ES" b="1" dirty="0">
              <a:solidFill>
                <a:srgbClr val="00B0F0"/>
              </a:solidFill>
            </a:endParaRPr>
          </a:p>
        </p:txBody>
      </p:sp>
      <p:cxnSp>
        <p:nvCxnSpPr>
          <p:cNvPr id="48" name="41 Conector recto"/>
          <p:cNvCxnSpPr/>
          <p:nvPr/>
        </p:nvCxnSpPr>
        <p:spPr bwMode="auto">
          <a:xfrm flipV="1">
            <a:off x="1103488" y="1649897"/>
            <a:ext cx="1161536" cy="939113"/>
          </a:xfrm>
          <a:prstGeom prst="line">
            <a:avLst/>
          </a:prstGeom>
          <a:solidFill>
            <a:schemeClr val="accent1"/>
          </a:solidFill>
          <a:ln w="15875" cap="flat" cmpd="sng" algn="ctr">
            <a:solidFill>
              <a:srgbClr val="1C47D2"/>
            </a:solidFill>
            <a:prstDash val="solid"/>
            <a:round/>
            <a:headEnd type="none" w="med" len="med"/>
            <a:tailEnd type="none" w="med" len="med"/>
          </a:ln>
          <a:effectLst/>
        </p:spPr>
      </p:cxnSp>
      <p:sp>
        <p:nvSpPr>
          <p:cNvPr id="49" name="42 Rectángulo"/>
          <p:cNvSpPr/>
          <p:nvPr/>
        </p:nvSpPr>
        <p:spPr bwMode="auto">
          <a:xfrm>
            <a:off x="930870" y="3529799"/>
            <a:ext cx="3465555" cy="1727166"/>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cxnSp>
        <p:nvCxnSpPr>
          <p:cNvPr id="50" name="43 Conector recto"/>
          <p:cNvCxnSpPr/>
          <p:nvPr/>
        </p:nvCxnSpPr>
        <p:spPr bwMode="auto">
          <a:xfrm rot="10800000" flipV="1">
            <a:off x="1894404" y="3093356"/>
            <a:ext cx="1673756" cy="426701"/>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51" name="45 CuadroTexto"/>
          <p:cNvSpPr txBox="1"/>
          <p:nvPr/>
        </p:nvSpPr>
        <p:spPr>
          <a:xfrm>
            <a:off x="195836" y="2965276"/>
            <a:ext cx="1455543" cy="584775"/>
          </a:xfrm>
          <a:prstGeom prst="rect">
            <a:avLst/>
          </a:prstGeom>
          <a:noFill/>
        </p:spPr>
        <p:txBody>
          <a:bodyPr wrap="square" rtlCol="0">
            <a:spAutoFit/>
          </a:bodyPr>
          <a:lstStyle/>
          <a:p>
            <a:r>
              <a:rPr lang="es-ES_tradnl" sz="1600" dirty="0" smtClean="0"/>
              <a:t>superficie de separación</a:t>
            </a:r>
            <a:endParaRPr lang="es-ES" sz="1600" dirty="0"/>
          </a:p>
        </p:txBody>
      </p:sp>
      <p:sp>
        <p:nvSpPr>
          <p:cNvPr id="52" name="50 Rectángulo"/>
          <p:cNvSpPr/>
          <p:nvPr/>
        </p:nvSpPr>
        <p:spPr bwMode="auto">
          <a:xfrm>
            <a:off x="5145135" y="2376785"/>
            <a:ext cx="3465555" cy="728892"/>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cxnSp>
        <p:nvCxnSpPr>
          <p:cNvPr id="53" name="54 Conector recto"/>
          <p:cNvCxnSpPr/>
          <p:nvPr/>
        </p:nvCxnSpPr>
        <p:spPr bwMode="auto">
          <a:xfrm flipV="1">
            <a:off x="6019089" y="1467376"/>
            <a:ext cx="1139588" cy="909653"/>
          </a:xfrm>
          <a:prstGeom prst="line">
            <a:avLst/>
          </a:prstGeom>
          <a:solidFill>
            <a:schemeClr val="accent1"/>
          </a:solidFill>
          <a:ln w="15875" cap="flat" cmpd="sng" algn="ctr">
            <a:solidFill>
              <a:srgbClr val="1C47D2"/>
            </a:solidFill>
            <a:prstDash val="solid"/>
            <a:round/>
            <a:headEnd type="none" w="med" len="med"/>
            <a:tailEnd type="none" w="med" len="med"/>
          </a:ln>
          <a:effectLst/>
        </p:spPr>
      </p:cxnSp>
      <p:cxnSp>
        <p:nvCxnSpPr>
          <p:cNvPr id="54" name="56 Conector recto"/>
          <p:cNvCxnSpPr>
            <a:stCxn id="52" idx="0"/>
          </p:cNvCxnSpPr>
          <p:nvPr/>
        </p:nvCxnSpPr>
        <p:spPr bwMode="auto">
          <a:xfrm rot="5400000" flipH="1" flipV="1">
            <a:off x="6937452" y="1836470"/>
            <a:ext cx="480777" cy="599854"/>
          </a:xfrm>
          <a:prstGeom prst="line">
            <a:avLst/>
          </a:prstGeom>
          <a:solidFill>
            <a:schemeClr val="accent1"/>
          </a:solidFill>
          <a:ln w="15875" cap="flat" cmpd="sng" algn="ctr">
            <a:solidFill>
              <a:srgbClr val="1C47D2"/>
            </a:solidFill>
            <a:prstDash val="solid"/>
            <a:round/>
            <a:headEnd type="none" w="med" len="med"/>
            <a:tailEnd type="none" w="med" len="med"/>
          </a:ln>
          <a:effectLst/>
        </p:spPr>
      </p:cxnSp>
      <p:sp>
        <p:nvSpPr>
          <p:cNvPr id="55" name="57 Arco"/>
          <p:cNvSpPr/>
          <p:nvPr/>
        </p:nvSpPr>
        <p:spPr bwMode="auto">
          <a:xfrm rot="10800000">
            <a:off x="5783469" y="2125292"/>
            <a:ext cx="488270" cy="485083"/>
          </a:xfrm>
          <a:prstGeom prst="arc">
            <a:avLst>
              <a:gd name="adj1" fmla="val 10800000"/>
              <a:gd name="adj2" fmla="val 0"/>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cxnSp>
        <p:nvCxnSpPr>
          <p:cNvPr id="56" name="58 Conector recto"/>
          <p:cNvCxnSpPr/>
          <p:nvPr/>
        </p:nvCxnSpPr>
        <p:spPr bwMode="auto">
          <a:xfrm rot="10800000" flipV="1">
            <a:off x="6081198" y="2374699"/>
            <a:ext cx="809347" cy="220464"/>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57" name="59 Conector recto"/>
          <p:cNvCxnSpPr/>
          <p:nvPr/>
        </p:nvCxnSpPr>
        <p:spPr bwMode="auto">
          <a:xfrm rot="10800000" flipV="1">
            <a:off x="6174088" y="2372251"/>
            <a:ext cx="1675152" cy="472134"/>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58" name="60 Arco"/>
          <p:cNvSpPr/>
          <p:nvPr/>
        </p:nvSpPr>
        <p:spPr bwMode="auto">
          <a:xfrm rot="10800000">
            <a:off x="6628327" y="2134354"/>
            <a:ext cx="488270" cy="509358"/>
          </a:xfrm>
          <a:prstGeom prst="arc">
            <a:avLst>
              <a:gd name="adj1" fmla="val 10800000"/>
              <a:gd name="adj2" fmla="val 0"/>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59" name="61 Arco"/>
          <p:cNvSpPr/>
          <p:nvPr/>
        </p:nvSpPr>
        <p:spPr bwMode="auto">
          <a:xfrm rot="10800000">
            <a:off x="5472752" y="1895948"/>
            <a:ext cx="1091950" cy="966839"/>
          </a:xfrm>
          <a:prstGeom prst="arc">
            <a:avLst>
              <a:gd name="adj1" fmla="val 10800000"/>
              <a:gd name="adj2" fmla="val 21544104"/>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cxnSp>
        <p:nvCxnSpPr>
          <p:cNvPr id="60" name="62 Conector recto"/>
          <p:cNvCxnSpPr/>
          <p:nvPr/>
        </p:nvCxnSpPr>
        <p:spPr bwMode="auto">
          <a:xfrm rot="16200000" flipV="1">
            <a:off x="7051523" y="1584058"/>
            <a:ext cx="895350" cy="6810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63 Conector recto"/>
          <p:cNvCxnSpPr/>
          <p:nvPr/>
        </p:nvCxnSpPr>
        <p:spPr bwMode="auto">
          <a:xfrm rot="16200000" flipV="1">
            <a:off x="5842658" y="2539588"/>
            <a:ext cx="486790" cy="14056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 name="64 Elipse"/>
          <p:cNvSpPr/>
          <p:nvPr/>
        </p:nvSpPr>
        <p:spPr bwMode="auto">
          <a:xfrm>
            <a:off x="5981952" y="2333946"/>
            <a:ext cx="70924" cy="9452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66" name="65 CuadroTexto"/>
          <p:cNvSpPr txBox="1"/>
          <p:nvPr/>
        </p:nvSpPr>
        <p:spPr>
          <a:xfrm>
            <a:off x="5911546" y="2157424"/>
            <a:ext cx="189470" cy="184666"/>
          </a:xfrm>
          <a:prstGeom prst="rect">
            <a:avLst/>
          </a:prstGeom>
          <a:noFill/>
        </p:spPr>
        <p:txBody>
          <a:bodyPr wrap="square" lIns="0" tIns="0" rIns="0" bIns="0" rtlCol="0">
            <a:spAutoFit/>
          </a:bodyPr>
          <a:lstStyle/>
          <a:p>
            <a:r>
              <a:rPr lang="es-ES_tradnl" sz="1200" dirty="0" smtClean="0"/>
              <a:t>A</a:t>
            </a:r>
            <a:endParaRPr lang="es-ES" sz="1200" dirty="0"/>
          </a:p>
        </p:txBody>
      </p:sp>
      <p:sp>
        <p:nvSpPr>
          <p:cNvPr id="67" name="66 Elipse"/>
          <p:cNvSpPr/>
          <p:nvPr/>
        </p:nvSpPr>
        <p:spPr bwMode="auto">
          <a:xfrm>
            <a:off x="6858252" y="2333946"/>
            <a:ext cx="70924" cy="9452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68" name="67 Elipse"/>
          <p:cNvSpPr/>
          <p:nvPr/>
        </p:nvSpPr>
        <p:spPr bwMode="auto">
          <a:xfrm>
            <a:off x="7796465" y="2333946"/>
            <a:ext cx="70924" cy="9452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69" name="68 CuadroTexto"/>
          <p:cNvSpPr txBox="1"/>
          <p:nvPr/>
        </p:nvSpPr>
        <p:spPr>
          <a:xfrm>
            <a:off x="6796091" y="2118401"/>
            <a:ext cx="189470" cy="184666"/>
          </a:xfrm>
          <a:prstGeom prst="rect">
            <a:avLst/>
          </a:prstGeom>
          <a:noFill/>
        </p:spPr>
        <p:txBody>
          <a:bodyPr wrap="square" lIns="0" tIns="0" rIns="0" bIns="0" rtlCol="0">
            <a:spAutoFit/>
          </a:bodyPr>
          <a:lstStyle/>
          <a:p>
            <a:r>
              <a:rPr lang="es-ES_tradnl" sz="1200" dirty="0" smtClean="0"/>
              <a:t>A’</a:t>
            </a:r>
            <a:endParaRPr lang="es-ES" sz="1200" dirty="0"/>
          </a:p>
        </p:txBody>
      </p:sp>
      <p:sp>
        <p:nvSpPr>
          <p:cNvPr id="70" name="69 CuadroTexto"/>
          <p:cNvSpPr txBox="1"/>
          <p:nvPr/>
        </p:nvSpPr>
        <p:spPr>
          <a:xfrm>
            <a:off x="7862892" y="2150458"/>
            <a:ext cx="189470" cy="184666"/>
          </a:xfrm>
          <a:prstGeom prst="rect">
            <a:avLst/>
          </a:prstGeom>
          <a:noFill/>
        </p:spPr>
        <p:txBody>
          <a:bodyPr wrap="square" lIns="0" tIns="0" rIns="0" bIns="0" rtlCol="0">
            <a:spAutoFit/>
          </a:bodyPr>
          <a:lstStyle/>
          <a:p>
            <a:r>
              <a:rPr lang="es-ES_tradnl" sz="1200" dirty="0" smtClean="0"/>
              <a:t>A’’</a:t>
            </a:r>
            <a:endParaRPr lang="es-ES" sz="1200" dirty="0"/>
          </a:p>
        </p:txBody>
      </p:sp>
      <p:sp>
        <p:nvSpPr>
          <p:cNvPr id="71" name="70 CuadroTexto"/>
          <p:cNvSpPr txBox="1"/>
          <p:nvPr/>
        </p:nvSpPr>
        <p:spPr>
          <a:xfrm>
            <a:off x="7145034" y="1309699"/>
            <a:ext cx="189470" cy="184666"/>
          </a:xfrm>
          <a:prstGeom prst="rect">
            <a:avLst/>
          </a:prstGeom>
          <a:noFill/>
        </p:spPr>
        <p:txBody>
          <a:bodyPr wrap="square" lIns="0" tIns="0" rIns="0" bIns="0" rtlCol="0">
            <a:spAutoFit/>
          </a:bodyPr>
          <a:lstStyle/>
          <a:p>
            <a:r>
              <a:rPr lang="es-ES_tradnl" sz="1200" dirty="0" smtClean="0"/>
              <a:t>B</a:t>
            </a:r>
            <a:endParaRPr lang="es-ES" sz="1200" dirty="0"/>
          </a:p>
        </p:txBody>
      </p:sp>
      <p:sp>
        <p:nvSpPr>
          <p:cNvPr id="72" name="71 CuadroTexto"/>
          <p:cNvSpPr txBox="1"/>
          <p:nvPr/>
        </p:nvSpPr>
        <p:spPr>
          <a:xfrm>
            <a:off x="6125858" y="2881324"/>
            <a:ext cx="189470" cy="184666"/>
          </a:xfrm>
          <a:prstGeom prst="rect">
            <a:avLst/>
          </a:prstGeom>
          <a:noFill/>
        </p:spPr>
        <p:txBody>
          <a:bodyPr wrap="square" lIns="0" tIns="0" rIns="0" bIns="0" rtlCol="0">
            <a:spAutoFit/>
          </a:bodyPr>
          <a:lstStyle/>
          <a:p>
            <a:r>
              <a:rPr lang="es-ES_tradnl" sz="1200" dirty="0" smtClean="0">
                <a:solidFill>
                  <a:schemeClr val="bg1"/>
                </a:solidFill>
              </a:rPr>
              <a:t>C</a:t>
            </a:r>
            <a:endParaRPr lang="es-ES" sz="1200" dirty="0">
              <a:solidFill>
                <a:schemeClr val="bg1"/>
              </a:solidFill>
            </a:endParaRPr>
          </a:p>
        </p:txBody>
      </p:sp>
      <p:sp>
        <p:nvSpPr>
          <p:cNvPr id="73" name="73 Arco"/>
          <p:cNvSpPr/>
          <p:nvPr/>
        </p:nvSpPr>
        <p:spPr bwMode="auto">
          <a:xfrm>
            <a:off x="6171939" y="2220828"/>
            <a:ext cx="119063" cy="325756"/>
          </a:xfrm>
          <a:prstGeom prst="arc">
            <a:avLst>
              <a:gd name="adj1" fmla="val 16014358"/>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74" name="75 Arco"/>
          <p:cNvSpPr/>
          <p:nvPr/>
        </p:nvSpPr>
        <p:spPr bwMode="auto">
          <a:xfrm rot="9892331">
            <a:off x="7434001" y="2192255"/>
            <a:ext cx="119063" cy="325756"/>
          </a:xfrm>
          <a:prstGeom prst="arc">
            <a:avLst>
              <a:gd name="adj1" fmla="val 17578547"/>
              <a:gd name="adj2" fmla="val 0"/>
            </a:avLst>
          </a:prstGeom>
          <a:noFill/>
          <a:ln w="9525" cap="flat" cmpd="sng" algn="ctr">
            <a:solidFill>
              <a:schemeClr val="bg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endParaRPr>
          </a:p>
        </p:txBody>
      </p:sp>
      <p:sp>
        <p:nvSpPr>
          <p:cNvPr id="75" name="76 CuadroTexto"/>
          <p:cNvSpPr txBox="1"/>
          <p:nvPr/>
        </p:nvSpPr>
        <p:spPr>
          <a:xfrm>
            <a:off x="4681182" y="3369124"/>
            <a:ext cx="2060812" cy="338554"/>
          </a:xfrm>
          <a:prstGeom prst="rect">
            <a:avLst/>
          </a:prstGeom>
          <a:noFill/>
        </p:spPr>
        <p:txBody>
          <a:bodyPr wrap="square" rtlCol="0">
            <a:spAutoFit/>
          </a:bodyPr>
          <a:lstStyle/>
          <a:p>
            <a:r>
              <a:rPr lang="es-ES_tradnl" sz="1600" dirty="0" smtClean="0"/>
              <a:t>Triángulo ABA:</a:t>
            </a:r>
            <a:endParaRPr lang="es-ES" sz="1600" dirty="0"/>
          </a:p>
        </p:txBody>
      </p:sp>
      <p:sp>
        <p:nvSpPr>
          <p:cNvPr id="76" name="78 CuadroTexto"/>
          <p:cNvSpPr txBox="1"/>
          <p:nvPr/>
        </p:nvSpPr>
        <p:spPr>
          <a:xfrm>
            <a:off x="4681180" y="3987934"/>
            <a:ext cx="1937983" cy="338554"/>
          </a:xfrm>
          <a:prstGeom prst="rect">
            <a:avLst/>
          </a:prstGeom>
          <a:noFill/>
        </p:spPr>
        <p:txBody>
          <a:bodyPr wrap="square" rtlCol="0">
            <a:spAutoFit/>
          </a:bodyPr>
          <a:lstStyle/>
          <a:p>
            <a:r>
              <a:rPr lang="es-ES_tradnl" sz="1600" dirty="0" smtClean="0"/>
              <a:t>Triángulo ACA:</a:t>
            </a:r>
            <a:endParaRPr lang="es-ES" sz="1600" dirty="0"/>
          </a:p>
        </p:txBody>
      </p:sp>
      <p:sp>
        <p:nvSpPr>
          <p:cNvPr id="77" name="81 CuadroTexto"/>
          <p:cNvSpPr txBox="1"/>
          <p:nvPr/>
        </p:nvSpPr>
        <p:spPr>
          <a:xfrm>
            <a:off x="4708475" y="4494115"/>
            <a:ext cx="3957853" cy="338554"/>
          </a:xfrm>
          <a:prstGeom prst="rect">
            <a:avLst/>
          </a:prstGeom>
          <a:noFill/>
        </p:spPr>
        <p:txBody>
          <a:bodyPr wrap="square" rtlCol="0">
            <a:spAutoFit/>
          </a:bodyPr>
          <a:lstStyle/>
          <a:p>
            <a:r>
              <a:rPr lang="es-ES_tradnl" sz="1600" b="1" dirty="0" smtClean="0"/>
              <a:t>Ley de </a:t>
            </a:r>
            <a:r>
              <a:rPr lang="es-ES_tradnl" sz="1600" b="1" dirty="0" err="1" smtClean="0"/>
              <a:t>Snell</a:t>
            </a:r>
            <a:r>
              <a:rPr lang="es-ES_tradnl" sz="1600" b="1" dirty="0" smtClean="0"/>
              <a:t> </a:t>
            </a:r>
            <a:r>
              <a:rPr lang="es-ES_tradnl" sz="1600" dirty="0" smtClean="0"/>
              <a:t>de la refracción:</a:t>
            </a:r>
            <a:endParaRPr lang="es-ES" sz="1600" dirty="0"/>
          </a:p>
        </p:txBody>
      </p:sp>
      <p:sp>
        <p:nvSpPr>
          <p:cNvPr id="78" name="82 CuadroTexto"/>
          <p:cNvSpPr txBox="1"/>
          <p:nvPr/>
        </p:nvSpPr>
        <p:spPr>
          <a:xfrm>
            <a:off x="4763068" y="5477970"/>
            <a:ext cx="2702257" cy="338554"/>
          </a:xfrm>
          <a:prstGeom prst="rect">
            <a:avLst/>
          </a:prstGeom>
          <a:noFill/>
        </p:spPr>
        <p:txBody>
          <a:bodyPr wrap="square" rtlCol="0">
            <a:spAutoFit/>
          </a:bodyPr>
          <a:lstStyle/>
          <a:p>
            <a:r>
              <a:rPr lang="es-ES_tradnl" sz="1600" dirty="0" smtClean="0"/>
              <a:t>Si v</a:t>
            </a:r>
            <a:r>
              <a:rPr lang="es-ES_tradnl" sz="1600" baseline="-25000" dirty="0" smtClean="0"/>
              <a:t>2 </a:t>
            </a:r>
            <a:r>
              <a:rPr lang="es-ES_tradnl" sz="1600" dirty="0" smtClean="0"/>
              <a:t>&gt; v</a:t>
            </a:r>
            <a:r>
              <a:rPr lang="es-ES_tradnl" sz="1600" baseline="-25000" dirty="0" smtClean="0"/>
              <a:t>1</a:t>
            </a:r>
            <a:r>
              <a:rPr lang="es-ES_tradnl" sz="1600" dirty="0" smtClean="0"/>
              <a:t> entonces r &gt; i</a:t>
            </a:r>
            <a:endParaRPr lang="es-ES" sz="1600" dirty="0"/>
          </a:p>
        </p:txBody>
      </p:sp>
      <p:sp>
        <p:nvSpPr>
          <p:cNvPr id="79" name="83 CuadroTexto"/>
          <p:cNvSpPr txBox="1"/>
          <p:nvPr/>
        </p:nvSpPr>
        <p:spPr>
          <a:xfrm>
            <a:off x="4770452" y="5812028"/>
            <a:ext cx="2542761" cy="338554"/>
          </a:xfrm>
          <a:prstGeom prst="rect">
            <a:avLst/>
          </a:prstGeom>
          <a:noFill/>
        </p:spPr>
        <p:txBody>
          <a:bodyPr wrap="square" rtlCol="0">
            <a:spAutoFit/>
          </a:bodyPr>
          <a:lstStyle/>
          <a:p>
            <a:r>
              <a:rPr lang="es-ES_tradnl" sz="1600" dirty="0" smtClean="0"/>
              <a:t>Si v</a:t>
            </a:r>
            <a:r>
              <a:rPr lang="es-ES_tradnl" sz="1600" baseline="-25000" dirty="0" smtClean="0"/>
              <a:t>2 </a:t>
            </a:r>
            <a:r>
              <a:rPr lang="es-ES_tradnl" sz="1600" dirty="0" smtClean="0"/>
              <a:t>&lt; v</a:t>
            </a:r>
            <a:r>
              <a:rPr lang="es-ES_tradnl" sz="1600" baseline="-25000" dirty="0" smtClean="0"/>
              <a:t>1</a:t>
            </a:r>
            <a:r>
              <a:rPr lang="es-ES_tradnl" sz="1600" dirty="0" smtClean="0"/>
              <a:t> entonces r &lt; i</a:t>
            </a:r>
            <a:endParaRPr lang="es-ES" sz="1600" dirty="0"/>
          </a:p>
        </p:txBody>
      </p:sp>
      <mc:AlternateContent xmlns:mc="http://schemas.openxmlformats.org/markup-compatibility/2006" xmlns:a14="http://schemas.microsoft.com/office/drawing/2010/main">
        <mc:Choice Requires="a14">
          <p:sp>
            <p:nvSpPr>
              <p:cNvPr id="80" name="3 CuadroTexto"/>
              <p:cNvSpPr txBox="1"/>
              <p:nvPr/>
            </p:nvSpPr>
            <p:spPr>
              <a:xfrm>
                <a:off x="3837010" y="3125535"/>
                <a:ext cx="4429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𝑣</m:t>
                              </m:r>
                            </m:e>
                          </m:acc>
                        </m:e>
                        <m:sub>
                          <m:r>
                            <a:rPr lang="es-ES" sz="1600" b="0" i="1" smtClean="0">
                              <a:latin typeface="Cambria Math"/>
                            </a:rPr>
                            <m:t>1</m:t>
                          </m:r>
                        </m:sub>
                      </m:sSub>
                    </m:oMath>
                  </m:oMathPara>
                </a14:m>
                <a:endParaRPr lang="es-ES" sz="1600" dirty="0"/>
              </a:p>
            </p:txBody>
          </p:sp>
        </mc:Choice>
        <mc:Fallback xmlns="">
          <p:sp>
            <p:nvSpPr>
              <p:cNvPr id="80" name="3 CuadroTexto"/>
              <p:cNvSpPr txBox="1">
                <a:spLocks noRot="1" noChangeAspect="1" noMove="1" noResize="1" noEditPoints="1" noAdjustHandles="1" noChangeArrowheads="1" noChangeShapeType="1" noTextEdit="1"/>
              </p:cNvSpPr>
              <p:nvPr/>
            </p:nvSpPr>
            <p:spPr>
              <a:xfrm>
                <a:off x="3837010" y="3125535"/>
                <a:ext cx="442942" cy="338554"/>
              </a:xfrm>
              <a:prstGeom prst="rect">
                <a:avLst/>
              </a:prstGeom>
              <a:blipFill>
                <a:blip r:embed="rId2"/>
                <a:stretch>
                  <a:fillRect t="-16364" r="-1643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1" name="84 CuadroTexto"/>
              <p:cNvSpPr txBox="1"/>
              <p:nvPr/>
            </p:nvSpPr>
            <p:spPr>
              <a:xfrm>
                <a:off x="3852932" y="3550891"/>
                <a:ext cx="44768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solidFill>
                                <a:schemeClr val="bg1"/>
                              </a:solidFill>
                              <a:latin typeface="Cambria Math" panose="02040503050406030204" pitchFamily="18" charset="0"/>
                            </a:rPr>
                          </m:ctrlPr>
                        </m:sSubPr>
                        <m:e>
                          <m:acc>
                            <m:accPr>
                              <m:chr m:val="⃗"/>
                              <m:ctrlPr>
                                <a:rPr lang="es-ES" sz="1600" i="1" smtClean="0">
                                  <a:solidFill>
                                    <a:schemeClr val="bg1"/>
                                  </a:solidFill>
                                  <a:latin typeface="Cambria Math" panose="02040503050406030204" pitchFamily="18" charset="0"/>
                                </a:rPr>
                              </m:ctrlPr>
                            </m:accPr>
                            <m:e>
                              <m:r>
                                <a:rPr lang="es-ES" sz="1600" b="0" i="1" smtClean="0">
                                  <a:solidFill>
                                    <a:schemeClr val="bg1"/>
                                  </a:solidFill>
                                  <a:latin typeface="Cambria Math"/>
                                </a:rPr>
                                <m:t>𝑣</m:t>
                              </m:r>
                            </m:e>
                          </m:acc>
                        </m:e>
                        <m:sub>
                          <m:r>
                            <a:rPr lang="es-ES" sz="1600" b="0" i="1" smtClean="0">
                              <a:solidFill>
                                <a:schemeClr val="bg1"/>
                              </a:solidFill>
                              <a:latin typeface="Cambria Math"/>
                            </a:rPr>
                            <m:t>2</m:t>
                          </m:r>
                        </m:sub>
                      </m:sSub>
                    </m:oMath>
                  </m:oMathPara>
                </a14:m>
                <a:endParaRPr lang="es-ES" sz="1600" dirty="0">
                  <a:solidFill>
                    <a:schemeClr val="bg1"/>
                  </a:solidFill>
                </a:endParaRPr>
              </a:p>
            </p:txBody>
          </p:sp>
        </mc:Choice>
        <mc:Fallback xmlns="">
          <p:sp>
            <p:nvSpPr>
              <p:cNvPr id="81" name="84 CuadroTexto"/>
              <p:cNvSpPr txBox="1">
                <a:spLocks noRot="1" noChangeAspect="1" noMove="1" noResize="1" noEditPoints="1" noAdjustHandles="1" noChangeArrowheads="1" noChangeShapeType="1" noTextEdit="1"/>
              </p:cNvSpPr>
              <p:nvPr/>
            </p:nvSpPr>
            <p:spPr>
              <a:xfrm>
                <a:off x="3852932" y="3550891"/>
                <a:ext cx="447687" cy="338554"/>
              </a:xfrm>
              <a:prstGeom prst="rect">
                <a:avLst/>
              </a:prstGeom>
              <a:blipFill>
                <a:blip r:embed="rId3"/>
                <a:stretch>
                  <a:fillRect t="-16071" r="-1780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2" name="85 CuadroTexto"/>
              <p:cNvSpPr txBox="1"/>
              <p:nvPr/>
            </p:nvSpPr>
            <p:spPr>
              <a:xfrm>
                <a:off x="6198075" y="2074658"/>
                <a:ext cx="30912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𝑖</m:t>
                          </m:r>
                        </m:e>
                      </m:acc>
                    </m:oMath>
                  </m:oMathPara>
                </a14:m>
                <a:endParaRPr lang="es-ES" sz="1600" dirty="0"/>
              </a:p>
            </p:txBody>
          </p:sp>
        </mc:Choice>
        <mc:Fallback xmlns="">
          <p:sp>
            <p:nvSpPr>
              <p:cNvPr id="82" name="85 CuadroTexto"/>
              <p:cNvSpPr txBox="1">
                <a:spLocks noRot="1" noChangeAspect="1" noMove="1" noResize="1" noEditPoints="1" noAdjustHandles="1" noChangeArrowheads="1" noChangeShapeType="1" noTextEdit="1"/>
              </p:cNvSpPr>
              <p:nvPr/>
            </p:nvSpPr>
            <p:spPr>
              <a:xfrm>
                <a:off x="6198075" y="2074658"/>
                <a:ext cx="309123" cy="338554"/>
              </a:xfrm>
              <a:prstGeom prst="rect">
                <a:avLst/>
              </a:prstGeom>
              <a:blipFill>
                <a:blip r:embed="rId4"/>
                <a:stretch>
                  <a:fillRect t="-1786" r="-28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3" name="86 CuadroTexto"/>
              <p:cNvSpPr txBox="1"/>
              <p:nvPr/>
            </p:nvSpPr>
            <p:spPr>
              <a:xfrm>
                <a:off x="7073806" y="2308944"/>
                <a:ext cx="34464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solidFill>
                                <a:schemeClr val="bg1"/>
                              </a:solidFill>
                              <a:latin typeface="Cambria Math" panose="02040503050406030204" pitchFamily="18" charset="0"/>
                            </a:rPr>
                          </m:ctrlPr>
                        </m:accPr>
                        <m:e>
                          <m:r>
                            <a:rPr lang="es-ES" sz="1600" b="0" i="1" smtClean="0">
                              <a:solidFill>
                                <a:schemeClr val="bg1"/>
                              </a:solidFill>
                              <a:latin typeface="Cambria Math"/>
                            </a:rPr>
                            <m:t>𝑟</m:t>
                          </m:r>
                        </m:e>
                      </m:acc>
                    </m:oMath>
                  </m:oMathPara>
                </a14:m>
                <a:endParaRPr lang="es-ES" sz="1600" dirty="0">
                  <a:solidFill>
                    <a:schemeClr val="bg1"/>
                  </a:solidFill>
                </a:endParaRPr>
              </a:p>
            </p:txBody>
          </p:sp>
        </mc:Choice>
        <mc:Fallback xmlns="">
          <p:sp>
            <p:nvSpPr>
              <p:cNvPr id="83" name="86 CuadroTexto"/>
              <p:cNvSpPr txBox="1">
                <a:spLocks noRot="1" noChangeAspect="1" noMove="1" noResize="1" noEditPoints="1" noAdjustHandles="1" noChangeArrowheads="1" noChangeShapeType="1" noTextEdit="1"/>
              </p:cNvSpPr>
              <p:nvPr/>
            </p:nvSpPr>
            <p:spPr>
              <a:xfrm>
                <a:off x="7073806" y="2308944"/>
                <a:ext cx="344646" cy="338554"/>
              </a:xfrm>
              <a:prstGeom prst="rect">
                <a:avLst/>
              </a:prstGeom>
              <a:blipFill>
                <a:blip r:embed="rId5"/>
                <a:stretch>
                  <a:fillRect t="-1818" r="-2807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4" name="87 CuadroTexto"/>
              <p:cNvSpPr txBox="1"/>
              <p:nvPr/>
            </p:nvSpPr>
            <p:spPr>
              <a:xfrm>
                <a:off x="6593861" y="3152830"/>
                <a:ext cx="1842299" cy="604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𝑠𝑒𝑛</m:t>
                      </m:r>
                      <m:acc>
                        <m:accPr>
                          <m:chr m:val="̂"/>
                          <m:ctrlPr>
                            <a:rPr lang="es-ES" sz="1600" i="1" smtClean="0">
                              <a:latin typeface="Cambria Math" panose="02040503050406030204" pitchFamily="18" charset="0"/>
                            </a:rPr>
                          </m:ctrlPr>
                        </m:accPr>
                        <m:e>
                          <m:r>
                            <a:rPr lang="es-ES" sz="1600" b="0" i="1" smtClean="0">
                              <a:latin typeface="Cambria Math"/>
                            </a:rPr>
                            <m:t>𝑖</m:t>
                          </m:r>
                        </m:e>
                      </m:acc>
                      <m:r>
                        <a:rPr lang="es-ES" sz="1600" b="0" i="1" smtClean="0">
                          <a:latin typeface="Cambria Math"/>
                        </a:rPr>
                        <m:t>=</m:t>
                      </m:r>
                      <m:f>
                        <m:fPr>
                          <m:ctrlPr>
                            <a:rPr lang="es-ES" sz="1600" b="0" i="1" smtClean="0">
                              <a:latin typeface="Cambria Math" panose="02040503050406030204" pitchFamily="18" charset="0"/>
                            </a:rPr>
                          </m:ctrlPr>
                        </m:fPr>
                        <m:num>
                          <m:acc>
                            <m:accPr>
                              <m:chr m:val="̅"/>
                              <m:ctrlPr>
                                <a:rPr lang="es-ES" sz="1600" b="0" i="1" smtClean="0">
                                  <a:latin typeface="Cambria Math" panose="02040503050406030204" pitchFamily="18" charset="0"/>
                                </a:rPr>
                              </m:ctrlPr>
                            </m:accPr>
                            <m:e>
                              <m:r>
                                <a:rPr lang="es-ES" sz="1600" b="0" i="1" smtClean="0">
                                  <a:latin typeface="Cambria Math"/>
                                </a:rPr>
                                <m:t>𝐵𝐴</m:t>
                              </m:r>
                              <m:r>
                                <a:rPr lang="es-ES" sz="1600" b="0" i="1" smtClean="0">
                                  <a:latin typeface="Cambria Math"/>
                                </a:rPr>
                                <m:t>"</m:t>
                              </m:r>
                            </m:e>
                          </m:acc>
                        </m:num>
                        <m:den>
                          <m:acc>
                            <m:accPr>
                              <m:chr m:val="̅"/>
                              <m:ctrlPr>
                                <a:rPr lang="es-ES" sz="1600" b="0" i="1" smtClean="0">
                                  <a:latin typeface="Cambria Math" panose="02040503050406030204" pitchFamily="18" charset="0"/>
                                </a:rPr>
                              </m:ctrlPr>
                            </m:accPr>
                            <m:e>
                              <m:r>
                                <a:rPr lang="es-ES" sz="1600" b="0" i="1" smtClean="0">
                                  <a:latin typeface="Cambria Math"/>
                                </a:rPr>
                                <m:t>𝐴𝐴</m:t>
                              </m:r>
                              <m:r>
                                <a:rPr lang="es-ES" sz="1600" b="0" i="1" smtClean="0">
                                  <a:latin typeface="Cambria Math"/>
                                </a:rPr>
                                <m:t>"</m:t>
                              </m:r>
                            </m:e>
                          </m:acc>
                        </m:den>
                      </m:f>
                      <m:r>
                        <a:rPr lang="es-ES" sz="1600" b="0" i="1" smtClean="0">
                          <a:latin typeface="Cambria Math"/>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a:rPr>
                                <m:t>𝑣</m:t>
                              </m:r>
                            </m:e>
                            <m:sub>
                              <m:r>
                                <a:rPr lang="es-ES" sz="1600" b="0" i="1" smtClean="0">
                                  <a:latin typeface="Cambria Math"/>
                                </a:rPr>
                                <m:t>1</m:t>
                              </m:r>
                            </m:sub>
                          </m:sSub>
                          <m:r>
                            <a:rPr lang="es-ES" sz="1600" b="0" i="1" smtClean="0">
                              <a:latin typeface="Cambria Math"/>
                            </a:rPr>
                            <m:t>𝑡</m:t>
                          </m:r>
                        </m:num>
                        <m:den>
                          <m:acc>
                            <m:accPr>
                              <m:chr m:val="̅"/>
                              <m:ctrlPr>
                                <a:rPr lang="es-ES" sz="1600" b="0" i="1" smtClean="0">
                                  <a:latin typeface="Cambria Math" panose="02040503050406030204" pitchFamily="18" charset="0"/>
                                </a:rPr>
                              </m:ctrlPr>
                            </m:accPr>
                            <m:e>
                              <m:r>
                                <a:rPr lang="es-ES" sz="1600" b="0" i="1" smtClean="0">
                                  <a:latin typeface="Cambria Math"/>
                                </a:rPr>
                                <m:t>𝐴𝐴</m:t>
                              </m:r>
                              <m:r>
                                <a:rPr lang="es-ES" sz="1600" b="0" i="1" smtClean="0">
                                  <a:latin typeface="Cambria Math"/>
                                </a:rPr>
                                <m:t>"</m:t>
                              </m:r>
                            </m:e>
                          </m:acc>
                        </m:den>
                      </m:f>
                    </m:oMath>
                  </m:oMathPara>
                </a14:m>
                <a:endParaRPr lang="es-ES" sz="1600" dirty="0"/>
              </a:p>
            </p:txBody>
          </p:sp>
        </mc:Choice>
        <mc:Fallback xmlns="">
          <p:sp>
            <p:nvSpPr>
              <p:cNvPr id="84" name="87 CuadroTexto"/>
              <p:cNvSpPr txBox="1">
                <a:spLocks noRot="1" noChangeAspect="1" noMove="1" noResize="1" noEditPoints="1" noAdjustHandles="1" noChangeArrowheads="1" noChangeShapeType="1" noTextEdit="1"/>
              </p:cNvSpPr>
              <p:nvPr/>
            </p:nvSpPr>
            <p:spPr>
              <a:xfrm>
                <a:off x="6593861" y="3152830"/>
                <a:ext cx="1842299" cy="604076"/>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5" name="88 CuadroTexto"/>
              <p:cNvSpPr txBox="1"/>
              <p:nvPr/>
            </p:nvSpPr>
            <p:spPr>
              <a:xfrm>
                <a:off x="6609784" y="3782901"/>
                <a:ext cx="1873012" cy="5990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𝑠𝑒𝑛</m:t>
                      </m:r>
                      <m:acc>
                        <m:accPr>
                          <m:chr m:val="̂"/>
                          <m:ctrlPr>
                            <a:rPr lang="es-ES" sz="1600" i="1" smtClean="0">
                              <a:latin typeface="Cambria Math" panose="02040503050406030204" pitchFamily="18" charset="0"/>
                            </a:rPr>
                          </m:ctrlPr>
                        </m:accPr>
                        <m:e>
                          <m:r>
                            <a:rPr lang="es-ES" sz="1600" b="0" i="1" smtClean="0">
                              <a:latin typeface="Cambria Math"/>
                            </a:rPr>
                            <m:t>𝑟</m:t>
                          </m:r>
                        </m:e>
                      </m:acc>
                      <m:r>
                        <a:rPr lang="es-ES" sz="1600" b="0" i="1" smtClean="0">
                          <a:latin typeface="Cambria Math"/>
                        </a:rPr>
                        <m:t>=</m:t>
                      </m:r>
                      <m:f>
                        <m:fPr>
                          <m:ctrlPr>
                            <a:rPr lang="es-ES" sz="1600" b="0" i="1" smtClean="0">
                              <a:latin typeface="Cambria Math" panose="02040503050406030204" pitchFamily="18" charset="0"/>
                            </a:rPr>
                          </m:ctrlPr>
                        </m:fPr>
                        <m:num>
                          <m:acc>
                            <m:accPr>
                              <m:chr m:val="̅"/>
                              <m:ctrlPr>
                                <a:rPr lang="es-ES" sz="1600" b="0" i="1" smtClean="0">
                                  <a:latin typeface="Cambria Math" panose="02040503050406030204" pitchFamily="18" charset="0"/>
                                </a:rPr>
                              </m:ctrlPr>
                            </m:accPr>
                            <m:e>
                              <m:r>
                                <a:rPr lang="es-ES" sz="1600" b="0" i="1" smtClean="0">
                                  <a:latin typeface="Cambria Math"/>
                                </a:rPr>
                                <m:t>𝐴𝐶</m:t>
                              </m:r>
                            </m:e>
                          </m:acc>
                        </m:num>
                        <m:den>
                          <m:acc>
                            <m:accPr>
                              <m:chr m:val="̅"/>
                              <m:ctrlPr>
                                <a:rPr lang="es-ES" sz="1600" b="0" i="1" smtClean="0">
                                  <a:latin typeface="Cambria Math" panose="02040503050406030204" pitchFamily="18" charset="0"/>
                                </a:rPr>
                              </m:ctrlPr>
                            </m:accPr>
                            <m:e>
                              <m:r>
                                <a:rPr lang="es-ES" sz="1600" b="0" i="1" smtClean="0">
                                  <a:latin typeface="Cambria Math"/>
                                </a:rPr>
                                <m:t>𝐴𝐴</m:t>
                              </m:r>
                              <m:r>
                                <a:rPr lang="es-ES" sz="1600" b="0" i="1" smtClean="0">
                                  <a:latin typeface="Cambria Math"/>
                                </a:rPr>
                                <m:t>"</m:t>
                              </m:r>
                            </m:e>
                          </m:acc>
                        </m:den>
                      </m:f>
                      <m:r>
                        <a:rPr lang="es-ES" sz="1600" b="0" i="1" smtClean="0">
                          <a:latin typeface="Cambria Math"/>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a:rPr>
                                <m:t>𝑣</m:t>
                              </m:r>
                            </m:e>
                            <m:sub>
                              <m:r>
                                <a:rPr lang="es-ES" sz="1600" b="0" i="1" smtClean="0">
                                  <a:latin typeface="Cambria Math"/>
                                </a:rPr>
                                <m:t>2</m:t>
                              </m:r>
                            </m:sub>
                          </m:sSub>
                          <m:r>
                            <a:rPr lang="es-ES" sz="1600" b="0" i="1" smtClean="0">
                              <a:latin typeface="Cambria Math"/>
                            </a:rPr>
                            <m:t>𝑡</m:t>
                          </m:r>
                        </m:num>
                        <m:den>
                          <m:acc>
                            <m:accPr>
                              <m:chr m:val="̅"/>
                              <m:ctrlPr>
                                <a:rPr lang="es-ES" sz="1600" b="0" i="1" smtClean="0">
                                  <a:latin typeface="Cambria Math" panose="02040503050406030204" pitchFamily="18" charset="0"/>
                                </a:rPr>
                              </m:ctrlPr>
                            </m:accPr>
                            <m:e>
                              <m:r>
                                <a:rPr lang="es-ES" sz="1600" b="0" i="1" smtClean="0">
                                  <a:latin typeface="Cambria Math"/>
                                </a:rPr>
                                <m:t>𝐴𝐴</m:t>
                              </m:r>
                              <m:r>
                                <a:rPr lang="es-ES" sz="1600" b="0" i="1" smtClean="0">
                                  <a:latin typeface="Cambria Math"/>
                                </a:rPr>
                                <m:t>"</m:t>
                              </m:r>
                            </m:e>
                          </m:acc>
                        </m:den>
                      </m:f>
                    </m:oMath>
                  </m:oMathPara>
                </a14:m>
                <a:endParaRPr lang="es-ES" sz="1600" dirty="0"/>
              </a:p>
            </p:txBody>
          </p:sp>
        </mc:Choice>
        <mc:Fallback xmlns="">
          <p:sp>
            <p:nvSpPr>
              <p:cNvPr id="85" name="88 CuadroTexto"/>
              <p:cNvSpPr txBox="1">
                <a:spLocks noRot="1" noChangeAspect="1" noMove="1" noResize="1" noEditPoints="1" noAdjustHandles="1" noChangeArrowheads="1" noChangeShapeType="1" noTextEdit="1"/>
              </p:cNvSpPr>
              <p:nvPr/>
            </p:nvSpPr>
            <p:spPr>
              <a:xfrm>
                <a:off x="6609784" y="3782901"/>
                <a:ext cx="1873012" cy="599075"/>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6" name="10 CuadroTexto"/>
              <p:cNvSpPr txBox="1"/>
              <p:nvPr/>
            </p:nvSpPr>
            <p:spPr>
              <a:xfrm>
                <a:off x="6109364" y="4845153"/>
                <a:ext cx="1130758" cy="6013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r>
                            <a:rPr lang="es-ES" sz="1600" i="1">
                              <a:latin typeface="Cambria Math"/>
                            </a:rPr>
                            <m:t>𝑠𝑒𝑛</m:t>
                          </m:r>
                          <m:acc>
                            <m:accPr>
                              <m:chr m:val="̂"/>
                              <m:ctrlPr>
                                <a:rPr lang="es-ES" sz="1600" i="1">
                                  <a:latin typeface="Cambria Math" panose="02040503050406030204" pitchFamily="18" charset="0"/>
                                </a:rPr>
                              </m:ctrlPr>
                            </m:accPr>
                            <m:e>
                              <m:r>
                                <a:rPr lang="es-ES" sz="1600" i="1">
                                  <a:latin typeface="Cambria Math"/>
                                </a:rPr>
                                <m:t>𝑖</m:t>
                              </m:r>
                            </m:e>
                          </m:acc>
                        </m:num>
                        <m:den>
                          <m:r>
                            <a:rPr lang="es-ES" sz="1600" i="1">
                              <a:latin typeface="Cambria Math"/>
                            </a:rPr>
                            <m:t>𝑠𝑒𝑛</m:t>
                          </m:r>
                          <m:acc>
                            <m:accPr>
                              <m:chr m:val="̂"/>
                              <m:ctrlPr>
                                <a:rPr lang="es-ES" sz="1600" i="1">
                                  <a:latin typeface="Cambria Math" panose="02040503050406030204" pitchFamily="18" charset="0"/>
                                </a:rPr>
                              </m:ctrlPr>
                            </m:accPr>
                            <m:e>
                              <m:r>
                                <a:rPr lang="es-ES" sz="1600" b="0" i="1" smtClean="0">
                                  <a:latin typeface="Cambria Math"/>
                                </a:rPr>
                                <m:t>𝑟</m:t>
                              </m:r>
                            </m:e>
                          </m:acc>
                        </m:den>
                      </m:f>
                      <m:r>
                        <a:rPr lang="es-ES" sz="1600" b="0" i="1" smtClean="0">
                          <a:latin typeface="Cambria Math"/>
                        </a:rPr>
                        <m:t>=</m:t>
                      </m:r>
                      <m:f>
                        <m:fPr>
                          <m:ctrlPr>
                            <a:rPr lang="es-ES" sz="1600" b="0" i="1" smtClean="0">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a:rPr>
                                <m:t>𝑣</m:t>
                              </m:r>
                            </m:e>
                            <m:sub>
                              <m:r>
                                <a:rPr lang="es-ES" sz="1600" i="1">
                                  <a:latin typeface="Cambria Math"/>
                                </a:rPr>
                                <m:t>1</m:t>
                              </m:r>
                            </m:sub>
                          </m:sSub>
                        </m:num>
                        <m:den>
                          <m:sSub>
                            <m:sSubPr>
                              <m:ctrlPr>
                                <a:rPr lang="es-ES" sz="1600" i="1">
                                  <a:latin typeface="Cambria Math" panose="02040503050406030204" pitchFamily="18" charset="0"/>
                                </a:rPr>
                              </m:ctrlPr>
                            </m:sSubPr>
                            <m:e>
                              <m:r>
                                <a:rPr lang="es-ES" sz="1600" i="1">
                                  <a:latin typeface="Cambria Math"/>
                                </a:rPr>
                                <m:t>𝑣</m:t>
                              </m:r>
                            </m:e>
                            <m:sub>
                              <m:r>
                                <a:rPr lang="es-ES" sz="1600" b="0" i="1" smtClean="0">
                                  <a:latin typeface="Cambria Math"/>
                                </a:rPr>
                                <m:t>2</m:t>
                              </m:r>
                            </m:sub>
                          </m:sSub>
                        </m:den>
                      </m:f>
                    </m:oMath>
                  </m:oMathPara>
                </a14:m>
                <a:endParaRPr lang="es-ES" sz="1600" dirty="0"/>
              </a:p>
            </p:txBody>
          </p:sp>
        </mc:Choice>
        <mc:Fallback xmlns="">
          <p:sp>
            <p:nvSpPr>
              <p:cNvPr id="86" name="10 CuadroTexto"/>
              <p:cNvSpPr txBox="1">
                <a:spLocks noRot="1" noChangeAspect="1" noMove="1" noResize="1" noEditPoints="1" noAdjustHandles="1" noChangeArrowheads="1" noChangeShapeType="1" noTextEdit="1"/>
              </p:cNvSpPr>
              <p:nvPr/>
            </p:nvSpPr>
            <p:spPr>
              <a:xfrm>
                <a:off x="6109364" y="4845153"/>
                <a:ext cx="1130758" cy="601318"/>
              </a:xfrm>
              <a:prstGeom prst="rect">
                <a:avLst/>
              </a:prstGeom>
              <a:blipFill>
                <a:blip r:embed="rId8"/>
                <a:stretch>
                  <a:fillRect/>
                </a:stretch>
              </a:blipFill>
            </p:spPr>
            <p:txBody>
              <a:bodyPr/>
              <a:lstStyle/>
              <a:p>
                <a:r>
                  <a:rPr lang="es-ES">
                    <a:noFill/>
                  </a:rPr>
                  <a:t> </a:t>
                </a:r>
              </a:p>
            </p:txBody>
          </p:sp>
        </mc:Fallback>
      </mc:AlternateContent>
      <p:pic>
        <p:nvPicPr>
          <p:cNvPr id="40" name="Imagen 39">
            <a:hlinkClick r:id="rId9"/>
          </p:cNvPr>
          <p:cNvPicPr>
            <a:picLocks noChangeAspect="1"/>
          </p:cNvPicPr>
          <p:nvPr/>
        </p:nvPicPr>
        <p:blipFill>
          <a:blip r:embed="rId10">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42714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fill="hold" nodeType="clickEffect">
                                  <p:stCondLst>
                                    <p:cond delay="0"/>
                                  </p:stCondLst>
                                  <p:childTnLst>
                                    <p:animMotion origin="layout" path="M -2.77778E-6 4.52695E-6 L 0.17223 0.28614 " pathEditMode="relative" rAng="0" ptsTypes="AA">
                                      <p:cBhvr>
                                        <p:cTn id="10" dur="3000" fill="hold"/>
                                        <p:tgtEl>
                                          <p:spTgt spid="48"/>
                                        </p:tgtEl>
                                        <p:attrNameLst>
                                          <p:attrName>ppt_x</p:attrName>
                                          <p:attrName>ppt_y</p:attrName>
                                        </p:attrNameLst>
                                      </p:cBhvr>
                                      <p:rCtr x="8600" y="14300"/>
                                    </p:animMotion>
                                  </p:childTnLst>
                                </p:cTn>
                              </p:par>
                              <p:par>
                                <p:cTn id="11" presetID="49" presetClass="path" presetSubtype="0" fill="hold" nodeType="withEffect">
                                  <p:stCondLst>
                                    <p:cond delay="1500"/>
                                  </p:stCondLst>
                                  <p:childTnLst>
                                    <p:animMotion origin="layout" path="M -2.5E-6 -3.46287E-6 L 0.0665 0.23341 " pathEditMode="relative" rAng="0" ptsTypes="AA">
                                      <p:cBhvr>
                                        <p:cTn id="12" dur="5000" fill="hold"/>
                                        <p:tgtEl>
                                          <p:spTgt spid="50"/>
                                        </p:tgtEl>
                                        <p:attrNameLst>
                                          <p:attrName>ppt_x</p:attrName>
                                          <p:attrName>ppt_y</p:attrName>
                                        </p:attrNameLst>
                                      </p:cBhvr>
                                      <p:rCtr x="3300" y="117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74"/>
                                        </p:tgtEl>
                                        <p:attrNameLst>
                                          <p:attrName>style.visibility</p:attrName>
                                        </p:attrNameLst>
                                      </p:cBhvr>
                                      <p:to>
                                        <p:strVal val="visible"/>
                                      </p:to>
                                    </p:set>
                                  </p:childTnLst>
                                </p:cTn>
                              </p:par>
                              <p:par>
                                <p:cTn id="93" presetID="10"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fade">
                                      <p:cBhvr>
                                        <p:cTn id="95" dur="500"/>
                                        <p:tgtEl>
                                          <p:spTgt spid="8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fade">
                                      <p:cBhvr>
                                        <p:cTn id="98" dur="500"/>
                                        <p:tgtEl>
                                          <p:spTgt spid="83"/>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58" grpId="0" animBg="1"/>
      <p:bldP spid="59" grpId="0" animBg="1"/>
      <p:bldP spid="65" grpId="0" animBg="1"/>
      <p:bldP spid="66" grpId="0"/>
      <p:bldP spid="67" grpId="0" animBg="1"/>
      <p:bldP spid="68" grpId="0" animBg="1"/>
      <p:bldP spid="69" grpId="0"/>
      <p:bldP spid="70" grpId="0"/>
      <p:bldP spid="71" grpId="0"/>
      <p:bldP spid="72" grpId="0"/>
      <p:bldP spid="73" grpId="0" animBg="1"/>
      <p:bldP spid="73" grpId="1" animBg="1"/>
      <p:bldP spid="74" grpId="0" animBg="1"/>
      <p:bldP spid="74" grpId="1" animBg="1"/>
      <p:bldP spid="75" grpId="0"/>
      <p:bldP spid="76" grpId="0"/>
      <p:bldP spid="77" grpId="0"/>
      <p:bldP spid="78" grpId="0"/>
      <p:bldP spid="79" grpId="0"/>
      <p:bldP spid="82" grpId="0"/>
      <p:bldP spid="83" grpId="0"/>
      <p:bldP spid="84" grpId="0"/>
      <p:bldP spid="85" grpId="0"/>
      <p:bldP spid="8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40" name="44 CuadroTexto"/>
          <p:cNvSpPr txBox="1"/>
          <p:nvPr/>
        </p:nvSpPr>
        <p:spPr>
          <a:xfrm>
            <a:off x="513698" y="966829"/>
            <a:ext cx="2066827" cy="369332"/>
          </a:xfrm>
          <a:prstGeom prst="rect">
            <a:avLst/>
          </a:prstGeom>
          <a:noFill/>
        </p:spPr>
        <p:txBody>
          <a:bodyPr wrap="square" rtlCol="0">
            <a:spAutoFit/>
          </a:bodyPr>
          <a:lstStyle/>
          <a:p>
            <a:r>
              <a:rPr lang="es-ES_tradnl" b="1" dirty="0" smtClean="0">
                <a:solidFill>
                  <a:srgbClr val="00B0F0"/>
                </a:solidFill>
                <a:sym typeface="Wingdings 3" panose="05040102010807070707" pitchFamily="18" charset="2"/>
              </a:rPr>
              <a:t> </a:t>
            </a:r>
            <a:r>
              <a:rPr lang="es-ES_tradnl" b="1" dirty="0" smtClean="0">
                <a:solidFill>
                  <a:srgbClr val="00B0F0"/>
                </a:solidFill>
              </a:rPr>
              <a:t>La difracción</a:t>
            </a:r>
            <a:endParaRPr lang="es-ES" b="1" dirty="0">
              <a:solidFill>
                <a:srgbClr val="00B0F0"/>
              </a:solidFill>
            </a:endParaRPr>
          </a:p>
        </p:txBody>
      </p:sp>
      <p:pic>
        <p:nvPicPr>
          <p:cNvPr id="41" name="Picture 2" descr="http://historias_de_la_ciencia.blocat.com/get/1052/fresnel1.jpg"/>
          <p:cNvPicPr>
            <a:picLocks noChangeAspect="1" noChangeArrowheads="1"/>
          </p:cNvPicPr>
          <p:nvPr/>
        </p:nvPicPr>
        <p:blipFill>
          <a:blip r:embed="rId2"/>
          <a:srcRect b="12577"/>
          <a:stretch>
            <a:fillRect/>
          </a:stretch>
        </p:blipFill>
        <p:spPr bwMode="auto">
          <a:xfrm>
            <a:off x="952487" y="2459933"/>
            <a:ext cx="2457450" cy="2530136"/>
          </a:xfrm>
          <a:prstGeom prst="rect">
            <a:avLst/>
          </a:prstGeom>
          <a:noFill/>
        </p:spPr>
      </p:pic>
      <p:pic>
        <p:nvPicPr>
          <p:cNvPr id="42" name="Picture 4" descr="http://historias_de_la_ciencia.blocat.com/get/1052/fresnel2.jpg"/>
          <p:cNvPicPr>
            <a:picLocks noChangeAspect="1" noChangeArrowheads="1"/>
          </p:cNvPicPr>
          <p:nvPr/>
        </p:nvPicPr>
        <p:blipFill>
          <a:blip r:embed="rId3"/>
          <a:srcRect b="16737"/>
          <a:stretch>
            <a:fillRect/>
          </a:stretch>
        </p:blipFill>
        <p:spPr bwMode="auto">
          <a:xfrm>
            <a:off x="3535888" y="2459193"/>
            <a:ext cx="2419350" cy="2521998"/>
          </a:xfrm>
          <a:prstGeom prst="rect">
            <a:avLst/>
          </a:prstGeom>
          <a:noFill/>
        </p:spPr>
      </p:pic>
      <p:pic>
        <p:nvPicPr>
          <p:cNvPr id="43" name="Picture 6" descr="http://historias_de_la_ciencia.blocat.com/get/1052/fresnel3.jpg"/>
          <p:cNvPicPr>
            <a:picLocks noChangeAspect="1" noChangeArrowheads="1"/>
          </p:cNvPicPr>
          <p:nvPr/>
        </p:nvPicPr>
        <p:blipFill>
          <a:blip r:embed="rId4"/>
          <a:srcRect b="14710"/>
          <a:stretch>
            <a:fillRect/>
          </a:stretch>
        </p:blipFill>
        <p:spPr bwMode="auto">
          <a:xfrm>
            <a:off x="6074902" y="2450315"/>
            <a:ext cx="2428875" cy="2575264"/>
          </a:xfrm>
          <a:prstGeom prst="rect">
            <a:avLst/>
          </a:prstGeom>
          <a:noFill/>
        </p:spPr>
      </p:pic>
      <p:sp>
        <p:nvSpPr>
          <p:cNvPr id="44" name="51 CuadroTexto"/>
          <p:cNvSpPr txBox="1"/>
          <p:nvPr/>
        </p:nvSpPr>
        <p:spPr>
          <a:xfrm>
            <a:off x="1036607" y="5078845"/>
            <a:ext cx="2201663" cy="307777"/>
          </a:xfrm>
          <a:prstGeom prst="rect">
            <a:avLst/>
          </a:prstGeom>
          <a:noFill/>
        </p:spPr>
        <p:txBody>
          <a:bodyPr wrap="square" rtlCol="0">
            <a:spAutoFit/>
          </a:bodyPr>
          <a:lstStyle/>
          <a:p>
            <a:pPr algn="ctr"/>
            <a:r>
              <a:rPr lang="es-ES_tradnl" sz="1400" dirty="0" smtClean="0"/>
              <a:t>Abertura grande</a:t>
            </a:r>
            <a:endParaRPr lang="es-ES" sz="1400" dirty="0"/>
          </a:p>
        </p:txBody>
      </p:sp>
      <p:sp>
        <p:nvSpPr>
          <p:cNvPr id="45" name="52 CuadroTexto"/>
          <p:cNvSpPr txBox="1"/>
          <p:nvPr/>
        </p:nvSpPr>
        <p:spPr>
          <a:xfrm>
            <a:off x="3467632" y="5044814"/>
            <a:ext cx="2374709" cy="523220"/>
          </a:xfrm>
          <a:prstGeom prst="rect">
            <a:avLst/>
          </a:prstGeom>
          <a:noFill/>
        </p:spPr>
        <p:txBody>
          <a:bodyPr wrap="square" rtlCol="0">
            <a:spAutoFit/>
          </a:bodyPr>
          <a:lstStyle/>
          <a:p>
            <a:pPr algn="ctr"/>
            <a:r>
              <a:rPr lang="es-ES_tradnl" sz="1400" dirty="0" smtClean="0"/>
              <a:t>Abertura 5 veces la longitud de onda</a:t>
            </a:r>
            <a:endParaRPr lang="es-ES" sz="1400" dirty="0"/>
          </a:p>
        </p:txBody>
      </p:sp>
      <p:sp>
        <p:nvSpPr>
          <p:cNvPr id="46" name="53 CuadroTexto"/>
          <p:cNvSpPr txBox="1"/>
          <p:nvPr/>
        </p:nvSpPr>
        <p:spPr>
          <a:xfrm>
            <a:off x="6178257" y="5106958"/>
            <a:ext cx="2201663" cy="307777"/>
          </a:xfrm>
          <a:prstGeom prst="rect">
            <a:avLst/>
          </a:prstGeom>
          <a:noFill/>
        </p:spPr>
        <p:txBody>
          <a:bodyPr wrap="square" rtlCol="0">
            <a:spAutoFit/>
          </a:bodyPr>
          <a:lstStyle/>
          <a:p>
            <a:pPr algn="ctr"/>
            <a:r>
              <a:rPr lang="es-ES_tradnl" sz="1400" dirty="0" smtClean="0"/>
              <a:t>Abertura pequeña</a:t>
            </a:r>
            <a:endParaRPr lang="es-ES" sz="1400" dirty="0"/>
          </a:p>
        </p:txBody>
      </p:sp>
      <p:sp>
        <p:nvSpPr>
          <p:cNvPr id="61" name="55 CuadroTexto"/>
          <p:cNvSpPr txBox="1"/>
          <p:nvPr/>
        </p:nvSpPr>
        <p:spPr>
          <a:xfrm>
            <a:off x="605976" y="1544189"/>
            <a:ext cx="7979566"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Se llama </a:t>
            </a:r>
            <a:r>
              <a:rPr lang="es-ES_tradnl" sz="1600" b="1" dirty="0" smtClean="0"/>
              <a:t>difracción</a:t>
            </a:r>
            <a:r>
              <a:rPr lang="es-ES_tradnl" sz="1600" dirty="0" smtClean="0"/>
              <a:t> al fenómeno por el cual una onda modifica su dirección de propagación al encontrarse con aberturas u obstáculos.</a:t>
            </a:r>
            <a:endParaRPr lang="es-ES" sz="1600" dirty="0"/>
          </a:p>
        </p:txBody>
      </p:sp>
      <p:sp>
        <p:nvSpPr>
          <p:cNvPr id="62" name="72 CuadroTexto"/>
          <p:cNvSpPr txBox="1"/>
          <p:nvPr/>
        </p:nvSpPr>
        <p:spPr>
          <a:xfrm>
            <a:off x="424181" y="5621933"/>
            <a:ext cx="8284191" cy="584775"/>
          </a:xfrm>
          <a:prstGeom prst="rect">
            <a:avLst/>
          </a:prstGeom>
          <a:noFill/>
        </p:spPr>
        <p:txBody>
          <a:bodyPr wrap="square" rtlCol="0">
            <a:spAutoFit/>
          </a:bodyPr>
          <a:lstStyle/>
          <a:p>
            <a:pPr marL="177800" indent="-177800" algn="just">
              <a:buFont typeface="Arial" panose="020B0604020202020204" pitchFamily="34" charset="0"/>
              <a:buChar char="•"/>
            </a:pPr>
            <a:r>
              <a:rPr lang="es-ES_tradnl" sz="1600" dirty="0" smtClean="0"/>
              <a:t>La difracción es significativa cuando </a:t>
            </a:r>
            <a:r>
              <a:rPr lang="es-ES_tradnl" sz="1600" b="1" dirty="0" smtClean="0"/>
              <a:t>el tamaño de la abertura o del obstáculo es del orden de la longitud de onda</a:t>
            </a:r>
            <a:r>
              <a:rPr lang="es-ES_tradnl" sz="1600" dirty="0" smtClean="0"/>
              <a:t>.</a:t>
            </a:r>
            <a:endParaRPr lang="es-ES" sz="1600" dirty="0"/>
          </a:p>
        </p:txBody>
      </p:sp>
      <p:pic>
        <p:nvPicPr>
          <p:cNvPr id="12" name="Imagen 11">
            <a:hlinkClick r:id="rId5"/>
          </p:cNvPr>
          <p:cNvPicPr>
            <a:picLocks noChangeAspect="1"/>
          </p:cNvPicPr>
          <p:nvPr/>
        </p:nvPicPr>
        <p:blipFill>
          <a:blip r:embed="rId6">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23170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P spid="46" grpId="0"/>
      <p:bldP spid="61" grpId="0" animBg="1"/>
      <p:bldP spid="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12" name="5 CuadroTexto"/>
          <p:cNvSpPr txBox="1"/>
          <p:nvPr/>
        </p:nvSpPr>
        <p:spPr>
          <a:xfrm>
            <a:off x="464024" y="1035021"/>
            <a:ext cx="7751929" cy="369332"/>
          </a:xfrm>
          <a:prstGeom prst="rect">
            <a:avLst/>
          </a:prstGeom>
          <a:noFill/>
        </p:spPr>
        <p:txBody>
          <a:bodyPr wrap="square" rtlCol="0">
            <a:spAutoFit/>
          </a:bodyPr>
          <a:lstStyle/>
          <a:p>
            <a:r>
              <a:rPr lang="es-ES" b="1" dirty="0" smtClean="0">
                <a:solidFill>
                  <a:srgbClr val="002060"/>
                </a:solidFill>
              </a:rPr>
              <a:t>4.2. El principio de superposición en el movimiento ondulatorio</a:t>
            </a:r>
            <a:endParaRPr lang="es-ES" b="1" dirty="0">
              <a:solidFill>
                <a:srgbClr val="002060"/>
              </a:solidFill>
            </a:endParaRPr>
          </a:p>
        </p:txBody>
      </p:sp>
      <p:sp>
        <p:nvSpPr>
          <p:cNvPr id="13" name="51 CuadroTexto"/>
          <p:cNvSpPr txBox="1"/>
          <p:nvPr/>
        </p:nvSpPr>
        <p:spPr>
          <a:xfrm>
            <a:off x="535483" y="1515673"/>
            <a:ext cx="8077354"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La perturbación producida en un punto por dos o más ondas es igual a la suma algebraica de las perturbaciones producidas en dicho punto por cada una de las ondas consideradas de modo aislado.</a:t>
            </a:r>
            <a:endParaRPr lang="es-ES" sz="1600" dirty="0"/>
          </a:p>
        </p:txBody>
      </p:sp>
      <p:sp>
        <p:nvSpPr>
          <p:cNvPr id="14" name="52 CuadroTexto"/>
          <p:cNvSpPr txBox="1"/>
          <p:nvPr/>
        </p:nvSpPr>
        <p:spPr>
          <a:xfrm>
            <a:off x="429251" y="2554727"/>
            <a:ext cx="8213303" cy="1785104"/>
          </a:xfrm>
          <a:prstGeom prst="rect">
            <a:avLst/>
          </a:prstGeom>
          <a:noFill/>
        </p:spPr>
        <p:txBody>
          <a:bodyPr wrap="square" rtlCol="0">
            <a:spAutoFit/>
          </a:bodyPr>
          <a:lstStyle/>
          <a:p>
            <a:pPr marL="177800" indent="-177800" algn="just">
              <a:spcAft>
                <a:spcPts val="1200"/>
              </a:spcAft>
              <a:buFont typeface="Arial" panose="020B0604020202020204" pitchFamily="34" charset="0"/>
              <a:buChar char="•"/>
            </a:pPr>
            <a:r>
              <a:rPr lang="es-ES" sz="1600" dirty="0" smtClean="0">
                <a:sym typeface="Wingdings"/>
              </a:rPr>
              <a:t>El principio de superposición es aplicable en los “medios lineales”, es decir, en aquellos en los que la fuerza recuperadora se comporta según la ley de Hooke.</a:t>
            </a:r>
            <a:endParaRPr lang="es-ES" sz="1600" dirty="0">
              <a:sym typeface="Wingdings"/>
            </a:endParaRPr>
          </a:p>
          <a:p>
            <a:pPr marL="177800" indent="-177800" algn="just">
              <a:spcAft>
                <a:spcPts val="1200"/>
              </a:spcAft>
              <a:buFont typeface="Arial" panose="020B0604020202020204" pitchFamily="34" charset="0"/>
              <a:buChar char="•"/>
            </a:pPr>
            <a:r>
              <a:rPr lang="es-ES" sz="1600" dirty="0" smtClean="0">
                <a:sym typeface="Wingdings"/>
              </a:rPr>
              <a:t>Las </a:t>
            </a:r>
            <a:r>
              <a:rPr lang="es-ES" sz="1600" dirty="0">
                <a:sym typeface="Wingdings"/>
              </a:rPr>
              <a:t>ondas pueden combinar sus efectos de dos modos</a:t>
            </a:r>
            <a:r>
              <a:rPr lang="es-ES" sz="1600" dirty="0" smtClean="0">
                <a:sym typeface="Wingdings"/>
              </a:rPr>
              <a:t>:</a:t>
            </a:r>
            <a:endParaRPr lang="es-ES" sz="1600" dirty="0">
              <a:sym typeface="Wingdings"/>
            </a:endParaRPr>
          </a:p>
          <a:p>
            <a:pPr marL="355600" indent="-177800" algn="just">
              <a:spcAft>
                <a:spcPts val="1200"/>
              </a:spcAft>
              <a:buFont typeface="Courier New" panose="02070309020205020404" pitchFamily="49" charset="0"/>
              <a:buChar char="o"/>
            </a:pPr>
            <a:r>
              <a:rPr lang="es-ES" sz="1600" dirty="0" smtClean="0">
                <a:sym typeface="Wingdings"/>
              </a:rPr>
              <a:t>Reforzándose</a:t>
            </a:r>
            <a:r>
              <a:rPr lang="es-ES" sz="1600" dirty="0">
                <a:sym typeface="Wingdings"/>
              </a:rPr>
              <a:t>, dando lugar a </a:t>
            </a:r>
            <a:r>
              <a:rPr lang="es-ES" sz="1600" b="1" dirty="0">
                <a:sym typeface="Wingdings"/>
              </a:rPr>
              <a:t>una interferencia </a:t>
            </a:r>
            <a:r>
              <a:rPr lang="es-ES" sz="1600" b="1" dirty="0" smtClean="0">
                <a:sym typeface="Wingdings"/>
              </a:rPr>
              <a:t>constructiva</a:t>
            </a:r>
          </a:p>
          <a:p>
            <a:pPr marL="355600" indent="-177800" algn="just">
              <a:spcAft>
                <a:spcPts val="1200"/>
              </a:spcAft>
              <a:buFont typeface="Courier New" panose="02070309020205020404" pitchFamily="49" charset="0"/>
              <a:buChar char="o"/>
            </a:pPr>
            <a:r>
              <a:rPr lang="es-ES" sz="1600" dirty="0" smtClean="0">
                <a:sym typeface="Wingdings"/>
              </a:rPr>
              <a:t>Anulándose</a:t>
            </a:r>
            <a:r>
              <a:rPr lang="es-ES" sz="1600" dirty="0">
                <a:sym typeface="Wingdings"/>
              </a:rPr>
              <a:t>, dando lugar a </a:t>
            </a:r>
            <a:r>
              <a:rPr lang="es-ES" sz="1600" b="1" dirty="0">
                <a:sym typeface="Wingdings"/>
              </a:rPr>
              <a:t>una interferencia </a:t>
            </a:r>
            <a:r>
              <a:rPr lang="es-ES" sz="1600" b="1" dirty="0" smtClean="0">
                <a:sym typeface="Wingdings"/>
              </a:rPr>
              <a:t>destructiva</a:t>
            </a:r>
            <a:endParaRPr lang="es-ES" sz="1600" b="1" dirty="0"/>
          </a:p>
        </p:txBody>
      </p:sp>
    </p:spTree>
    <p:extLst>
      <p:ext uri="{BB962C8B-B14F-4D97-AF65-F5344CB8AC3E}">
        <p14:creationId xmlns:p14="http://schemas.microsoft.com/office/powerpoint/2010/main" val="2214683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6" name="3 CuadroTexto"/>
          <p:cNvSpPr txBox="1"/>
          <p:nvPr/>
        </p:nvSpPr>
        <p:spPr>
          <a:xfrm>
            <a:off x="504967" y="1039774"/>
            <a:ext cx="5540992"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Interferencia entre ondas armónicas</a:t>
            </a:r>
            <a:endParaRPr lang="es-ES" b="1" dirty="0">
              <a:solidFill>
                <a:srgbClr val="00B0F0"/>
              </a:solidFill>
            </a:endParaRPr>
          </a:p>
        </p:txBody>
      </p:sp>
      <p:sp>
        <p:nvSpPr>
          <p:cNvPr id="7" name="8 CuadroTexto"/>
          <p:cNvSpPr txBox="1"/>
          <p:nvPr/>
        </p:nvSpPr>
        <p:spPr>
          <a:xfrm>
            <a:off x="511031" y="1498422"/>
            <a:ext cx="8073410" cy="584775"/>
          </a:xfrm>
          <a:prstGeom prst="rect">
            <a:avLst/>
          </a:prstGeom>
          <a:noFill/>
        </p:spPr>
        <p:txBody>
          <a:bodyPr wrap="square" rtlCol="0">
            <a:spAutoFit/>
          </a:bodyPr>
          <a:lstStyle/>
          <a:p>
            <a:pPr marL="177800" indent="-177800" algn="just">
              <a:buFont typeface="Arial" panose="020B0604020202020204" pitchFamily="34" charset="0"/>
              <a:buChar char="•"/>
            </a:pPr>
            <a:r>
              <a:rPr lang="es-ES_tradnl" sz="1600" dirty="0" smtClean="0"/>
              <a:t>Dos ondas armónicas de la </a:t>
            </a:r>
            <a:r>
              <a:rPr lang="es-ES_tradnl" sz="1600" b="1" dirty="0" smtClean="0"/>
              <a:t>misma amplitud</a:t>
            </a:r>
            <a:r>
              <a:rPr lang="es-ES_tradnl" sz="1600" dirty="0" smtClean="0"/>
              <a:t>, </a:t>
            </a:r>
            <a:r>
              <a:rPr lang="es-ES_tradnl" sz="1600" b="1" dirty="0" smtClean="0"/>
              <a:t>número de onda </a:t>
            </a:r>
            <a:r>
              <a:rPr lang="es-ES_tradnl" sz="1600" dirty="0" smtClean="0"/>
              <a:t>y </a:t>
            </a:r>
            <a:r>
              <a:rPr lang="es-ES_tradnl" sz="1600" b="1" dirty="0" smtClean="0"/>
              <a:t>frecuencia angular</a:t>
            </a:r>
            <a:r>
              <a:rPr lang="es-ES_tradnl" sz="1600" dirty="0" smtClean="0"/>
              <a:t>, pero de </a:t>
            </a:r>
            <a:r>
              <a:rPr lang="es-ES_tradnl" sz="1600" b="1" dirty="0" smtClean="0"/>
              <a:t>diferente fase</a:t>
            </a:r>
            <a:r>
              <a:rPr lang="es-ES_tradnl" sz="1600" dirty="0" smtClean="0"/>
              <a:t>, viajando en el mismo medio y en la misma dirección:</a:t>
            </a:r>
            <a:endParaRPr lang="es-ES" sz="1600" dirty="0"/>
          </a:p>
        </p:txBody>
      </p:sp>
      <mc:AlternateContent xmlns:mc="http://schemas.openxmlformats.org/markup-compatibility/2006" xmlns:a14="http://schemas.microsoft.com/office/drawing/2010/main">
        <mc:Choice Requires="a14">
          <p:sp>
            <p:nvSpPr>
              <p:cNvPr id="9" name="6 CuadroTexto"/>
              <p:cNvSpPr txBox="1"/>
              <p:nvPr/>
            </p:nvSpPr>
            <p:spPr>
              <a:xfrm>
                <a:off x="1926325" y="2553993"/>
                <a:ext cx="203241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1</m:t>
                          </m:r>
                        </m:sub>
                      </m:sSub>
                      <m:r>
                        <a:rPr lang="es-ES" sz="1600" b="0" i="1" smtClean="0">
                          <a:latin typeface="Cambria Math"/>
                        </a:rPr>
                        <m:t>=</m:t>
                      </m:r>
                      <m:r>
                        <a:rPr lang="es-ES" sz="1600" b="0" i="1" smtClean="0">
                          <a:latin typeface="Cambria Math"/>
                        </a:rPr>
                        <m:t>𝐴𝑠𝑒𝑛</m:t>
                      </m:r>
                      <m:r>
                        <a:rPr lang="es-ES" sz="1600" b="0" i="1" smtClean="0">
                          <a:latin typeface="Cambria Math"/>
                        </a:rPr>
                        <m:t>(</m:t>
                      </m:r>
                      <m:r>
                        <a:rPr lang="es-ES" sz="1600" b="0" i="1" smtClean="0">
                          <a:latin typeface="Cambria Math"/>
                        </a:rPr>
                        <m:t>𝑘𝑥</m:t>
                      </m:r>
                      <m:r>
                        <a:rPr lang="es-ES" sz="1600" b="0" i="1" smtClean="0">
                          <a:latin typeface="Cambria Math"/>
                        </a:rPr>
                        <m:t>−</m:t>
                      </m:r>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oMath>
                  </m:oMathPara>
                </a14:m>
                <a:endParaRPr lang="es-ES" sz="1600" dirty="0"/>
              </a:p>
            </p:txBody>
          </p:sp>
        </mc:Choice>
        <mc:Fallback xmlns="">
          <p:sp>
            <p:nvSpPr>
              <p:cNvPr id="9" name="6 CuadroTexto"/>
              <p:cNvSpPr txBox="1">
                <a:spLocks noRot="1" noChangeAspect="1" noMove="1" noResize="1" noEditPoints="1" noAdjustHandles="1" noChangeArrowheads="1" noChangeShapeType="1" noTextEdit="1"/>
              </p:cNvSpPr>
              <p:nvPr/>
            </p:nvSpPr>
            <p:spPr>
              <a:xfrm>
                <a:off x="1926325" y="2553993"/>
                <a:ext cx="2032416" cy="338554"/>
              </a:xfrm>
              <a:prstGeom prst="rect">
                <a:avLst/>
              </a:prstGeom>
              <a:blipFill>
                <a:blip r:embed="rId2"/>
                <a:stretch>
                  <a:fillRect b="-909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10 CuadroTexto"/>
              <p:cNvSpPr txBox="1"/>
              <p:nvPr/>
            </p:nvSpPr>
            <p:spPr>
              <a:xfrm>
                <a:off x="4603560" y="2528973"/>
                <a:ext cx="240084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2</m:t>
                          </m:r>
                        </m:sub>
                      </m:sSub>
                      <m:r>
                        <a:rPr lang="es-ES" sz="1600" b="0" i="1" smtClean="0">
                          <a:latin typeface="Cambria Math"/>
                        </a:rPr>
                        <m:t>=</m:t>
                      </m:r>
                      <m:r>
                        <a:rPr lang="es-ES" sz="1600" b="0" i="1" smtClean="0">
                          <a:latin typeface="Cambria Math"/>
                        </a:rPr>
                        <m:t>𝐴𝑠𝑒𝑛</m:t>
                      </m:r>
                      <m:r>
                        <a:rPr lang="es-ES" sz="1600" b="0" i="1" smtClean="0">
                          <a:latin typeface="Cambria Math"/>
                        </a:rPr>
                        <m:t>(</m:t>
                      </m:r>
                      <m:r>
                        <a:rPr lang="es-ES" sz="1600" b="0" i="1" smtClean="0">
                          <a:latin typeface="Cambria Math"/>
                        </a:rPr>
                        <m:t>𝑘𝑥</m:t>
                      </m:r>
                      <m:r>
                        <a:rPr lang="es-ES" sz="1600" b="0" i="1" smtClean="0">
                          <a:latin typeface="Cambria Math"/>
                        </a:rPr>
                        <m:t>−</m:t>
                      </m:r>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r>
                        <a:rPr lang="es-ES" sz="1600" b="0" i="1" smtClean="0">
                          <a:latin typeface="Cambria Math"/>
                          <a:ea typeface="Cambria Math"/>
                        </a:rPr>
                        <m:t>𝛿</m:t>
                      </m:r>
                      <m:r>
                        <a:rPr lang="es-ES" sz="1600" b="0" i="1" smtClean="0">
                          <a:latin typeface="Cambria Math"/>
                          <a:ea typeface="Cambria Math"/>
                        </a:rPr>
                        <m:t>)</m:t>
                      </m:r>
                    </m:oMath>
                  </m:oMathPara>
                </a14:m>
                <a:endParaRPr lang="es-ES" sz="1600" dirty="0"/>
              </a:p>
            </p:txBody>
          </p:sp>
        </mc:Choice>
        <mc:Fallback xmlns="">
          <p:sp>
            <p:nvSpPr>
              <p:cNvPr id="10" name="10 CuadroTexto"/>
              <p:cNvSpPr txBox="1">
                <a:spLocks noRot="1" noChangeAspect="1" noMove="1" noResize="1" noEditPoints="1" noAdjustHandles="1" noChangeArrowheads="1" noChangeShapeType="1" noTextEdit="1"/>
              </p:cNvSpPr>
              <p:nvPr/>
            </p:nvSpPr>
            <p:spPr>
              <a:xfrm>
                <a:off x="4603560" y="2528973"/>
                <a:ext cx="2400849" cy="338554"/>
              </a:xfrm>
              <a:prstGeom prst="rect">
                <a:avLst/>
              </a:prstGeom>
              <a:blipFill>
                <a:blip r:embed="rId3"/>
                <a:stretch>
                  <a:fillRect b="-9091"/>
                </a:stretch>
              </a:blipFill>
            </p:spPr>
            <p:txBody>
              <a:bodyPr/>
              <a:lstStyle/>
              <a:p>
                <a:r>
                  <a:rPr lang="es-ES">
                    <a:noFill/>
                  </a:rPr>
                  <a:t> </a:t>
                </a:r>
              </a:p>
            </p:txBody>
          </p:sp>
        </mc:Fallback>
      </mc:AlternateContent>
      <p:sp>
        <p:nvSpPr>
          <p:cNvPr id="11" name="11 CuadroTexto"/>
          <p:cNvSpPr txBox="1"/>
          <p:nvPr/>
        </p:nvSpPr>
        <p:spPr>
          <a:xfrm>
            <a:off x="529297" y="3037240"/>
            <a:ext cx="8055143" cy="584775"/>
          </a:xfrm>
          <a:prstGeom prst="rect">
            <a:avLst/>
          </a:prstGeom>
          <a:noFill/>
        </p:spPr>
        <p:txBody>
          <a:bodyPr wrap="square" rtlCol="0">
            <a:spAutoFit/>
          </a:bodyPr>
          <a:lstStyle/>
          <a:p>
            <a:pPr marL="177800" indent="-177800" algn="just">
              <a:buFont typeface="Arial" panose="020B0604020202020204" pitchFamily="34" charset="0"/>
              <a:buChar char="•"/>
            </a:pPr>
            <a:r>
              <a:rPr lang="es-ES_tradnl" sz="1600" dirty="0" smtClean="0"/>
              <a:t>Por el principio de superposición cuando las dos ondas coinciden en un </a:t>
            </a:r>
            <a:r>
              <a:rPr lang="es-ES_tradnl" sz="1600" i="1" dirty="0" smtClean="0"/>
              <a:t>punto x</a:t>
            </a:r>
            <a:r>
              <a:rPr lang="es-ES_tradnl" sz="1600" dirty="0" smtClean="0"/>
              <a:t> y en un instante determinado </a:t>
            </a:r>
            <a:r>
              <a:rPr lang="es-ES_tradnl" sz="1600" i="1" dirty="0" smtClean="0"/>
              <a:t>t</a:t>
            </a:r>
            <a:r>
              <a:rPr lang="es-ES_tradnl" sz="1600" dirty="0" smtClean="0"/>
              <a:t>:</a:t>
            </a:r>
            <a:endParaRPr lang="es-ES" sz="1600" dirty="0"/>
          </a:p>
        </p:txBody>
      </p:sp>
      <mc:AlternateContent xmlns:mc="http://schemas.openxmlformats.org/markup-compatibility/2006" xmlns:a14="http://schemas.microsoft.com/office/drawing/2010/main">
        <mc:Choice Requires="a14">
          <p:sp>
            <p:nvSpPr>
              <p:cNvPr id="15" name="12 CuadroTexto"/>
              <p:cNvSpPr txBox="1"/>
              <p:nvPr/>
            </p:nvSpPr>
            <p:spPr>
              <a:xfrm>
                <a:off x="1914952" y="3839157"/>
                <a:ext cx="49267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r>
                        <a:rPr lang="es-ES" sz="1600" b="0" i="1" smtClean="0">
                          <a:latin typeface="Cambria Math"/>
                        </a:rPr>
                        <m:t>=</m:t>
                      </m:r>
                      <m:sSub>
                        <m:sSubPr>
                          <m:ctrlPr>
                            <a:rPr lang="es-ES" sz="160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1</m:t>
                          </m:r>
                        </m:sub>
                      </m:sSub>
                      <m:r>
                        <a:rPr lang="es-ES" sz="1600" b="0" i="1" smtClean="0">
                          <a:latin typeface="Cambria Math"/>
                        </a:rPr>
                        <m:t>+</m:t>
                      </m:r>
                      <m:sSub>
                        <m:sSubPr>
                          <m:ctrlPr>
                            <a:rPr lang="es-ES" sz="1600" b="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2</m:t>
                          </m:r>
                        </m:sub>
                      </m:sSub>
                      <m:r>
                        <a:rPr lang="es-ES" sz="1600" b="0" i="1" smtClean="0">
                          <a:latin typeface="Cambria Math"/>
                        </a:rPr>
                        <m:t>=</m:t>
                      </m:r>
                      <m:r>
                        <a:rPr lang="es-ES" sz="1600" b="0" i="1" smtClean="0">
                          <a:latin typeface="Cambria Math"/>
                        </a:rPr>
                        <m:t>𝐴</m:t>
                      </m:r>
                      <m:d>
                        <m:dPr>
                          <m:begChr m:val="["/>
                          <m:endChr m:val="]"/>
                          <m:ctrlPr>
                            <a:rPr lang="es-ES" sz="1600" b="0" i="1" smtClean="0">
                              <a:latin typeface="Cambria Math" panose="02040503050406030204" pitchFamily="18" charset="0"/>
                            </a:rPr>
                          </m:ctrlPr>
                        </m:dPr>
                        <m:e>
                          <m:r>
                            <a:rPr lang="es-ES" sz="1600" i="1">
                              <a:latin typeface="Cambria Math"/>
                            </a:rPr>
                            <m:t>𝑠𝑒𝑛</m:t>
                          </m:r>
                          <m:d>
                            <m:dPr>
                              <m:ctrlPr>
                                <a:rPr lang="es-ES" sz="1600" i="1">
                                  <a:latin typeface="Cambria Math" panose="02040503050406030204" pitchFamily="18" charset="0"/>
                                </a:rPr>
                              </m:ctrlPr>
                            </m:dPr>
                            <m:e>
                              <m:r>
                                <a:rPr lang="es-ES" sz="1600" i="1">
                                  <a:latin typeface="Cambria Math"/>
                                </a:rPr>
                                <m:t>𝑘𝑥</m:t>
                              </m:r>
                              <m:r>
                                <a:rPr lang="es-ES" sz="1600" i="1">
                                  <a:latin typeface="Cambria Math"/>
                                </a:rPr>
                                <m:t>−</m:t>
                              </m:r>
                              <m:r>
                                <a:rPr lang="es-ES" sz="1600" i="1">
                                  <a:latin typeface="Cambria Math"/>
                                  <a:ea typeface="Cambria Math"/>
                                </a:rPr>
                                <m:t>𝜔</m:t>
                              </m:r>
                              <m:r>
                                <a:rPr lang="es-ES" sz="1600" i="1">
                                  <a:latin typeface="Cambria Math"/>
                                  <a:ea typeface="Cambria Math"/>
                                </a:rPr>
                                <m:t>𝑡</m:t>
                              </m:r>
                            </m:e>
                          </m:d>
                          <m:r>
                            <m:rPr>
                              <m:nor/>
                            </m:rPr>
                            <a:rPr lang="es-ES" sz="1600" dirty="0"/>
                            <m:t> </m:t>
                          </m:r>
                          <m:r>
                            <a:rPr lang="es-ES" sz="1600" b="0" i="1" dirty="0" smtClean="0">
                              <a:latin typeface="Cambria Math"/>
                            </a:rPr>
                            <m:t>+</m:t>
                          </m:r>
                          <m:r>
                            <a:rPr lang="es-ES" sz="1600" i="1">
                              <a:latin typeface="Cambria Math"/>
                            </a:rPr>
                            <m:t>𝑠𝑒𝑛</m:t>
                          </m:r>
                          <m:r>
                            <a:rPr lang="es-ES" sz="1600" i="1">
                              <a:latin typeface="Cambria Math"/>
                            </a:rPr>
                            <m:t>(</m:t>
                          </m:r>
                          <m:r>
                            <a:rPr lang="es-ES" sz="1600" i="1">
                              <a:latin typeface="Cambria Math"/>
                            </a:rPr>
                            <m:t>𝑘𝑥</m:t>
                          </m:r>
                          <m:r>
                            <a:rPr lang="es-ES" sz="1600" i="1">
                              <a:latin typeface="Cambria Math"/>
                            </a:rPr>
                            <m:t>−</m:t>
                          </m:r>
                          <m:r>
                            <a:rPr lang="es-ES" sz="1600" i="1">
                              <a:latin typeface="Cambria Math"/>
                              <a:ea typeface="Cambria Math"/>
                            </a:rPr>
                            <m:t>𝜔</m:t>
                          </m:r>
                          <m:r>
                            <a:rPr lang="es-ES" sz="1600" i="1">
                              <a:latin typeface="Cambria Math"/>
                              <a:ea typeface="Cambria Math"/>
                            </a:rPr>
                            <m:t>𝑡</m:t>
                          </m:r>
                          <m:r>
                            <a:rPr lang="es-ES" sz="1600" i="1">
                              <a:latin typeface="Cambria Math"/>
                              <a:ea typeface="Cambria Math"/>
                            </a:rPr>
                            <m:t>−</m:t>
                          </m:r>
                          <m:r>
                            <a:rPr lang="es-ES" sz="1600" i="1">
                              <a:latin typeface="Cambria Math"/>
                              <a:ea typeface="Cambria Math"/>
                            </a:rPr>
                            <m:t>𝛿</m:t>
                          </m:r>
                          <m:r>
                            <a:rPr lang="es-ES" sz="1600" i="1">
                              <a:latin typeface="Cambria Math"/>
                              <a:ea typeface="Cambria Math"/>
                            </a:rPr>
                            <m:t>)</m:t>
                          </m:r>
                          <m:r>
                            <m:rPr>
                              <m:nor/>
                            </m:rPr>
                            <a:rPr lang="es-ES" sz="1600" dirty="0"/>
                            <m:t> </m:t>
                          </m:r>
                        </m:e>
                      </m:d>
                    </m:oMath>
                  </m:oMathPara>
                </a14:m>
                <a:endParaRPr lang="es-ES" sz="1600" dirty="0"/>
              </a:p>
            </p:txBody>
          </p:sp>
        </mc:Choice>
        <mc:Fallback xmlns="">
          <p:sp>
            <p:nvSpPr>
              <p:cNvPr id="15" name="12 CuadroTexto"/>
              <p:cNvSpPr txBox="1">
                <a:spLocks noRot="1" noChangeAspect="1" noMove="1" noResize="1" noEditPoints="1" noAdjustHandles="1" noChangeArrowheads="1" noChangeShapeType="1" noTextEdit="1"/>
              </p:cNvSpPr>
              <p:nvPr/>
            </p:nvSpPr>
            <p:spPr>
              <a:xfrm>
                <a:off x="1914952" y="3839157"/>
                <a:ext cx="4926733" cy="338554"/>
              </a:xfrm>
              <a:prstGeom prst="rect">
                <a:avLst/>
              </a:prstGeom>
              <a:blipFill>
                <a:blip r:embed="rId4"/>
                <a:stretch>
                  <a:fillRect b="-9091"/>
                </a:stretch>
              </a:blipFill>
            </p:spPr>
            <p:txBody>
              <a:bodyPr/>
              <a:lstStyle/>
              <a:p>
                <a:r>
                  <a:rPr lang="es-ES">
                    <a:noFill/>
                  </a:rPr>
                  <a:t> </a:t>
                </a:r>
              </a:p>
            </p:txBody>
          </p:sp>
        </mc:Fallback>
      </mc:AlternateContent>
      <p:sp>
        <p:nvSpPr>
          <p:cNvPr id="16" name="13 CuadroTexto"/>
          <p:cNvSpPr txBox="1"/>
          <p:nvPr/>
        </p:nvSpPr>
        <p:spPr>
          <a:xfrm>
            <a:off x="694855" y="4501300"/>
            <a:ext cx="2828257" cy="338554"/>
          </a:xfrm>
          <a:prstGeom prst="rect">
            <a:avLst/>
          </a:prstGeom>
          <a:noFill/>
        </p:spPr>
        <p:txBody>
          <a:bodyPr wrap="square" rtlCol="0">
            <a:spAutoFit/>
          </a:bodyPr>
          <a:lstStyle/>
          <a:p>
            <a:pPr algn="just"/>
            <a:r>
              <a:rPr lang="es-ES_tradnl" sz="1600" dirty="0" smtClean="0"/>
              <a:t>Teniendo en cuenta que:</a:t>
            </a:r>
            <a:endParaRPr lang="es-ES" sz="1600" dirty="0"/>
          </a:p>
        </p:txBody>
      </p:sp>
      <mc:AlternateContent xmlns:mc="http://schemas.openxmlformats.org/markup-compatibility/2006" xmlns:a14="http://schemas.microsoft.com/office/drawing/2010/main">
        <mc:Choice Requires="a14">
          <p:sp>
            <p:nvSpPr>
              <p:cNvPr id="17" name="9 CuadroTexto"/>
              <p:cNvSpPr txBox="1"/>
              <p:nvPr/>
            </p:nvSpPr>
            <p:spPr>
              <a:xfrm>
                <a:off x="3523112" y="4328202"/>
                <a:ext cx="3878113" cy="6455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𝑠𝑒𝑛𝑎</m:t>
                      </m:r>
                      <m:r>
                        <a:rPr lang="es-ES" sz="1600" b="0" i="1" smtClean="0">
                          <a:latin typeface="Cambria Math"/>
                        </a:rPr>
                        <m:t>+</m:t>
                      </m:r>
                      <m:r>
                        <a:rPr lang="es-ES" sz="1600" b="0" i="1" smtClean="0">
                          <a:latin typeface="Cambria Math"/>
                        </a:rPr>
                        <m:t>𝑠𝑒𝑛𝑏</m:t>
                      </m:r>
                      <m:r>
                        <a:rPr lang="es-ES" sz="1600" b="0" i="1" smtClean="0">
                          <a:latin typeface="Cambria Math"/>
                        </a:rPr>
                        <m:t>=2</m:t>
                      </m:r>
                      <m:r>
                        <a:rPr lang="es-ES" sz="1600" b="0" i="1" smtClean="0">
                          <a:latin typeface="Cambria Math"/>
                        </a:rPr>
                        <m:t>𝑐𝑜𝑠</m:t>
                      </m:r>
                      <m:d>
                        <m:dPr>
                          <m:ctrlPr>
                            <a:rPr lang="es-ES" sz="1600" b="0" i="1" smtClean="0">
                              <a:latin typeface="Cambria Math" panose="02040503050406030204" pitchFamily="18" charset="0"/>
                            </a:rPr>
                          </m:ctrlPr>
                        </m:dPr>
                        <m:e>
                          <m:f>
                            <m:fPr>
                              <m:ctrlPr>
                                <a:rPr lang="es-ES" sz="1600" b="0" i="1" smtClean="0">
                                  <a:latin typeface="Cambria Math" panose="02040503050406030204" pitchFamily="18" charset="0"/>
                                </a:rPr>
                              </m:ctrlPr>
                            </m:fPr>
                            <m:num>
                              <m:r>
                                <a:rPr lang="es-ES" sz="1600" b="0" i="1" smtClean="0">
                                  <a:latin typeface="Cambria Math"/>
                                </a:rPr>
                                <m:t>𝑎</m:t>
                              </m:r>
                              <m:r>
                                <a:rPr lang="es-ES" sz="1600" b="0" i="1" smtClean="0">
                                  <a:latin typeface="Cambria Math"/>
                                </a:rPr>
                                <m:t>−</m:t>
                              </m:r>
                              <m:r>
                                <a:rPr lang="es-ES" sz="1600" b="0" i="1" smtClean="0">
                                  <a:latin typeface="Cambria Math"/>
                                </a:rPr>
                                <m:t>𝑏</m:t>
                              </m:r>
                            </m:num>
                            <m:den>
                              <m:r>
                                <a:rPr lang="es-ES" sz="1600" b="0" i="1" smtClean="0">
                                  <a:latin typeface="Cambria Math"/>
                                </a:rPr>
                                <m:t>2</m:t>
                              </m:r>
                            </m:den>
                          </m:f>
                        </m:e>
                      </m:d>
                      <m:r>
                        <a:rPr lang="es-ES" sz="1600" b="0" i="1" smtClean="0">
                          <a:latin typeface="Cambria Math"/>
                        </a:rPr>
                        <m:t>𝑠𝑒𝑛</m:t>
                      </m:r>
                      <m:d>
                        <m:dPr>
                          <m:ctrlPr>
                            <a:rPr lang="es-ES" sz="1600" b="0" i="1" smtClean="0">
                              <a:latin typeface="Cambria Math" panose="02040503050406030204" pitchFamily="18" charset="0"/>
                            </a:rPr>
                          </m:ctrlPr>
                        </m:dPr>
                        <m:e>
                          <m:f>
                            <m:fPr>
                              <m:ctrlPr>
                                <a:rPr lang="es-ES" sz="1600" b="0" i="1" smtClean="0">
                                  <a:latin typeface="Cambria Math" panose="02040503050406030204" pitchFamily="18" charset="0"/>
                                </a:rPr>
                              </m:ctrlPr>
                            </m:fPr>
                            <m:num>
                              <m:r>
                                <a:rPr lang="es-ES" sz="1600" b="0" i="1" smtClean="0">
                                  <a:latin typeface="Cambria Math"/>
                                </a:rPr>
                                <m:t>𝑎</m:t>
                              </m:r>
                              <m:r>
                                <a:rPr lang="es-ES" sz="1600" b="0" i="1" smtClean="0">
                                  <a:latin typeface="Cambria Math"/>
                                </a:rPr>
                                <m:t>+</m:t>
                              </m:r>
                              <m:r>
                                <a:rPr lang="es-ES" sz="1600" b="0" i="1" smtClean="0">
                                  <a:latin typeface="Cambria Math"/>
                                </a:rPr>
                                <m:t>𝑏</m:t>
                              </m:r>
                            </m:num>
                            <m:den>
                              <m:r>
                                <a:rPr lang="es-ES" sz="1600" b="0" i="1" smtClean="0">
                                  <a:latin typeface="Cambria Math"/>
                                </a:rPr>
                                <m:t>2</m:t>
                              </m:r>
                            </m:den>
                          </m:f>
                        </m:e>
                      </m:d>
                    </m:oMath>
                  </m:oMathPara>
                </a14:m>
                <a:endParaRPr lang="es-ES" sz="1600" dirty="0"/>
              </a:p>
            </p:txBody>
          </p:sp>
        </mc:Choice>
        <mc:Fallback xmlns="">
          <p:sp>
            <p:nvSpPr>
              <p:cNvPr id="17" name="9 CuadroTexto"/>
              <p:cNvSpPr txBox="1">
                <a:spLocks noRot="1" noChangeAspect="1" noMove="1" noResize="1" noEditPoints="1" noAdjustHandles="1" noChangeArrowheads="1" noChangeShapeType="1" noTextEdit="1"/>
              </p:cNvSpPr>
              <p:nvPr/>
            </p:nvSpPr>
            <p:spPr>
              <a:xfrm>
                <a:off x="3523112" y="4328202"/>
                <a:ext cx="3878113" cy="64556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14 CuadroTexto"/>
              <p:cNvSpPr txBox="1"/>
              <p:nvPr/>
            </p:nvSpPr>
            <p:spPr>
              <a:xfrm>
                <a:off x="2936259" y="5283545"/>
                <a:ext cx="3253839" cy="6455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r>
                        <a:rPr lang="es-ES" sz="1600" b="0" i="1" smtClean="0">
                          <a:latin typeface="Cambria Math"/>
                        </a:rPr>
                        <m:t>=</m:t>
                      </m:r>
                      <m:d>
                        <m:dPr>
                          <m:ctrlPr>
                            <a:rPr lang="es-ES" sz="1600" b="0" i="1" smtClean="0">
                              <a:latin typeface="Cambria Math" panose="02040503050406030204" pitchFamily="18" charset="0"/>
                            </a:rPr>
                          </m:ctrlPr>
                        </m:dPr>
                        <m:e>
                          <m:r>
                            <a:rPr lang="es-ES" sz="1600" b="0" i="1" smtClean="0">
                              <a:latin typeface="Cambria Math"/>
                            </a:rPr>
                            <m:t>2</m:t>
                          </m:r>
                          <m:r>
                            <a:rPr lang="es-ES" sz="1600" b="0" i="1" smtClean="0">
                              <a:latin typeface="Cambria Math"/>
                            </a:rPr>
                            <m:t>𝐴𝑐𝑜𝑠</m:t>
                          </m:r>
                          <m:f>
                            <m:fPr>
                              <m:ctrlPr>
                                <a:rPr lang="es-ES" sz="1600" b="0" i="1" smtClean="0">
                                  <a:latin typeface="Cambria Math" panose="02040503050406030204" pitchFamily="18" charset="0"/>
                                </a:rPr>
                              </m:ctrlPr>
                            </m:fPr>
                            <m:num>
                              <m:r>
                                <a:rPr lang="es-ES" sz="1600" b="0" i="1" smtClean="0">
                                  <a:latin typeface="Cambria Math"/>
                                  <a:ea typeface="Cambria Math"/>
                                </a:rPr>
                                <m:t>𝛿</m:t>
                              </m:r>
                            </m:num>
                            <m:den>
                              <m:r>
                                <a:rPr lang="es-ES" sz="1600" b="0" i="1" smtClean="0">
                                  <a:latin typeface="Cambria Math"/>
                                </a:rPr>
                                <m:t>2</m:t>
                              </m:r>
                            </m:den>
                          </m:f>
                        </m:e>
                      </m:d>
                      <m:r>
                        <a:rPr lang="es-ES" sz="1600" b="0" i="1" smtClean="0">
                          <a:latin typeface="Cambria Math"/>
                        </a:rPr>
                        <m:t>𝑠𝑒𝑛</m:t>
                      </m:r>
                      <m:d>
                        <m:dPr>
                          <m:ctrlPr>
                            <a:rPr lang="es-ES" sz="1600" b="0" i="1" smtClean="0">
                              <a:latin typeface="Cambria Math" panose="02040503050406030204" pitchFamily="18" charset="0"/>
                            </a:rPr>
                          </m:ctrlPr>
                        </m:dPr>
                        <m:e>
                          <m:r>
                            <a:rPr lang="es-ES" sz="1600" b="0" i="1" smtClean="0">
                              <a:latin typeface="Cambria Math"/>
                            </a:rPr>
                            <m:t>𝑘𝑥</m:t>
                          </m:r>
                          <m:r>
                            <a:rPr lang="es-ES" sz="1600" b="0" i="1" smtClean="0">
                              <a:latin typeface="Cambria Math"/>
                            </a:rPr>
                            <m:t>−</m:t>
                          </m:r>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𝛿</m:t>
                              </m:r>
                            </m:num>
                            <m:den>
                              <m:r>
                                <a:rPr lang="es-ES" sz="1600" b="0" i="1" smtClean="0">
                                  <a:latin typeface="Cambria Math"/>
                                  <a:ea typeface="Cambria Math"/>
                                </a:rPr>
                                <m:t>2</m:t>
                              </m:r>
                            </m:den>
                          </m:f>
                        </m:e>
                      </m:d>
                    </m:oMath>
                  </m:oMathPara>
                </a14:m>
                <a:endParaRPr lang="es-ES" sz="1600" dirty="0"/>
              </a:p>
            </p:txBody>
          </p:sp>
        </mc:Choice>
        <mc:Fallback xmlns="">
          <p:sp>
            <p:nvSpPr>
              <p:cNvPr id="18" name="14 CuadroTexto"/>
              <p:cNvSpPr txBox="1">
                <a:spLocks noRot="1" noChangeAspect="1" noMove="1" noResize="1" noEditPoints="1" noAdjustHandles="1" noChangeArrowheads="1" noChangeShapeType="1" noTextEdit="1"/>
              </p:cNvSpPr>
              <p:nvPr/>
            </p:nvSpPr>
            <p:spPr>
              <a:xfrm>
                <a:off x="2936259" y="5283545"/>
                <a:ext cx="3253839" cy="645561"/>
              </a:xfrm>
              <a:prstGeom prst="rect">
                <a:avLst/>
              </a:prstGeom>
              <a:blipFill>
                <a:blip r:embed="rId6"/>
                <a:stretch>
                  <a:fillRect/>
                </a:stretch>
              </a:blipFill>
            </p:spPr>
            <p:txBody>
              <a:bodyPr/>
              <a:lstStyle/>
              <a:p>
                <a:r>
                  <a:rPr lang="es-ES">
                    <a:noFill/>
                  </a:rPr>
                  <a:t> </a:t>
                </a:r>
              </a:p>
            </p:txBody>
          </p:sp>
        </mc:Fallback>
      </mc:AlternateContent>
      <p:pic>
        <p:nvPicPr>
          <p:cNvPr id="12" name="Imagen 11">
            <a:hlinkClick r:id="rId7"/>
          </p:cNvPr>
          <p:cNvPicPr>
            <a:picLocks noChangeAspect="1"/>
          </p:cNvPicPr>
          <p:nvPr/>
        </p:nvPicPr>
        <p:blipFill>
          <a:blip r:embed="rId8">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1689204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12" name="16 CuadroTexto"/>
          <p:cNvSpPr txBox="1"/>
          <p:nvPr/>
        </p:nvSpPr>
        <p:spPr>
          <a:xfrm>
            <a:off x="517305" y="1054226"/>
            <a:ext cx="8094432" cy="738664"/>
          </a:xfrm>
          <a:prstGeom prst="rect">
            <a:avLst/>
          </a:prstGeom>
          <a:noFill/>
        </p:spPr>
        <p:txBody>
          <a:bodyPr wrap="square" rtlCol="0">
            <a:spAutoFit/>
          </a:bodyPr>
          <a:lstStyle/>
          <a:p>
            <a:pPr marL="177800" indent="-177800" algn="just">
              <a:spcAft>
                <a:spcPts val="1200"/>
              </a:spcAft>
              <a:buFont typeface="Arial" panose="020B0604020202020204" pitchFamily="34" charset="0"/>
              <a:buChar char="•"/>
            </a:pPr>
            <a:r>
              <a:rPr lang="es-ES_tradnl" sz="1600" dirty="0" smtClean="0"/>
              <a:t>La resultante es también armónica con la misma longitud de onda y frecuencia.</a:t>
            </a:r>
          </a:p>
          <a:p>
            <a:pPr marL="177800" indent="-177800" algn="just">
              <a:spcAft>
                <a:spcPts val="1200"/>
              </a:spcAft>
              <a:buFont typeface="Arial" panose="020B0604020202020204" pitchFamily="34" charset="0"/>
              <a:buChar char="•"/>
            </a:pPr>
            <a:r>
              <a:rPr lang="es-ES_tradnl" sz="1600" dirty="0"/>
              <a:t>La </a:t>
            </a:r>
            <a:r>
              <a:rPr lang="es-ES_tradnl" sz="1600" b="1" dirty="0"/>
              <a:t>amplitud (A’) resultante depende </a:t>
            </a:r>
            <a:r>
              <a:rPr lang="es-ES_tradnl" sz="1600" dirty="0"/>
              <a:t>de la </a:t>
            </a:r>
            <a:r>
              <a:rPr lang="es-ES_tradnl" sz="1600" b="1" dirty="0"/>
              <a:t>diferencia de fase</a:t>
            </a:r>
            <a:r>
              <a:rPr lang="es-ES_tradnl" sz="1600" dirty="0" smtClean="0"/>
              <a:t>.</a:t>
            </a:r>
            <a:endParaRPr lang="es-ES" sz="1600" dirty="0"/>
          </a:p>
        </p:txBody>
      </p:sp>
      <p:grpSp>
        <p:nvGrpSpPr>
          <p:cNvPr id="13" name="18 Grupo"/>
          <p:cNvGrpSpPr/>
          <p:nvPr/>
        </p:nvGrpSpPr>
        <p:grpSpPr>
          <a:xfrm>
            <a:off x="1912888" y="2043202"/>
            <a:ext cx="5568287" cy="3261815"/>
            <a:chOff x="4433455" y="4230254"/>
            <a:chExt cx="4433454" cy="2440709"/>
          </a:xfrm>
        </p:grpSpPr>
        <p:graphicFrame>
          <p:nvGraphicFramePr>
            <p:cNvPr id="14" name="19 Gráfico"/>
            <p:cNvGraphicFramePr/>
            <p:nvPr>
              <p:extLst/>
            </p:nvPr>
          </p:nvGraphicFramePr>
          <p:xfrm>
            <a:off x="4433455" y="4230254"/>
            <a:ext cx="4433454" cy="2440709"/>
          </p:xfrm>
          <a:graphic>
            <a:graphicData uri="http://schemas.openxmlformats.org/drawingml/2006/chart">
              <c:chart xmlns:c="http://schemas.openxmlformats.org/drawingml/2006/chart" xmlns:r="http://schemas.openxmlformats.org/officeDocument/2006/relationships" r:id="rId2"/>
            </a:graphicData>
          </a:graphic>
        </p:graphicFrame>
        <p:sp>
          <p:nvSpPr>
            <p:cNvPr id="19" name="20 CuadroTexto"/>
            <p:cNvSpPr txBox="1"/>
            <p:nvPr/>
          </p:nvSpPr>
          <p:spPr>
            <a:xfrm>
              <a:off x="5620097" y="4370684"/>
              <a:ext cx="1399540" cy="253329"/>
            </a:xfrm>
            <a:prstGeom prst="rect">
              <a:avLst/>
            </a:prstGeom>
            <a:noFill/>
          </p:spPr>
          <p:txBody>
            <a:bodyPr wrap="square" rtlCol="0">
              <a:spAutoFit/>
            </a:bodyPr>
            <a:lstStyle/>
            <a:p>
              <a:r>
                <a:rPr lang="es-ES_tradnl" sz="1600" dirty="0">
                  <a:latin typeface="Cambria Math" pitchFamily="18" charset="0"/>
                  <a:ea typeface="Cambria Math" pitchFamily="18" charset="0"/>
                </a:rPr>
                <a:t>o</a:t>
              </a:r>
              <a:r>
                <a:rPr lang="es-ES_tradnl" sz="1600" dirty="0" smtClean="0">
                  <a:latin typeface="Cambria Math" pitchFamily="18" charset="0"/>
                  <a:ea typeface="Cambria Math" pitchFamily="18" charset="0"/>
                </a:rPr>
                <a:t>nda resultante</a:t>
              </a:r>
              <a:endParaRPr lang="es-ES" sz="1600" dirty="0">
                <a:latin typeface="Cambria Math" pitchFamily="18" charset="0"/>
                <a:ea typeface="Cambria Math" pitchFamily="18" charset="0"/>
              </a:endParaRPr>
            </a:p>
          </p:txBody>
        </p:sp>
      </p:grpSp>
    </p:spTree>
    <p:extLst>
      <p:ext uri="{BB962C8B-B14F-4D97-AF65-F5344CB8AC3E}">
        <p14:creationId xmlns:p14="http://schemas.microsoft.com/office/powerpoint/2010/main" val="22414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7" name="13 CuadroTexto"/>
          <p:cNvSpPr txBox="1"/>
          <p:nvPr/>
        </p:nvSpPr>
        <p:spPr>
          <a:xfrm>
            <a:off x="457551" y="1028661"/>
            <a:ext cx="8205476" cy="338554"/>
          </a:xfrm>
          <a:prstGeom prst="rect">
            <a:avLst/>
          </a:prstGeom>
          <a:noFill/>
        </p:spPr>
        <p:txBody>
          <a:bodyPr wrap="square" rtlCol="0">
            <a:spAutoFit/>
          </a:bodyPr>
          <a:lstStyle/>
          <a:p>
            <a:pPr marL="177800" indent="-177800" algn="just"/>
            <a:r>
              <a:rPr lang="es-ES_tradnl" sz="1600" b="1" dirty="0">
                <a:sym typeface="Wingdings"/>
              </a:rPr>
              <a:t></a:t>
            </a:r>
            <a:r>
              <a:rPr lang="es-ES_tradnl" sz="1600" b="1" dirty="0" smtClean="0">
                <a:sym typeface="Wingdings"/>
              </a:rPr>
              <a:t>	</a:t>
            </a:r>
            <a:r>
              <a:rPr lang="es-ES_tradnl" sz="1600" b="1" dirty="0" smtClean="0"/>
              <a:t>Interferencia entre dos ondas en consonancia de fase (</a:t>
            </a:r>
            <a:r>
              <a:rPr lang="es-ES_tradnl" sz="1600" b="1" dirty="0" smtClean="0">
                <a:sym typeface="Symbol"/>
              </a:rPr>
              <a:t>  =  0)</a:t>
            </a:r>
            <a:endParaRPr lang="es-ES" sz="1600" b="1" dirty="0"/>
          </a:p>
        </p:txBody>
      </p:sp>
      <mc:AlternateContent xmlns:mc="http://schemas.openxmlformats.org/markup-compatibility/2006" xmlns:a14="http://schemas.microsoft.com/office/drawing/2010/main">
        <mc:Choice Requires="a14">
          <p:sp>
            <p:nvSpPr>
              <p:cNvPr id="9" name="6 Rectángulo"/>
              <p:cNvSpPr/>
              <p:nvPr/>
            </p:nvSpPr>
            <p:spPr>
              <a:xfrm>
                <a:off x="2749183" y="1540469"/>
                <a:ext cx="3236399"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r>
                            <a:rPr lang="es-ES" sz="1600" b="0" i="1" smtClean="0">
                              <a:latin typeface="Cambria Math"/>
                            </a:rPr>
                            <m:t>𝐴</m:t>
                          </m:r>
                        </m:e>
                        <m:sup>
                          <m:r>
                            <a:rPr lang="es-ES" sz="1600" b="0" i="1" smtClean="0">
                              <a:latin typeface="Cambria Math"/>
                            </a:rPr>
                            <m:t>′</m:t>
                          </m:r>
                        </m:sup>
                      </m:sSup>
                      <m:r>
                        <a:rPr lang="es-ES" sz="1600" i="1">
                          <a:latin typeface="Cambria Math"/>
                        </a:rPr>
                        <m:t>=</m:t>
                      </m:r>
                      <m:d>
                        <m:dPr>
                          <m:ctrlPr>
                            <a:rPr lang="es-ES" sz="1600" i="1">
                              <a:latin typeface="Cambria Math" panose="02040503050406030204" pitchFamily="18" charset="0"/>
                            </a:rPr>
                          </m:ctrlPr>
                        </m:dPr>
                        <m:e>
                          <m:r>
                            <a:rPr lang="es-ES" sz="1600" i="1">
                              <a:latin typeface="Cambria Math"/>
                            </a:rPr>
                            <m:t>2</m:t>
                          </m:r>
                          <m:r>
                            <a:rPr lang="es-ES" sz="1600" i="1">
                              <a:latin typeface="Cambria Math"/>
                            </a:rPr>
                            <m:t>𝐴𝑐𝑜𝑠</m:t>
                          </m:r>
                          <m:f>
                            <m:fPr>
                              <m:ctrlPr>
                                <a:rPr lang="es-ES" sz="1600" i="1">
                                  <a:latin typeface="Cambria Math" panose="02040503050406030204" pitchFamily="18" charset="0"/>
                                </a:rPr>
                              </m:ctrlPr>
                            </m:fPr>
                            <m:num>
                              <m:r>
                                <a:rPr lang="es-ES" sz="1600" i="1">
                                  <a:latin typeface="Cambria Math"/>
                                  <a:ea typeface="Cambria Math"/>
                                </a:rPr>
                                <m:t>𝛿</m:t>
                              </m:r>
                            </m:num>
                            <m:den>
                              <m:r>
                                <a:rPr lang="es-ES" sz="1600" i="1">
                                  <a:latin typeface="Cambria Math"/>
                                </a:rPr>
                                <m:t>2</m:t>
                              </m:r>
                            </m:den>
                          </m:f>
                        </m:e>
                      </m:d>
                      <m:r>
                        <a:rPr lang="es-ES" sz="1600" b="0" i="1" smtClean="0">
                          <a:latin typeface="Cambria Math"/>
                        </a:rPr>
                        <m:t>=</m:t>
                      </m:r>
                      <m:d>
                        <m:dPr>
                          <m:ctrlPr>
                            <a:rPr lang="es-ES" sz="1600" b="0" i="1" smtClean="0">
                              <a:latin typeface="Cambria Math" panose="02040503050406030204" pitchFamily="18" charset="0"/>
                            </a:rPr>
                          </m:ctrlPr>
                        </m:dPr>
                        <m:e>
                          <m:r>
                            <a:rPr lang="es-ES" sz="1600" b="0" i="1" smtClean="0">
                              <a:latin typeface="Cambria Math"/>
                            </a:rPr>
                            <m:t>2</m:t>
                          </m:r>
                          <m:r>
                            <a:rPr lang="es-ES" sz="1600" b="0" i="1" smtClean="0">
                              <a:latin typeface="Cambria Math"/>
                            </a:rPr>
                            <m:t>𝐴𝑐𝑜𝑠</m:t>
                          </m:r>
                          <m:r>
                            <a:rPr lang="es-ES" sz="1600" b="0" i="1" smtClean="0">
                              <a:latin typeface="Cambria Math"/>
                            </a:rPr>
                            <m:t>0</m:t>
                          </m:r>
                        </m:e>
                      </m:d>
                      <m:r>
                        <a:rPr lang="es-ES" sz="1600" b="0" i="1" smtClean="0">
                          <a:latin typeface="Cambria Math"/>
                        </a:rPr>
                        <m:t>=2</m:t>
                      </m:r>
                      <m:r>
                        <a:rPr lang="es-ES" sz="1600" b="0" i="1" smtClean="0">
                          <a:latin typeface="Cambria Math"/>
                        </a:rPr>
                        <m:t>𝐴</m:t>
                      </m:r>
                    </m:oMath>
                  </m:oMathPara>
                </a14:m>
                <a:endParaRPr lang="es-ES" sz="1600" dirty="0"/>
              </a:p>
            </p:txBody>
          </p:sp>
        </mc:Choice>
        <mc:Fallback xmlns="">
          <p:sp>
            <p:nvSpPr>
              <p:cNvPr id="9" name="6 Rectángulo"/>
              <p:cNvSpPr>
                <a:spLocks noRot="1" noChangeAspect="1" noMove="1" noResize="1" noEditPoints="1" noAdjustHandles="1" noChangeArrowheads="1" noChangeShapeType="1" noTextEdit="1"/>
              </p:cNvSpPr>
              <p:nvPr/>
            </p:nvSpPr>
            <p:spPr>
              <a:xfrm>
                <a:off x="2749183" y="1540469"/>
                <a:ext cx="3236399" cy="645561"/>
              </a:xfrm>
              <a:prstGeom prst="rect">
                <a:avLst/>
              </a:prstGeom>
              <a:blipFill>
                <a:blip r:embed="rId2"/>
                <a:stretch>
                  <a:fillRect/>
                </a:stretch>
              </a:blipFill>
            </p:spPr>
            <p:txBody>
              <a:bodyPr/>
              <a:lstStyle/>
              <a:p>
                <a:r>
                  <a:rPr lang="es-ES">
                    <a:noFill/>
                  </a:rPr>
                  <a:t> </a:t>
                </a:r>
              </a:p>
            </p:txBody>
          </p:sp>
        </mc:Fallback>
      </mc:AlternateContent>
      <p:grpSp>
        <p:nvGrpSpPr>
          <p:cNvPr id="10" name="129 Grupo"/>
          <p:cNvGrpSpPr/>
          <p:nvPr/>
        </p:nvGrpSpPr>
        <p:grpSpPr>
          <a:xfrm>
            <a:off x="692733" y="2631377"/>
            <a:ext cx="4995082" cy="2906973"/>
            <a:chOff x="4205567" y="4291785"/>
            <a:chExt cx="4433454" cy="2440709"/>
          </a:xfrm>
        </p:grpSpPr>
        <p:graphicFrame>
          <p:nvGraphicFramePr>
            <p:cNvPr id="11" name="21 Gráfico"/>
            <p:cNvGraphicFramePr/>
            <p:nvPr>
              <p:extLst/>
            </p:nvPr>
          </p:nvGraphicFramePr>
          <p:xfrm>
            <a:off x="4205567" y="4291785"/>
            <a:ext cx="4433454" cy="2440709"/>
          </p:xfrm>
          <a:graphic>
            <a:graphicData uri="http://schemas.openxmlformats.org/drawingml/2006/chart">
              <c:chart xmlns:c="http://schemas.openxmlformats.org/drawingml/2006/chart" xmlns:r="http://schemas.openxmlformats.org/officeDocument/2006/relationships" r:id="rId3"/>
            </a:graphicData>
          </a:graphic>
        </p:graphicFrame>
        <p:sp>
          <p:nvSpPr>
            <p:cNvPr id="15" name="22 CuadroTexto"/>
            <p:cNvSpPr txBox="1"/>
            <p:nvPr/>
          </p:nvSpPr>
          <p:spPr>
            <a:xfrm>
              <a:off x="5445052" y="4369059"/>
              <a:ext cx="1510224" cy="289405"/>
            </a:xfrm>
            <a:prstGeom prst="rect">
              <a:avLst/>
            </a:prstGeom>
            <a:noFill/>
          </p:spPr>
          <p:txBody>
            <a:bodyPr wrap="square" rtlCol="0">
              <a:spAutoFit/>
            </a:bodyPr>
            <a:lstStyle/>
            <a:p>
              <a:r>
                <a:rPr lang="es-ES_tradnl" sz="1600" dirty="0">
                  <a:latin typeface="Cambria Math" pitchFamily="18" charset="0"/>
                  <a:ea typeface="Cambria Math" pitchFamily="18" charset="0"/>
                </a:rPr>
                <a:t>o</a:t>
              </a:r>
              <a:r>
                <a:rPr lang="es-ES_tradnl" sz="1600" dirty="0" smtClean="0">
                  <a:latin typeface="Cambria Math" pitchFamily="18" charset="0"/>
                  <a:ea typeface="Cambria Math" pitchFamily="18" charset="0"/>
                </a:rPr>
                <a:t>nda resultante</a:t>
              </a:r>
              <a:endParaRPr lang="es-ES" sz="1600" dirty="0">
                <a:latin typeface="Cambria Math" pitchFamily="18" charset="0"/>
                <a:ea typeface="Cambria Math" pitchFamily="18" charset="0"/>
              </a:endParaRPr>
            </a:p>
          </p:txBody>
        </p:sp>
      </p:grpSp>
      <p:sp>
        <p:nvSpPr>
          <p:cNvPr id="16" name="23 CuadroTexto"/>
          <p:cNvSpPr txBox="1"/>
          <p:nvPr/>
        </p:nvSpPr>
        <p:spPr>
          <a:xfrm>
            <a:off x="5974419" y="3343057"/>
            <a:ext cx="2688608" cy="107721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Cuando dos ondas </a:t>
            </a:r>
            <a:r>
              <a:rPr lang="es-ES_tradnl" sz="1600" b="1" dirty="0" smtClean="0"/>
              <a:t>en consonancia de fase </a:t>
            </a:r>
            <a:r>
              <a:rPr lang="es-ES_tradnl" sz="1600" dirty="0" smtClean="0"/>
              <a:t>interfieren entre sí, lo hacen de manera </a:t>
            </a:r>
            <a:r>
              <a:rPr lang="es-ES_tradnl" sz="1600" b="1" dirty="0" smtClean="0"/>
              <a:t>constructiva.</a:t>
            </a:r>
            <a:endParaRPr lang="es-ES" sz="1600" b="1" dirty="0"/>
          </a:p>
        </p:txBody>
      </p:sp>
    </p:spTree>
    <p:extLst>
      <p:ext uri="{BB962C8B-B14F-4D97-AF65-F5344CB8AC3E}">
        <p14:creationId xmlns:p14="http://schemas.microsoft.com/office/powerpoint/2010/main" val="1527164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12" name="13 CuadroTexto"/>
          <p:cNvSpPr txBox="1"/>
          <p:nvPr/>
        </p:nvSpPr>
        <p:spPr>
          <a:xfrm>
            <a:off x="516544" y="1028661"/>
            <a:ext cx="8205476" cy="338554"/>
          </a:xfrm>
          <a:prstGeom prst="rect">
            <a:avLst/>
          </a:prstGeom>
          <a:noFill/>
        </p:spPr>
        <p:txBody>
          <a:bodyPr wrap="square" rtlCol="0">
            <a:spAutoFit/>
          </a:bodyPr>
          <a:lstStyle/>
          <a:p>
            <a:pPr marL="177800" indent="-177800" algn="just"/>
            <a:r>
              <a:rPr lang="es-ES_tradnl" sz="1600" b="1" dirty="0">
                <a:sym typeface="Wingdings"/>
              </a:rPr>
              <a:t></a:t>
            </a:r>
            <a:r>
              <a:rPr lang="es-ES_tradnl" sz="1600" b="1" dirty="0" smtClean="0">
                <a:sym typeface="Wingdings"/>
              </a:rPr>
              <a:t>	</a:t>
            </a:r>
            <a:r>
              <a:rPr lang="es-ES_tradnl" sz="1600" b="1" dirty="0" smtClean="0"/>
              <a:t>Interferencia entre dos ondas en oposición de fase (</a:t>
            </a:r>
            <a:r>
              <a:rPr lang="es-ES_tradnl" sz="1600" b="1" dirty="0" smtClean="0">
                <a:sym typeface="Symbol"/>
              </a:rPr>
              <a:t>  =  )</a:t>
            </a:r>
            <a:endParaRPr lang="es-ES" sz="1600" b="1" dirty="0"/>
          </a:p>
        </p:txBody>
      </p:sp>
      <mc:AlternateContent xmlns:mc="http://schemas.openxmlformats.org/markup-compatibility/2006" xmlns:a14="http://schemas.microsoft.com/office/drawing/2010/main">
        <mc:Choice Requires="a14">
          <p:sp>
            <p:nvSpPr>
              <p:cNvPr id="13" name="6 Rectángulo"/>
              <p:cNvSpPr/>
              <p:nvPr/>
            </p:nvSpPr>
            <p:spPr>
              <a:xfrm>
                <a:off x="2726289" y="1540469"/>
                <a:ext cx="3186320"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r>
                            <a:rPr lang="es-ES" sz="1600" b="0" i="1" smtClean="0">
                              <a:latin typeface="Cambria Math"/>
                            </a:rPr>
                            <m:t>𝐴</m:t>
                          </m:r>
                        </m:e>
                        <m:sup>
                          <m:r>
                            <a:rPr lang="es-ES" sz="1600" b="0" i="1" smtClean="0">
                              <a:latin typeface="Cambria Math"/>
                            </a:rPr>
                            <m:t>′</m:t>
                          </m:r>
                        </m:sup>
                      </m:sSup>
                      <m:r>
                        <a:rPr lang="es-ES" sz="1600" i="1">
                          <a:latin typeface="Cambria Math"/>
                        </a:rPr>
                        <m:t>=</m:t>
                      </m:r>
                      <m:d>
                        <m:dPr>
                          <m:ctrlPr>
                            <a:rPr lang="es-ES" sz="1600" i="1">
                              <a:latin typeface="Cambria Math" panose="02040503050406030204" pitchFamily="18" charset="0"/>
                            </a:rPr>
                          </m:ctrlPr>
                        </m:dPr>
                        <m:e>
                          <m:r>
                            <a:rPr lang="es-ES" sz="1600" i="1">
                              <a:latin typeface="Cambria Math"/>
                            </a:rPr>
                            <m:t>2</m:t>
                          </m:r>
                          <m:r>
                            <a:rPr lang="es-ES" sz="1600" i="1">
                              <a:latin typeface="Cambria Math"/>
                            </a:rPr>
                            <m:t>𝐴𝑐𝑜𝑠</m:t>
                          </m:r>
                          <m:f>
                            <m:fPr>
                              <m:ctrlPr>
                                <a:rPr lang="es-ES" sz="1600" i="1">
                                  <a:latin typeface="Cambria Math" panose="02040503050406030204" pitchFamily="18" charset="0"/>
                                </a:rPr>
                              </m:ctrlPr>
                            </m:fPr>
                            <m:num>
                              <m:r>
                                <a:rPr lang="es-ES" sz="1600" i="1">
                                  <a:latin typeface="Cambria Math"/>
                                  <a:ea typeface="Cambria Math"/>
                                </a:rPr>
                                <m:t>𝛿</m:t>
                              </m:r>
                            </m:num>
                            <m:den>
                              <m:r>
                                <a:rPr lang="es-ES" sz="1600" i="1">
                                  <a:latin typeface="Cambria Math"/>
                                </a:rPr>
                                <m:t>2</m:t>
                              </m:r>
                            </m:den>
                          </m:f>
                        </m:e>
                      </m:d>
                      <m:r>
                        <a:rPr lang="es-ES" sz="1600" b="0" i="1" smtClean="0">
                          <a:latin typeface="Cambria Math"/>
                        </a:rPr>
                        <m:t>=</m:t>
                      </m:r>
                      <m:d>
                        <m:dPr>
                          <m:ctrlPr>
                            <a:rPr lang="es-ES" sz="1600" b="0" i="1" smtClean="0">
                              <a:latin typeface="Cambria Math" panose="02040503050406030204" pitchFamily="18" charset="0"/>
                            </a:rPr>
                          </m:ctrlPr>
                        </m:dPr>
                        <m:e>
                          <m:r>
                            <a:rPr lang="es-ES" sz="1600" b="0" i="1" smtClean="0">
                              <a:latin typeface="Cambria Math"/>
                            </a:rPr>
                            <m:t>2</m:t>
                          </m:r>
                          <m:r>
                            <a:rPr lang="es-ES" sz="1600" b="0" i="1" smtClean="0">
                              <a:latin typeface="Cambria Math"/>
                            </a:rPr>
                            <m:t>𝐴𝑐𝑜𝑠</m:t>
                          </m:r>
                          <m:f>
                            <m:fPr>
                              <m:ctrlPr>
                                <a:rPr lang="es-ES" sz="1600" b="0" i="1" smtClean="0">
                                  <a:latin typeface="Cambria Math" panose="02040503050406030204" pitchFamily="18" charset="0"/>
                                </a:rPr>
                              </m:ctrlPr>
                            </m:fPr>
                            <m:num>
                              <m:r>
                                <a:rPr lang="es-ES" sz="1600" b="0" i="1" smtClean="0">
                                  <a:latin typeface="Cambria Math"/>
                                  <a:ea typeface="Cambria Math"/>
                                </a:rPr>
                                <m:t>𝜋</m:t>
                              </m:r>
                            </m:num>
                            <m:den>
                              <m:r>
                                <a:rPr lang="es-ES" sz="1600" b="0" i="1" smtClean="0">
                                  <a:latin typeface="Cambria Math"/>
                                </a:rPr>
                                <m:t>2</m:t>
                              </m:r>
                            </m:den>
                          </m:f>
                        </m:e>
                      </m:d>
                      <m:r>
                        <a:rPr lang="es-ES" sz="1600" b="0" i="1" smtClean="0">
                          <a:latin typeface="Cambria Math"/>
                        </a:rPr>
                        <m:t>=0</m:t>
                      </m:r>
                    </m:oMath>
                  </m:oMathPara>
                </a14:m>
                <a:endParaRPr lang="es-ES" sz="1600" dirty="0"/>
              </a:p>
            </p:txBody>
          </p:sp>
        </mc:Choice>
        <mc:Fallback xmlns="">
          <p:sp>
            <p:nvSpPr>
              <p:cNvPr id="13" name="6 Rectángulo"/>
              <p:cNvSpPr>
                <a:spLocks noRot="1" noChangeAspect="1" noMove="1" noResize="1" noEditPoints="1" noAdjustHandles="1" noChangeArrowheads="1" noChangeShapeType="1" noTextEdit="1"/>
              </p:cNvSpPr>
              <p:nvPr/>
            </p:nvSpPr>
            <p:spPr>
              <a:xfrm>
                <a:off x="2726289" y="1540469"/>
                <a:ext cx="3186320" cy="645561"/>
              </a:xfrm>
              <a:prstGeom prst="rect">
                <a:avLst/>
              </a:prstGeom>
              <a:blipFill>
                <a:blip r:embed="rId2"/>
                <a:stretch>
                  <a:fillRect/>
                </a:stretch>
              </a:blipFill>
            </p:spPr>
            <p:txBody>
              <a:bodyPr/>
              <a:lstStyle/>
              <a:p>
                <a:r>
                  <a:rPr lang="es-ES">
                    <a:noFill/>
                  </a:rPr>
                  <a:t> </a:t>
                </a:r>
              </a:p>
            </p:txBody>
          </p:sp>
        </mc:Fallback>
      </mc:AlternateContent>
      <p:grpSp>
        <p:nvGrpSpPr>
          <p:cNvPr id="14" name="129 Grupo"/>
          <p:cNvGrpSpPr/>
          <p:nvPr/>
        </p:nvGrpSpPr>
        <p:grpSpPr>
          <a:xfrm>
            <a:off x="842438" y="2404328"/>
            <a:ext cx="5177324" cy="3079431"/>
            <a:chOff x="4433455" y="4111267"/>
            <a:chExt cx="5048970" cy="2440709"/>
          </a:xfrm>
        </p:grpSpPr>
        <p:graphicFrame>
          <p:nvGraphicFramePr>
            <p:cNvPr id="17" name="16 Gráfico"/>
            <p:cNvGraphicFramePr/>
            <p:nvPr>
              <p:extLst/>
            </p:nvPr>
          </p:nvGraphicFramePr>
          <p:xfrm>
            <a:off x="4433455" y="4111267"/>
            <a:ext cx="4433454" cy="2440709"/>
          </p:xfrm>
          <a:graphic>
            <a:graphicData uri="http://schemas.openxmlformats.org/drawingml/2006/chart">
              <c:chart xmlns:c="http://schemas.openxmlformats.org/drawingml/2006/chart" xmlns:r="http://schemas.openxmlformats.org/officeDocument/2006/relationships" r:id="rId3"/>
            </a:graphicData>
          </a:graphic>
        </p:graphicFrame>
        <p:sp>
          <p:nvSpPr>
            <p:cNvPr id="18" name="17 CuadroTexto"/>
            <p:cNvSpPr txBox="1"/>
            <p:nvPr/>
          </p:nvSpPr>
          <p:spPr>
            <a:xfrm>
              <a:off x="8346352" y="5084155"/>
              <a:ext cx="1136073" cy="463484"/>
            </a:xfrm>
            <a:prstGeom prst="rect">
              <a:avLst/>
            </a:prstGeom>
            <a:noFill/>
          </p:spPr>
          <p:txBody>
            <a:bodyPr wrap="square" rtlCol="0">
              <a:spAutoFit/>
            </a:bodyPr>
            <a:lstStyle/>
            <a:p>
              <a:r>
                <a:rPr lang="es-ES_tradnl" sz="1600" dirty="0">
                  <a:latin typeface="Cambria Math" pitchFamily="18" charset="0"/>
                  <a:ea typeface="Cambria Math" pitchFamily="18" charset="0"/>
                </a:rPr>
                <a:t>o</a:t>
              </a:r>
              <a:r>
                <a:rPr lang="es-ES_tradnl" sz="1600" dirty="0" smtClean="0">
                  <a:latin typeface="Cambria Math" pitchFamily="18" charset="0"/>
                  <a:ea typeface="Cambria Math" pitchFamily="18" charset="0"/>
                </a:rPr>
                <a:t>nda resultante</a:t>
              </a:r>
              <a:endParaRPr lang="es-ES" sz="1600" dirty="0">
                <a:latin typeface="Cambria Math" pitchFamily="18" charset="0"/>
                <a:ea typeface="Cambria Math" pitchFamily="18" charset="0"/>
              </a:endParaRPr>
            </a:p>
          </p:txBody>
        </p:sp>
      </p:grpSp>
      <p:sp>
        <p:nvSpPr>
          <p:cNvPr id="19" name="18 CuadroTexto"/>
          <p:cNvSpPr txBox="1"/>
          <p:nvPr/>
        </p:nvSpPr>
        <p:spPr>
          <a:xfrm>
            <a:off x="6115297" y="3083750"/>
            <a:ext cx="2552132" cy="132343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Cuando dos ondas </a:t>
            </a:r>
            <a:r>
              <a:rPr lang="es-ES_tradnl" sz="1600" b="1" dirty="0" smtClean="0"/>
              <a:t>en oposición de fase </a:t>
            </a:r>
            <a:r>
              <a:rPr lang="es-ES_tradnl" sz="1600" dirty="0" smtClean="0"/>
              <a:t>interfieren entre sí, lo hacen de manera </a:t>
            </a:r>
            <a:r>
              <a:rPr lang="es-ES_tradnl" sz="1600" b="1" dirty="0" smtClean="0"/>
              <a:t>destructiva.</a:t>
            </a:r>
            <a:endParaRPr lang="es-ES" sz="1600" b="1" dirty="0"/>
          </a:p>
        </p:txBody>
      </p:sp>
    </p:spTree>
    <p:extLst>
      <p:ext uri="{BB962C8B-B14F-4D97-AF65-F5344CB8AC3E}">
        <p14:creationId xmlns:p14="http://schemas.microsoft.com/office/powerpoint/2010/main" val="418141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9" name="13 CuadroTexto"/>
          <p:cNvSpPr txBox="1"/>
          <p:nvPr/>
        </p:nvSpPr>
        <p:spPr>
          <a:xfrm>
            <a:off x="487048" y="999164"/>
            <a:ext cx="8028055" cy="338554"/>
          </a:xfrm>
          <a:prstGeom prst="rect">
            <a:avLst/>
          </a:prstGeom>
          <a:noFill/>
        </p:spPr>
        <p:txBody>
          <a:bodyPr wrap="square" rtlCol="0">
            <a:spAutoFit/>
          </a:bodyPr>
          <a:lstStyle/>
          <a:p>
            <a:pPr marL="177800" indent="-177800"/>
            <a:r>
              <a:rPr lang="es-ES_tradnl" sz="1600" b="1" dirty="0">
                <a:sym typeface="Wingdings"/>
              </a:rPr>
              <a:t></a:t>
            </a:r>
            <a:r>
              <a:rPr lang="es-ES_tradnl" sz="1600" b="1" dirty="0" smtClean="0">
                <a:sym typeface="Wingdings"/>
              </a:rPr>
              <a:t>	</a:t>
            </a:r>
            <a:r>
              <a:rPr lang="es-ES_tradnl" sz="1600" b="1" dirty="0"/>
              <a:t>Interferencia entre dos </a:t>
            </a:r>
            <a:r>
              <a:rPr lang="es-ES_tradnl" sz="1600" b="1" dirty="0" smtClean="0"/>
              <a:t>ondas </a:t>
            </a:r>
            <a:r>
              <a:rPr lang="es-ES_tradnl" sz="1600" b="1" dirty="0"/>
              <a:t>cuando el desfase está entre 0 &lt; </a:t>
            </a:r>
            <a:r>
              <a:rPr lang="es-ES_tradnl" sz="1600" b="1" dirty="0">
                <a:sym typeface="Symbol"/>
              </a:rPr>
              <a:t> </a:t>
            </a:r>
            <a:r>
              <a:rPr lang="es-ES_tradnl" sz="1600" b="1" dirty="0" smtClean="0">
                <a:sym typeface="Symbol"/>
              </a:rPr>
              <a:t> &lt; </a:t>
            </a:r>
            <a:endParaRPr lang="es-ES" sz="1600" b="1" dirty="0"/>
          </a:p>
        </p:txBody>
      </p:sp>
      <p:grpSp>
        <p:nvGrpSpPr>
          <p:cNvPr id="10" name="129 Grupo"/>
          <p:cNvGrpSpPr/>
          <p:nvPr/>
        </p:nvGrpSpPr>
        <p:grpSpPr>
          <a:xfrm>
            <a:off x="2247473" y="1509509"/>
            <a:ext cx="4433454" cy="1745672"/>
            <a:chOff x="4405746" y="4295631"/>
            <a:chExt cx="4433454" cy="2059348"/>
          </a:xfrm>
        </p:grpSpPr>
        <p:graphicFrame>
          <p:nvGraphicFramePr>
            <p:cNvPr id="11" name="19 Gráfico"/>
            <p:cNvGraphicFramePr/>
            <p:nvPr>
              <p:extLst/>
            </p:nvPr>
          </p:nvGraphicFramePr>
          <p:xfrm>
            <a:off x="4405746" y="4295631"/>
            <a:ext cx="4433454" cy="2059348"/>
          </p:xfrm>
          <a:graphic>
            <a:graphicData uri="http://schemas.openxmlformats.org/drawingml/2006/chart">
              <c:chart xmlns:c="http://schemas.openxmlformats.org/drawingml/2006/chart" xmlns:r="http://schemas.openxmlformats.org/officeDocument/2006/relationships" r:id="rId2"/>
            </a:graphicData>
          </a:graphic>
        </p:graphicFrame>
        <p:sp>
          <p:nvSpPr>
            <p:cNvPr id="15" name="20 CuadroTexto"/>
            <p:cNvSpPr txBox="1"/>
            <p:nvPr/>
          </p:nvSpPr>
          <p:spPr>
            <a:xfrm>
              <a:off x="5847859" y="4399390"/>
              <a:ext cx="1823010" cy="399388"/>
            </a:xfrm>
            <a:prstGeom prst="rect">
              <a:avLst/>
            </a:prstGeom>
            <a:noFill/>
          </p:spPr>
          <p:txBody>
            <a:bodyPr wrap="square" rtlCol="0">
              <a:spAutoFit/>
            </a:bodyPr>
            <a:lstStyle/>
            <a:p>
              <a:r>
                <a:rPr lang="es-ES_tradnl" sz="1600" dirty="0">
                  <a:latin typeface="Cambria Math" pitchFamily="18" charset="0"/>
                  <a:ea typeface="Cambria Math" pitchFamily="18" charset="0"/>
                </a:rPr>
                <a:t>o</a:t>
              </a:r>
              <a:r>
                <a:rPr lang="es-ES_tradnl" sz="1600" dirty="0" smtClean="0">
                  <a:latin typeface="Cambria Math" pitchFamily="18" charset="0"/>
                  <a:ea typeface="Cambria Math" pitchFamily="18" charset="0"/>
                </a:rPr>
                <a:t>nda resultante</a:t>
              </a:r>
              <a:endParaRPr lang="es-ES" sz="1600" dirty="0">
                <a:latin typeface="Cambria Math" pitchFamily="18" charset="0"/>
                <a:ea typeface="Cambria Math" pitchFamily="18" charset="0"/>
              </a:endParaRPr>
            </a:p>
          </p:txBody>
        </p:sp>
      </p:grpSp>
      <p:sp>
        <p:nvSpPr>
          <p:cNvPr id="16" name="21 CuadroTexto"/>
          <p:cNvSpPr txBox="1"/>
          <p:nvPr/>
        </p:nvSpPr>
        <p:spPr>
          <a:xfrm>
            <a:off x="479259" y="3212100"/>
            <a:ext cx="8090435" cy="338554"/>
          </a:xfrm>
          <a:prstGeom prst="rect">
            <a:avLst/>
          </a:prstGeom>
          <a:noFill/>
        </p:spPr>
        <p:txBody>
          <a:bodyPr wrap="square" rtlCol="0">
            <a:spAutoFit/>
          </a:bodyPr>
          <a:lstStyle/>
          <a:p>
            <a:pPr marL="177800" indent="-177800"/>
            <a:r>
              <a:rPr lang="es-ES_tradnl" sz="1600" b="1" dirty="0" smtClean="0">
                <a:sym typeface="Wingdings" panose="05000000000000000000" pitchFamily="2" charset="2"/>
              </a:rPr>
              <a:t></a:t>
            </a:r>
            <a:r>
              <a:rPr lang="es-ES_tradnl" sz="1600" b="1" dirty="0" smtClean="0">
                <a:sym typeface="Wingdings"/>
              </a:rPr>
              <a:t>	</a:t>
            </a:r>
            <a:r>
              <a:rPr lang="es-ES_tradnl" sz="1600" b="1" dirty="0" smtClean="0"/>
              <a:t>Interferencia entre dos ondas armónicas cuando el desfase es </a:t>
            </a:r>
            <a:r>
              <a:rPr lang="es-ES_tradnl" sz="1600" b="1" dirty="0" smtClean="0">
                <a:sym typeface="Symbol"/>
              </a:rPr>
              <a:t>    </a:t>
            </a:r>
            <a:endParaRPr lang="es-ES" sz="1600" b="1" dirty="0"/>
          </a:p>
        </p:txBody>
      </p:sp>
      <p:graphicFrame>
        <p:nvGraphicFramePr>
          <p:cNvPr id="20" name="22 Gráfico"/>
          <p:cNvGraphicFramePr/>
          <p:nvPr>
            <p:extLst>
              <p:ext uri="{D42A27DB-BD31-4B8C-83A1-F6EECF244321}">
                <p14:modId xmlns:p14="http://schemas.microsoft.com/office/powerpoint/2010/main" val="890590313"/>
              </p:ext>
            </p:extLst>
          </p:nvPr>
        </p:nvGraphicFramePr>
        <p:xfrm>
          <a:off x="2015669" y="3798679"/>
          <a:ext cx="4433454" cy="1745672"/>
        </p:xfrm>
        <a:graphic>
          <a:graphicData uri="http://schemas.openxmlformats.org/drawingml/2006/chart">
            <c:chart xmlns:c="http://schemas.openxmlformats.org/drawingml/2006/chart" xmlns:r="http://schemas.openxmlformats.org/officeDocument/2006/relationships" r:id="rId3"/>
          </a:graphicData>
        </a:graphic>
      </p:graphicFrame>
      <p:sp>
        <p:nvSpPr>
          <p:cNvPr id="21" name="23 CuadroTexto"/>
          <p:cNvSpPr txBox="1"/>
          <p:nvPr/>
        </p:nvSpPr>
        <p:spPr>
          <a:xfrm>
            <a:off x="6298583" y="4356586"/>
            <a:ext cx="1302119" cy="584775"/>
          </a:xfrm>
          <a:prstGeom prst="rect">
            <a:avLst/>
          </a:prstGeom>
          <a:noFill/>
        </p:spPr>
        <p:txBody>
          <a:bodyPr wrap="square" rtlCol="0">
            <a:spAutoFit/>
          </a:bodyPr>
          <a:lstStyle/>
          <a:p>
            <a:r>
              <a:rPr lang="es-ES_tradnl" sz="1600" dirty="0">
                <a:latin typeface="Cambria Math" pitchFamily="18" charset="0"/>
                <a:ea typeface="Cambria Math" pitchFamily="18" charset="0"/>
              </a:rPr>
              <a:t>o</a:t>
            </a:r>
            <a:r>
              <a:rPr lang="es-ES_tradnl" sz="1600" dirty="0" smtClean="0">
                <a:latin typeface="Cambria Math" pitchFamily="18" charset="0"/>
                <a:ea typeface="Cambria Math" pitchFamily="18" charset="0"/>
              </a:rPr>
              <a:t>nda resultante</a:t>
            </a:r>
            <a:endParaRPr lang="es-ES" sz="1600" dirty="0">
              <a:latin typeface="Cambria Math" pitchFamily="18" charset="0"/>
              <a:ea typeface="Cambria Math" pitchFamily="18" charset="0"/>
            </a:endParaRPr>
          </a:p>
        </p:txBody>
      </p:sp>
    </p:spTree>
    <p:extLst>
      <p:ext uri="{BB962C8B-B14F-4D97-AF65-F5344CB8AC3E}">
        <p14:creationId xmlns:p14="http://schemas.microsoft.com/office/powerpoint/2010/main" val="217363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p:sp>
        <p:nvSpPr>
          <p:cNvPr id="7" name="9 CuadroTexto"/>
          <p:cNvSpPr txBox="1"/>
          <p:nvPr/>
        </p:nvSpPr>
        <p:spPr>
          <a:xfrm>
            <a:off x="478915" y="975119"/>
            <a:ext cx="8499111" cy="338554"/>
          </a:xfrm>
          <a:prstGeom prst="rect">
            <a:avLst/>
          </a:prstGeom>
          <a:noFill/>
        </p:spPr>
        <p:txBody>
          <a:bodyPr wrap="square" rtlCol="0">
            <a:spAutoFit/>
          </a:bodyPr>
          <a:lstStyle/>
          <a:p>
            <a:pPr marL="177800" indent="-177800" algn="just">
              <a:buFont typeface="Arial" panose="020B0604020202020204" pitchFamily="34" charset="0"/>
              <a:buChar char="•"/>
            </a:pPr>
            <a:r>
              <a:rPr lang="es-ES_tradnl" sz="1600" dirty="0" smtClean="0"/>
              <a:t>La distancia entre S y S’ es suficientemente pequeña para considerar que A = A’</a:t>
            </a:r>
            <a:endParaRPr lang="es-ES" sz="1600" dirty="0"/>
          </a:p>
        </p:txBody>
      </p:sp>
      <p:grpSp>
        <p:nvGrpSpPr>
          <p:cNvPr id="9" name="3 Grupo"/>
          <p:cNvGrpSpPr/>
          <p:nvPr/>
        </p:nvGrpSpPr>
        <p:grpSpPr>
          <a:xfrm>
            <a:off x="448174" y="1370383"/>
            <a:ext cx="2465480" cy="2291034"/>
            <a:chOff x="532262" y="2999090"/>
            <a:chExt cx="2465480" cy="2291034"/>
          </a:xfrm>
        </p:grpSpPr>
        <p:sp>
          <p:nvSpPr>
            <p:cNvPr id="10" name="10 Elipse"/>
            <p:cNvSpPr/>
            <p:nvPr/>
          </p:nvSpPr>
          <p:spPr bwMode="auto">
            <a:xfrm>
              <a:off x="1250193" y="4796430"/>
              <a:ext cx="111414" cy="1222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p:txBody>
        </p:sp>
        <p:sp>
          <p:nvSpPr>
            <p:cNvPr id="11" name="11 Elipse"/>
            <p:cNvSpPr/>
            <p:nvPr/>
          </p:nvSpPr>
          <p:spPr bwMode="auto">
            <a:xfrm>
              <a:off x="2677788" y="3232742"/>
              <a:ext cx="58305" cy="5238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p:txBody>
        </p:sp>
        <p:cxnSp>
          <p:nvCxnSpPr>
            <p:cNvPr id="12" name="12 Conector recto"/>
            <p:cNvCxnSpPr>
              <a:stCxn id="10" idx="7"/>
              <a:endCxn id="11" idx="3"/>
            </p:cNvCxnSpPr>
            <p:nvPr/>
          </p:nvCxnSpPr>
          <p:spPr bwMode="auto">
            <a:xfrm rot="5400000" flipH="1" flipV="1">
              <a:off x="1247373" y="3375377"/>
              <a:ext cx="1536873" cy="1341036"/>
            </a:xfrm>
            <a:prstGeom prst="line">
              <a:avLst/>
            </a:prstGeom>
            <a:solidFill>
              <a:schemeClr val="accent1"/>
            </a:solidFill>
            <a:ln w="9525" cap="flat" cmpd="sng" algn="ctr">
              <a:solidFill>
                <a:srgbClr val="1C47D2"/>
              </a:solidFill>
              <a:prstDash val="solid"/>
              <a:round/>
              <a:headEnd type="none" w="med" len="med"/>
              <a:tailEnd type="none" w="med" len="med"/>
            </a:ln>
            <a:effectLst/>
          </p:spPr>
        </p:cxnSp>
        <p:cxnSp>
          <p:nvCxnSpPr>
            <p:cNvPr id="13" name="13 Conector recto"/>
            <p:cNvCxnSpPr>
              <a:endCxn id="11" idx="3"/>
            </p:cNvCxnSpPr>
            <p:nvPr/>
          </p:nvCxnSpPr>
          <p:spPr bwMode="auto">
            <a:xfrm rot="5400000" flipH="1" flipV="1">
              <a:off x="1617521" y="3750713"/>
              <a:ext cx="1542061" cy="595552"/>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4" name="14 CuadroTexto"/>
            <p:cNvSpPr txBox="1"/>
            <p:nvPr/>
          </p:nvSpPr>
          <p:spPr>
            <a:xfrm>
              <a:off x="1131275" y="4905533"/>
              <a:ext cx="451865" cy="338554"/>
            </a:xfrm>
            <a:prstGeom prst="rect">
              <a:avLst/>
            </a:prstGeom>
            <a:noFill/>
          </p:spPr>
          <p:txBody>
            <a:bodyPr wrap="square" rtlCol="0">
              <a:spAutoFit/>
            </a:bodyPr>
            <a:lstStyle/>
            <a:p>
              <a:r>
                <a:rPr lang="es-ES_tradnl" sz="1600" dirty="0" smtClean="0"/>
                <a:t>S’</a:t>
              </a:r>
              <a:endParaRPr lang="es-ES" sz="1600" dirty="0"/>
            </a:p>
          </p:txBody>
        </p:sp>
        <p:sp>
          <p:nvSpPr>
            <p:cNvPr id="15" name="15 CuadroTexto"/>
            <p:cNvSpPr txBox="1"/>
            <p:nvPr/>
          </p:nvSpPr>
          <p:spPr>
            <a:xfrm>
              <a:off x="1975537" y="4951570"/>
              <a:ext cx="341745" cy="338554"/>
            </a:xfrm>
            <a:prstGeom prst="rect">
              <a:avLst/>
            </a:prstGeom>
            <a:noFill/>
          </p:spPr>
          <p:txBody>
            <a:bodyPr wrap="square" rtlCol="0">
              <a:spAutoFit/>
            </a:bodyPr>
            <a:lstStyle/>
            <a:p>
              <a:r>
                <a:rPr lang="es-ES_tradnl" sz="1600" dirty="0" smtClean="0"/>
                <a:t>S</a:t>
              </a:r>
              <a:endParaRPr lang="es-ES" sz="1600" dirty="0"/>
            </a:p>
          </p:txBody>
        </p:sp>
        <p:sp>
          <p:nvSpPr>
            <p:cNvPr id="16" name="18 CuadroTexto"/>
            <p:cNvSpPr txBox="1"/>
            <p:nvPr/>
          </p:nvSpPr>
          <p:spPr>
            <a:xfrm>
              <a:off x="2655997" y="2999090"/>
              <a:ext cx="341745" cy="338554"/>
            </a:xfrm>
            <a:prstGeom prst="rect">
              <a:avLst/>
            </a:prstGeom>
            <a:noFill/>
          </p:spPr>
          <p:txBody>
            <a:bodyPr wrap="square" rtlCol="0">
              <a:spAutoFit/>
            </a:bodyPr>
            <a:lstStyle/>
            <a:p>
              <a:r>
                <a:rPr lang="es-ES_tradnl" sz="1600" dirty="0" smtClean="0"/>
                <a:t>P</a:t>
              </a:r>
              <a:endParaRPr lang="es-ES" sz="1600" dirty="0"/>
            </a:p>
          </p:txBody>
        </p:sp>
        <p:cxnSp>
          <p:nvCxnSpPr>
            <p:cNvPr id="17" name="19 Conector recto"/>
            <p:cNvCxnSpPr/>
            <p:nvPr/>
          </p:nvCxnSpPr>
          <p:spPr bwMode="auto">
            <a:xfrm rot="16200000" flipV="1">
              <a:off x="1674389" y="4461144"/>
              <a:ext cx="269190" cy="47939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8" name="20 CuadroTexto"/>
            <p:cNvSpPr txBox="1"/>
            <p:nvPr/>
          </p:nvSpPr>
          <p:spPr>
            <a:xfrm>
              <a:off x="2336188" y="4072096"/>
              <a:ext cx="341745" cy="338554"/>
            </a:xfrm>
            <a:prstGeom prst="rect">
              <a:avLst/>
            </a:prstGeom>
            <a:noFill/>
          </p:spPr>
          <p:txBody>
            <a:bodyPr wrap="square" rtlCol="0">
              <a:spAutoFit/>
            </a:bodyPr>
            <a:lstStyle/>
            <a:p>
              <a:r>
                <a:rPr lang="es-ES_tradnl" sz="1600" dirty="0" smtClean="0"/>
                <a:t>x</a:t>
              </a:r>
              <a:endParaRPr lang="es-ES" sz="1600" dirty="0"/>
            </a:p>
          </p:txBody>
        </p:sp>
        <p:sp>
          <p:nvSpPr>
            <p:cNvPr id="19" name="21 CuadroTexto"/>
            <p:cNvSpPr txBox="1"/>
            <p:nvPr/>
          </p:nvSpPr>
          <p:spPr>
            <a:xfrm>
              <a:off x="1769449" y="3829209"/>
              <a:ext cx="341745" cy="338554"/>
            </a:xfrm>
            <a:prstGeom prst="rect">
              <a:avLst/>
            </a:prstGeom>
            <a:noFill/>
          </p:spPr>
          <p:txBody>
            <a:bodyPr wrap="square" rtlCol="0">
              <a:spAutoFit/>
            </a:bodyPr>
            <a:lstStyle/>
            <a:p>
              <a:r>
                <a:rPr lang="es-ES_tradnl" sz="1600" dirty="0" smtClean="0"/>
                <a:t>x’</a:t>
              </a:r>
              <a:endParaRPr lang="es-ES" sz="1600" dirty="0"/>
            </a:p>
          </p:txBody>
        </p:sp>
        <p:cxnSp>
          <p:nvCxnSpPr>
            <p:cNvPr id="20" name="22 Conector recto"/>
            <p:cNvCxnSpPr/>
            <p:nvPr/>
          </p:nvCxnSpPr>
          <p:spPr bwMode="auto">
            <a:xfrm rot="10800000">
              <a:off x="1421644" y="4442417"/>
              <a:ext cx="142875"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23 Conector recto"/>
            <p:cNvCxnSpPr/>
            <p:nvPr/>
          </p:nvCxnSpPr>
          <p:spPr bwMode="auto">
            <a:xfrm rot="10800000">
              <a:off x="1183519" y="4761505"/>
              <a:ext cx="142875"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24 Conector recto de flecha"/>
            <p:cNvCxnSpPr/>
            <p:nvPr/>
          </p:nvCxnSpPr>
          <p:spPr bwMode="auto">
            <a:xfrm rot="5400000" flipH="1" flipV="1">
              <a:off x="1200187" y="4497186"/>
              <a:ext cx="276225" cy="252413"/>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23" name="25 CuadroTexto"/>
            <p:cNvSpPr txBox="1"/>
            <p:nvPr/>
          </p:nvSpPr>
          <p:spPr>
            <a:xfrm>
              <a:off x="532262" y="4407390"/>
              <a:ext cx="936365" cy="338554"/>
            </a:xfrm>
            <a:prstGeom prst="rect">
              <a:avLst/>
            </a:prstGeom>
            <a:noFill/>
          </p:spPr>
          <p:txBody>
            <a:bodyPr wrap="square" rtlCol="0">
              <a:spAutoFit/>
            </a:bodyPr>
            <a:lstStyle/>
            <a:p>
              <a:r>
                <a:rPr lang="es-ES_tradnl" sz="1600" dirty="0" smtClean="0">
                  <a:sym typeface="Symbol"/>
                </a:rPr>
                <a:t></a:t>
              </a:r>
              <a:r>
                <a:rPr lang="es-ES_tradnl" sz="1600" dirty="0" smtClean="0"/>
                <a:t>x=x’-x</a:t>
              </a:r>
              <a:endParaRPr lang="es-ES" sz="1600" dirty="0"/>
            </a:p>
          </p:txBody>
        </p:sp>
        <p:sp>
          <p:nvSpPr>
            <p:cNvPr id="24" name="26 Elipse"/>
            <p:cNvSpPr/>
            <p:nvPr/>
          </p:nvSpPr>
          <p:spPr bwMode="auto">
            <a:xfrm>
              <a:off x="2016955" y="4801192"/>
              <a:ext cx="111414" cy="1222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p:txBody>
        </p:sp>
      </p:grpSp>
      <mc:AlternateContent xmlns:mc="http://schemas.openxmlformats.org/markup-compatibility/2006" xmlns:a14="http://schemas.microsoft.com/office/drawing/2010/main">
        <mc:Choice Requires="a14">
          <p:sp>
            <p:nvSpPr>
              <p:cNvPr id="25" name="27 CuadroTexto"/>
              <p:cNvSpPr txBox="1"/>
              <p:nvPr/>
            </p:nvSpPr>
            <p:spPr>
              <a:xfrm>
                <a:off x="3399182" y="1392488"/>
                <a:ext cx="212058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1</m:t>
                          </m:r>
                        </m:sub>
                      </m:sSub>
                      <m:r>
                        <a:rPr lang="es-ES" sz="1600" b="0" i="1" smtClean="0">
                          <a:latin typeface="Cambria Math"/>
                        </a:rPr>
                        <m:t>=</m:t>
                      </m:r>
                      <m:r>
                        <a:rPr lang="es-ES" sz="1600" b="0" i="1" smtClean="0">
                          <a:latin typeface="Cambria Math"/>
                        </a:rPr>
                        <m:t>𝐴𝑠𝑒𝑛</m:t>
                      </m:r>
                      <m:r>
                        <a:rPr lang="es-ES" sz="1600" b="0" i="1" smtClean="0">
                          <a:latin typeface="Cambria Math"/>
                        </a:rPr>
                        <m:t>(</m:t>
                      </m:r>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r>
                        <a:rPr lang="es-ES" sz="1600" b="0" i="1" smtClean="0">
                          <a:latin typeface="Cambria Math"/>
                          <a:ea typeface="Cambria Math"/>
                        </a:rPr>
                        <m:t>𝑘</m:t>
                      </m:r>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𝑥</m:t>
                          </m:r>
                        </m:e>
                        <m:sub>
                          <m:r>
                            <a:rPr lang="es-ES" sz="1600" b="0" i="1" smtClean="0">
                              <a:latin typeface="Cambria Math"/>
                              <a:ea typeface="Cambria Math"/>
                            </a:rPr>
                            <m:t>1</m:t>
                          </m:r>
                        </m:sub>
                      </m:sSub>
                      <m:r>
                        <a:rPr lang="es-ES" sz="1600" b="0" i="1" smtClean="0">
                          <a:latin typeface="Cambria Math"/>
                          <a:ea typeface="Cambria Math"/>
                        </a:rPr>
                        <m:t>)</m:t>
                      </m:r>
                    </m:oMath>
                  </m:oMathPara>
                </a14:m>
                <a:endParaRPr lang="es-ES" sz="1600" dirty="0"/>
              </a:p>
            </p:txBody>
          </p:sp>
        </mc:Choice>
        <mc:Fallback xmlns="">
          <p:sp>
            <p:nvSpPr>
              <p:cNvPr id="25" name="27 CuadroTexto"/>
              <p:cNvSpPr txBox="1">
                <a:spLocks noRot="1" noChangeAspect="1" noMove="1" noResize="1" noEditPoints="1" noAdjustHandles="1" noChangeArrowheads="1" noChangeShapeType="1" noTextEdit="1"/>
              </p:cNvSpPr>
              <p:nvPr/>
            </p:nvSpPr>
            <p:spPr>
              <a:xfrm>
                <a:off x="3399182" y="1392488"/>
                <a:ext cx="2120581" cy="338554"/>
              </a:xfrm>
              <a:prstGeom prst="rect">
                <a:avLst/>
              </a:prstGeom>
              <a:blipFill>
                <a:blip r:embed="rId2"/>
                <a:stretch>
                  <a:fillRect b="-71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28 CuadroTexto"/>
              <p:cNvSpPr txBox="1"/>
              <p:nvPr/>
            </p:nvSpPr>
            <p:spPr>
              <a:xfrm>
                <a:off x="6090067" y="1367467"/>
                <a:ext cx="21300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2</m:t>
                          </m:r>
                        </m:sub>
                      </m:sSub>
                      <m:r>
                        <a:rPr lang="es-ES" sz="1600" b="0" i="1" smtClean="0">
                          <a:latin typeface="Cambria Math"/>
                        </a:rPr>
                        <m:t>=</m:t>
                      </m:r>
                      <m:r>
                        <a:rPr lang="es-ES" sz="1600" b="0" i="1" smtClean="0">
                          <a:latin typeface="Cambria Math"/>
                        </a:rPr>
                        <m:t>𝐴𝑠𝑒𝑛</m:t>
                      </m:r>
                      <m:r>
                        <a:rPr lang="es-ES" sz="1600" b="0" i="1" smtClean="0">
                          <a:latin typeface="Cambria Math"/>
                        </a:rPr>
                        <m:t>(</m:t>
                      </m:r>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r>
                        <a:rPr lang="es-ES" sz="1600" b="0" i="1" smtClean="0">
                          <a:latin typeface="Cambria Math"/>
                          <a:ea typeface="Cambria Math"/>
                        </a:rPr>
                        <m:t>𝑘</m:t>
                      </m:r>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𝑥</m:t>
                          </m:r>
                        </m:e>
                        <m:sub>
                          <m:r>
                            <a:rPr lang="es-ES" sz="1600" b="0" i="1" smtClean="0">
                              <a:latin typeface="Cambria Math"/>
                              <a:ea typeface="Cambria Math"/>
                            </a:rPr>
                            <m:t>2</m:t>
                          </m:r>
                        </m:sub>
                      </m:sSub>
                      <m:r>
                        <a:rPr lang="es-ES" sz="1600" b="0" i="1" smtClean="0">
                          <a:latin typeface="Cambria Math"/>
                          <a:ea typeface="Cambria Math"/>
                        </a:rPr>
                        <m:t>)</m:t>
                      </m:r>
                    </m:oMath>
                  </m:oMathPara>
                </a14:m>
                <a:endParaRPr lang="es-ES" sz="1600" dirty="0"/>
              </a:p>
            </p:txBody>
          </p:sp>
        </mc:Choice>
        <mc:Fallback xmlns="">
          <p:sp>
            <p:nvSpPr>
              <p:cNvPr id="26" name="28 CuadroTexto"/>
              <p:cNvSpPr txBox="1">
                <a:spLocks noRot="1" noChangeAspect="1" noMove="1" noResize="1" noEditPoints="1" noAdjustHandles="1" noChangeArrowheads="1" noChangeShapeType="1" noTextEdit="1"/>
              </p:cNvSpPr>
              <p:nvPr/>
            </p:nvSpPr>
            <p:spPr>
              <a:xfrm>
                <a:off x="6090067" y="1367467"/>
                <a:ext cx="2130070" cy="338554"/>
              </a:xfrm>
              <a:prstGeom prst="rect">
                <a:avLst/>
              </a:prstGeom>
              <a:blipFill>
                <a:blip r:embed="rId3"/>
                <a:stretch>
                  <a:fillRect b="-71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6 Rectángulo"/>
              <p:cNvSpPr/>
              <p:nvPr/>
            </p:nvSpPr>
            <p:spPr>
              <a:xfrm>
                <a:off x="3426798" y="2044430"/>
                <a:ext cx="462254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𝑦</m:t>
                      </m:r>
                      <m:r>
                        <a:rPr lang="es-ES" sz="1600" i="1" smtClean="0">
                          <a:latin typeface="Cambria Math"/>
                        </a:rPr>
                        <m:t>=</m:t>
                      </m:r>
                      <m:sSub>
                        <m:sSubPr>
                          <m:ctrlPr>
                            <a:rPr lang="es-ES" sz="1600" i="1">
                              <a:latin typeface="Cambria Math" panose="02040503050406030204" pitchFamily="18" charset="0"/>
                            </a:rPr>
                          </m:ctrlPr>
                        </m:sSubPr>
                        <m:e>
                          <m:r>
                            <a:rPr lang="es-ES" sz="1600" i="1">
                              <a:latin typeface="Cambria Math"/>
                            </a:rPr>
                            <m:t>𝑦</m:t>
                          </m:r>
                        </m:e>
                        <m:sub>
                          <m:r>
                            <a:rPr lang="es-ES" sz="1600" i="1">
                              <a:latin typeface="Cambria Math"/>
                            </a:rPr>
                            <m:t>1</m:t>
                          </m:r>
                        </m:sub>
                      </m:sSub>
                      <m:r>
                        <a:rPr lang="es-ES" sz="1600" i="1">
                          <a:latin typeface="Cambria Math"/>
                        </a:rPr>
                        <m:t>+</m:t>
                      </m:r>
                      <m:sSub>
                        <m:sSubPr>
                          <m:ctrlPr>
                            <a:rPr lang="es-ES" sz="1600" i="1">
                              <a:latin typeface="Cambria Math" panose="02040503050406030204" pitchFamily="18" charset="0"/>
                            </a:rPr>
                          </m:ctrlPr>
                        </m:sSubPr>
                        <m:e>
                          <m:r>
                            <a:rPr lang="es-ES" sz="1600" i="1">
                              <a:latin typeface="Cambria Math"/>
                            </a:rPr>
                            <m:t>𝑦</m:t>
                          </m:r>
                        </m:e>
                        <m:sub>
                          <m:r>
                            <a:rPr lang="es-ES" sz="1600" i="1">
                              <a:latin typeface="Cambria Math"/>
                            </a:rPr>
                            <m:t>2</m:t>
                          </m:r>
                        </m:sub>
                      </m:sSub>
                      <m:r>
                        <a:rPr lang="es-ES" sz="1600" b="0" i="1" smtClean="0">
                          <a:latin typeface="Cambria Math"/>
                        </a:rPr>
                        <m:t>=</m:t>
                      </m:r>
                      <m:r>
                        <a:rPr lang="es-ES" sz="1600" i="1">
                          <a:latin typeface="Cambria Math"/>
                        </a:rPr>
                        <m:t>𝐴𝑠𝑒𝑛</m:t>
                      </m:r>
                      <m:d>
                        <m:dPr>
                          <m:ctrlPr>
                            <a:rPr lang="es-ES" sz="1600" i="1">
                              <a:latin typeface="Cambria Math" panose="02040503050406030204" pitchFamily="18" charset="0"/>
                            </a:rPr>
                          </m:ctrlPr>
                        </m:dPr>
                        <m:e>
                          <m:r>
                            <a:rPr lang="es-ES" sz="1600" i="1">
                              <a:latin typeface="Cambria Math"/>
                              <a:ea typeface="Cambria Math"/>
                            </a:rPr>
                            <m:t>𝜔</m:t>
                          </m:r>
                          <m:r>
                            <a:rPr lang="es-ES" sz="1600" i="1">
                              <a:latin typeface="Cambria Math"/>
                              <a:ea typeface="Cambria Math"/>
                            </a:rPr>
                            <m:t>𝑡</m:t>
                          </m:r>
                          <m:r>
                            <a:rPr lang="es-ES" sz="1600" i="1">
                              <a:latin typeface="Cambria Math"/>
                              <a:ea typeface="Cambria Math"/>
                            </a:rPr>
                            <m:t>−</m:t>
                          </m:r>
                          <m:r>
                            <a:rPr lang="es-ES" sz="1600" i="1">
                              <a:latin typeface="Cambria Math"/>
                              <a:ea typeface="Cambria Math"/>
                            </a:rPr>
                            <m:t>𝑘</m:t>
                          </m:r>
                          <m:sSub>
                            <m:sSubPr>
                              <m:ctrlPr>
                                <a:rPr lang="es-ES" sz="1600" i="1">
                                  <a:latin typeface="Cambria Math" panose="02040503050406030204" pitchFamily="18" charset="0"/>
                                  <a:ea typeface="Cambria Math"/>
                                </a:rPr>
                              </m:ctrlPr>
                            </m:sSubPr>
                            <m:e>
                              <m:r>
                                <a:rPr lang="es-ES" sz="1600" i="1">
                                  <a:latin typeface="Cambria Math"/>
                                  <a:ea typeface="Cambria Math"/>
                                </a:rPr>
                                <m:t>𝑥</m:t>
                              </m:r>
                            </m:e>
                            <m:sub>
                              <m:r>
                                <a:rPr lang="es-ES" sz="1600" i="1">
                                  <a:latin typeface="Cambria Math"/>
                                  <a:ea typeface="Cambria Math"/>
                                </a:rPr>
                                <m:t>1</m:t>
                              </m:r>
                            </m:sub>
                          </m:sSub>
                        </m:e>
                      </m:d>
                      <m:r>
                        <a:rPr lang="es-ES" sz="1600" b="0" i="1" smtClean="0">
                          <a:latin typeface="Cambria Math"/>
                          <a:ea typeface="Cambria Math"/>
                        </a:rPr>
                        <m:t>+</m:t>
                      </m:r>
                      <m:r>
                        <a:rPr lang="es-ES" sz="1600" i="1">
                          <a:latin typeface="Cambria Math"/>
                        </a:rPr>
                        <m:t>𝐴𝑠𝑒𝑛</m:t>
                      </m:r>
                      <m:r>
                        <a:rPr lang="es-ES" sz="1600" i="1">
                          <a:latin typeface="Cambria Math"/>
                        </a:rPr>
                        <m:t>(</m:t>
                      </m:r>
                      <m:r>
                        <a:rPr lang="es-ES" sz="1600" i="1">
                          <a:latin typeface="Cambria Math"/>
                          <a:ea typeface="Cambria Math"/>
                        </a:rPr>
                        <m:t>𝜔</m:t>
                      </m:r>
                      <m:r>
                        <a:rPr lang="es-ES" sz="1600" i="1">
                          <a:latin typeface="Cambria Math"/>
                          <a:ea typeface="Cambria Math"/>
                        </a:rPr>
                        <m:t>𝑡</m:t>
                      </m:r>
                      <m:r>
                        <a:rPr lang="es-ES" sz="1600" i="1">
                          <a:latin typeface="Cambria Math"/>
                          <a:ea typeface="Cambria Math"/>
                        </a:rPr>
                        <m:t>−</m:t>
                      </m:r>
                      <m:r>
                        <a:rPr lang="es-ES" sz="1600" i="1">
                          <a:latin typeface="Cambria Math"/>
                          <a:ea typeface="Cambria Math"/>
                        </a:rPr>
                        <m:t>𝑘</m:t>
                      </m:r>
                      <m:sSub>
                        <m:sSubPr>
                          <m:ctrlPr>
                            <a:rPr lang="es-ES" sz="1600" i="1">
                              <a:latin typeface="Cambria Math" panose="02040503050406030204" pitchFamily="18" charset="0"/>
                              <a:ea typeface="Cambria Math"/>
                            </a:rPr>
                          </m:ctrlPr>
                        </m:sSubPr>
                        <m:e>
                          <m:r>
                            <a:rPr lang="es-ES" sz="1600" i="1">
                              <a:latin typeface="Cambria Math"/>
                              <a:ea typeface="Cambria Math"/>
                            </a:rPr>
                            <m:t>𝑥</m:t>
                          </m:r>
                        </m:e>
                        <m:sub>
                          <m:r>
                            <a:rPr lang="es-ES" sz="1600" b="0" i="1" smtClean="0">
                              <a:latin typeface="Cambria Math"/>
                              <a:ea typeface="Cambria Math"/>
                            </a:rPr>
                            <m:t>2</m:t>
                          </m:r>
                        </m:sub>
                      </m:sSub>
                      <m:r>
                        <a:rPr lang="es-ES" sz="1600" i="1">
                          <a:latin typeface="Cambria Math"/>
                          <a:ea typeface="Cambria Math"/>
                        </a:rPr>
                        <m:t>)</m:t>
                      </m:r>
                    </m:oMath>
                  </m:oMathPara>
                </a14:m>
                <a:endParaRPr lang="es-ES" sz="1600" dirty="0"/>
              </a:p>
            </p:txBody>
          </p:sp>
        </mc:Choice>
        <mc:Fallback xmlns="">
          <p:sp>
            <p:nvSpPr>
              <p:cNvPr id="27" name="6 Rectángulo"/>
              <p:cNvSpPr>
                <a:spLocks noRot="1" noChangeAspect="1" noMove="1" noResize="1" noEditPoints="1" noAdjustHandles="1" noChangeArrowheads="1" noChangeShapeType="1" noTextEdit="1"/>
              </p:cNvSpPr>
              <p:nvPr/>
            </p:nvSpPr>
            <p:spPr>
              <a:xfrm>
                <a:off x="3426798" y="2044430"/>
                <a:ext cx="4622547" cy="338554"/>
              </a:xfrm>
              <a:prstGeom prst="rect">
                <a:avLst/>
              </a:prstGeom>
              <a:blipFill>
                <a:blip r:embed="rId4"/>
                <a:stretch>
                  <a:fillRect b="-71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30 CuadroTexto"/>
              <p:cNvSpPr txBox="1"/>
              <p:nvPr/>
            </p:nvSpPr>
            <p:spPr>
              <a:xfrm>
                <a:off x="3399183" y="2716322"/>
                <a:ext cx="4411849" cy="6455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r>
                        <a:rPr lang="es-ES" sz="1600" b="0" i="1" smtClean="0">
                          <a:latin typeface="Cambria Math"/>
                        </a:rPr>
                        <m:t>=2</m:t>
                      </m:r>
                      <m:r>
                        <a:rPr lang="es-ES" sz="1600" b="0" i="1" smtClean="0">
                          <a:latin typeface="Cambria Math"/>
                        </a:rPr>
                        <m:t>𝐴𝑐𝑜𝑠</m:t>
                      </m:r>
                      <m:d>
                        <m:dPr>
                          <m:ctrlPr>
                            <a:rPr lang="es-ES" sz="1600" b="0" i="1" smtClean="0">
                              <a:latin typeface="Cambria Math" panose="02040503050406030204" pitchFamily="18" charset="0"/>
                            </a:rPr>
                          </m:ctrlPr>
                        </m:dPr>
                        <m:e>
                          <m:f>
                            <m:fPr>
                              <m:ctrlPr>
                                <a:rPr lang="es-ES" sz="1600" b="0" i="1" smtClean="0">
                                  <a:latin typeface="Cambria Math" panose="02040503050406030204" pitchFamily="18" charset="0"/>
                                </a:rPr>
                              </m:ctrlPr>
                            </m:fPr>
                            <m:num>
                              <m:r>
                                <a:rPr lang="es-ES" sz="1600" b="0" i="1" smtClean="0">
                                  <a:latin typeface="Cambria Math"/>
                                </a:rPr>
                                <m:t>𝑘</m:t>
                              </m:r>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a:rPr>
                                        <m:t>𝑥</m:t>
                                      </m:r>
                                    </m:e>
                                    <m:sub>
                                      <m:r>
                                        <a:rPr lang="es-ES" sz="1600" b="0" i="1" smtClean="0">
                                          <a:latin typeface="Cambria Math"/>
                                        </a:rPr>
                                        <m:t>2</m:t>
                                      </m:r>
                                    </m:sub>
                                  </m:sSub>
                                  <m:r>
                                    <a:rPr lang="es-ES" sz="1600" b="0" i="1" smtClean="0">
                                      <a:latin typeface="Cambria Math"/>
                                    </a:rPr>
                                    <m:t>−</m:t>
                                  </m:r>
                                  <m:sSub>
                                    <m:sSubPr>
                                      <m:ctrlPr>
                                        <a:rPr lang="es-ES" sz="1600" b="0" i="1" smtClean="0">
                                          <a:latin typeface="Cambria Math" panose="02040503050406030204" pitchFamily="18" charset="0"/>
                                        </a:rPr>
                                      </m:ctrlPr>
                                    </m:sSubPr>
                                    <m:e>
                                      <m:r>
                                        <a:rPr lang="es-ES" sz="1600" b="0" i="1" smtClean="0">
                                          <a:latin typeface="Cambria Math"/>
                                        </a:rPr>
                                        <m:t>𝑥</m:t>
                                      </m:r>
                                    </m:e>
                                    <m:sub>
                                      <m:r>
                                        <a:rPr lang="es-ES" sz="1600" b="0" i="1" smtClean="0">
                                          <a:latin typeface="Cambria Math"/>
                                        </a:rPr>
                                        <m:t>1</m:t>
                                      </m:r>
                                    </m:sub>
                                  </m:sSub>
                                </m:e>
                              </m:d>
                            </m:num>
                            <m:den>
                              <m:r>
                                <a:rPr lang="es-ES" sz="1600" b="0" i="1" smtClean="0">
                                  <a:latin typeface="Cambria Math"/>
                                </a:rPr>
                                <m:t>2</m:t>
                              </m:r>
                            </m:den>
                          </m:f>
                        </m:e>
                      </m:d>
                      <m:r>
                        <a:rPr lang="es-ES" sz="1600" b="0" i="1" smtClean="0">
                          <a:latin typeface="Cambria Math"/>
                        </a:rPr>
                        <m:t>𝑠𝑒𝑛</m:t>
                      </m:r>
                      <m:d>
                        <m:dPr>
                          <m:ctrlPr>
                            <a:rPr lang="es-ES" sz="1600" b="0" i="1" smtClean="0">
                              <a:latin typeface="Cambria Math" panose="02040503050406030204" pitchFamily="18" charset="0"/>
                            </a:rPr>
                          </m:ctrlPr>
                        </m:dPr>
                        <m:e>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𝑘</m:t>
                              </m:r>
                              <m:d>
                                <m:dPr>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i="1">
                                          <a:latin typeface="Cambria Math"/>
                                        </a:rPr>
                                        <m:t>𝑥</m:t>
                                      </m:r>
                                    </m:e>
                                    <m:sub>
                                      <m:r>
                                        <a:rPr lang="es-ES" sz="1600" b="0" i="1" smtClean="0">
                                          <a:latin typeface="Cambria Math"/>
                                        </a:rPr>
                                        <m:t>1</m:t>
                                      </m:r>
                                    </m:sub>
                                  </m:sSub>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𝑥</m:t>
                                      </m:r>
                                    </m:e>
                                    <m:sub>
                                      <m:r>
                                        <a:rPr lang="es-ES" sz="1600" b="0" i="1" smtClean="0">
                                          <a:latin typeface="Cambria Math"/>
                                        </a:rPr>
                                        <m:t>2</m:t>
                                      </m:r>
                                    </m:sub>
                                  </m:sSub>
                                </m:e>
                              </m:d>
                            </m:num>
                            <m:den>
                              <m:r>
                                <a:rPr lang="es-ES" sz="1600" b="0" i="1" smtClean="0">
                                  <a:latin typeface="Cambria Math"/>
                                  <a:ea typeface="Cambria Math"/>
                                </a:rPr>
                                <m:t>2</m:t>
                              </m:r>
                            </m:den>
                          </m:f>
                        </m:e>
                      </m:d>
                    </m:oMath>
                  </m:oMathPara>
                </a14:m>
                <a:endParaRPr lang="es-ES" sz="1600" dirty="0"/>
              </a:p>
            </p:txBody>
          </p:sp>
        </mc:Choice>
        <mc:Fallback xmlns="">
          <p:sp>
            <p:nvSpPr>
              <p:cNvPr id="28" name="30 CuadroTexto"/>
              <p:cNvSpPr txBox="1">
                <a:spLocks noRot="1" noChangeAspect="1" noMove="1" noResize="1" noEditPoints="1" noAdjustHandles="1" noChangeArrowheads="1" noChangeShapeType="1" noTextEdit="1"/>
              </p:cNvSpPr>
              <p:nvPr/>
            </p:nvSpPr>
            <p:spPr>
              <a:xfrm>
                <a:off x="3399183" y="2716322"/>
                <a:ext cx="4411849" cy="645561"/>
              </a:xfrm>
              <a:prstGeom prst="rect">
                <a:avLst/>
              </a:prstGeom>
              <a:blipFill>
                <a:blip r:embed="rId5"/>
                <a:stretch>
                  <a:fillRect/>
                </a:stretch>
              </a:blipFill>
            </p:spPr>
            <p:txBody>
              <a:bodyPr/>
              <a:lstStyle/>
              <a:p>
                <a:r>
                  <a:rPr lang="es-ES">
                    <a:noFill/>
                  </a:rPr>
                  <a:t> </a:t>
                </a:r>
              </a:p>
            </p:txBody>
          </p:sp>
        </mc:Fallback>
      </mc:AlternateContent>
      <p:sp>
        <p:nvSpPr>
          <p:cNvPr id="29" name="31 CuadroTexto"/>
          <p:cNvSpPr txBox="1"/>
          <p:nvPr/>
        </p:nvSpPr>
        <p:spPr>
          <a:xfrm>
            <a:off x="563277" y="3553396"/>
            <a:ext cx="3205707" cy="338554"/>
          </a:xfrm>
          <a:prstGeom prst="rect">
            <a:avLst/>
          </a:prstGeom>
          <a:noFill/>
        </p:spPr>
        <p:txBody>
          <a:bodyPr wrap="square" rtlCol="0">
            <a:spAutoFit/>
          </a:bodyPr>
          <a:lstStyle/>
          <a:p>
            <a:r>
              <a:rPr lang="es-ES_tradnl" sz="1600" b="1" dirty="0" smtClean="0">
                <a:solidFill>
                  <a:srgbClr val="0070C0"/>
                </a:solidFill>
              </a:rPr>
              <a:t>Interferencia constructiva</a:t>
            </a:r>
            <a:r>
              <a:rPr lang="es-ES_tradnl" sz="1600" dirty="0" smtClean="0">
                <a:solidFill>
                  <a:srgbClr val="0070C0"/>
                </a:solidFill>
              </a:rPr>
              <a:t>:</a:t>
            </a:r>
            <a:endParaRPr lang="es-ES" sz="1600" dirty="0">
              <a:solidFill>
                <a:srgbClr val="0070C0"/>
              </a:solidFill>
            </a:endParaRPr>
          </a:p>
        </p:txBody>
      </p:sp>
      <p:sp>
        <p:nvSpPr>
          <p:cNvPr id="30" name="32 CuadroTexto"/>
          <p:cNvSpPr txBox="1"/>
          <p:nvPr/>
        </p:nvSpPr>
        <p:spPr>
          <a:xfrm>
            <a:off x="574307" y="4914024"/>
            <a:ext cx="3207223" cy="338554"/>
          </a:xfrm>
          <a:prstGeom prst="rect">
            <a:avLst/>
          </a:prstGeom>
          <a:noFill/>
        </p:spPr>
        <p:txBody>
          <a:bodyPr wrap="square" rtlCol="0">
            <a:spAutoFit/>
          </a:bodyPr>
          <a:lstStyle/>
          <a:p>
            <a:r>
              <a:rPr lang="es-ES_tradnl" sz="1600" b="1" dirty="0" smtClean="0">
                <a:solidFill>
                  <a:srgbClr val="0070C0"/>
                </a:solidFill>
              </a:rPr>
              <a:t>Interferencia destructiva:</a:t>
            </a:r>
            <a:endParaRPr lang="es-ES" sz="1600" dirty="0">
              <a:solidFill>
                <a:srgbClr val="0070C0"/>
              </a:solidFill>
            </a:endParaRPr>
          </a:p>
        </p:txBody>
      </p:sp>
      <mc:AlternateContent xmlns:mc="http://schemas.openxmlformats.org/markup-compatibility/2006" xmlns:a14="http://schemas.microsoft.com/office/drawing/2010/main">
        <mc:Choice Requires="a14">
          <p:sp>
            <p:nvSpPr>
              <p:cNvPr id="31" name="8 Rectángulo"/>
              <p:cNvSpPr/>
              <p:nvPr/>
            </p:nvSpPr>
            <p:spPr>
              <a:xfrm>
                <a:off x="561269" y="4048533"/>
                <a:ext cx="1702069"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𝑐𝑜𝑠</m:t>
                      </m:r>
                      <m:d>
                        <m:dPr>
                          <m:ctrlPr>
                            <a:rPr lang="es-ES" sz="1600" i="1">
                              <a:latin typeface="Cambria Math" panose="02040503050406030204" pitchFamily="18" charset="0"/>
                            </a:rPr>
                          </m:ctrlPr>
                        </m:dPr>
                        <m:e>
                          <m:f>
                            <m:fPr>
                              <m:ctrlPr>
                                <a:rPr lang="es-ES" sz="1600" i="1">
                                  <a:latin typeface="Cambria Math" panose="02040503050406030204" pitchFamily="18" charset="0"/>
                                </a:rPr>
                              </m:ctrlPr>
                            </m:fPr>
                            <m:num>
                              <m:r>
                                <a:rPr lang="es-ES" sz="1600" b="0" i="1" smtClean="0">
                                  <a:latin typeface="Cambria Math"/>
                                </a:rPr>
                                <m:t>𝑘</m:t>
                              </m:r>
                              <m:r>
                                <a:rPr lang="es-ES" sz="1600" b="0" i="1" smtClean="0">
                                  <a:latin typeface="Cambria Math"/>
                                  <a:ea typeface="Cambria Math"/>
                                </a:rPr>
                                <m:t>∆</m:t>
                              </m:r>
                              <m:r>
                                <a:rPr lang="es-ES" sz="1600" b="0" i="1" smtClean="0">
                                  <a:latin typeface="Cambria Math"/>
                                  <a:ea typeface="Cambria Math"/>
                                </a:rPr>
                                <m:t>𝑥</m:t>
                              </m:r>
                            </m:num>
                            <m:den>
                              <m:r>
                                <a:rPr lang="es-ES" sz="1600" i="1">
                                  <a:latin typeface="Cambria Math"/>
                                </a:rPr>
                                <m:t>2</m:t>
                              </m:r>
                            </m:den>
                          </m:f>
                        </m:e>
                      </m:d>
                      <m:r>
                        <a:rPr lang="es-ES" sz="1600" b="0" i="1" smtClean="0">
                          <a:latin typeface="Cambria Math"/>
                        </a:rPr>
                        <m:t>=</m:t>
                      </m:r>
                      <m:r>
                        <a:rPr lang="es-ES" sz="1600" b="0" i="1" smtClean="0">
                          <a:latin typeface="Cambria Math"/>
                          <a:ea typeface="Cambria Math"/>
                        </a:rPr>
                        <m:t>±1</m:t>
                      </m:r>
                    </m:oMath>
                  </m:oMathPara>
                </a14:m>
                <a:endParaRPr lang="es-ES" sz="1600" dirty="0"/>
              </a:p>
            </p:txBody>
          </p:sp>
        </mc:Choice>
        <mc:Fallback xmlns="">
          <p:sp>
            <p:nvSpPr>
              <p:cNvPr id="31" name="8 Rectángulo"/>
              <p:cNvSpPr>
                <a:spLocks noRot="1" noChangeAspect="1" noMove="1" noResize="1" noEditPoints="1" noAdjustHandles="1" noChangeArrowheads="1" noChangeShapeType="1" noTextEdit="1"/>
              </p:cNvSpPr>
              <p:nvPr/>
            </p:nvSpPr>
            <p:spPr>
              <a:xfrm>
                <a:off x="561269" y="4048533"/>
                <a:ext cx="1702069" cy="64556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2" name="34 Rectángulo"/>
              <p:cNvSpPr/>
              <p:nvPr/>
            </p:nvSpPr>
            <p:spPr>
              <a:xfrm>
                <a:off x="688575" y="5464891"/>
                <a:ext cx="1548180"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𝑐𝑜𝑠</m:t>
                      </m:r>
                      <m:d>
                        <m:dPr>
                          <m:ctrlPr>
                            <a:rPr lang="es-ES" sz="1600" i="1">
                              <a:latin typeface="Cambria Math" panose="02040503050406030204" pitchFamily="18" charset="0"/>
                            </a:rPr>
                          </m:ctrlPr>
                        </m:dPr>
                        <m:e>
                          <m:f>
                            <m:fPr>
                              <m:ctrlPr>
                                <a:rPr lang="es-ES" sz="1600" i="1">
                                  <a:latin typeface="Cambria Math" panose="02040503050406030204" pitchFamily="18" charset="0"/>
                                </a:rPr>
                              </m:ctrlPr>
                            </m:fPr>
                            <m:num>
                              <m:r>
                                <a:rPr lang="es-ES" sz="1600" b="0" i="1" smtClean="0">
                                  <a:latin typeface="Cambria Math"/>
                                </a:rPr>
                                <m:t>𝑘</m:t>
                              </m:r>
                              <m:r>
                                <a:rPr lang="es-ES" sz="1600" b="0" i="1" smtClean="0">
                                  <a:latin typeface="Cambria Math"/>
                                  <a:ea typeface="Cambria Math"/>
                                </a:rPr>
                                <m:t>∆</m:t>
                              </m:r>
                              <m:r>
                                <a:rPr lang="es-ES" sz="1600" b="0" i="1" smtClean="0">
                                  <a:latin typeface="Cambria Math"/>
                                  <a:ea typeface="Cambria Math"/>
                                </a:rPr>
                                <m:t>𝑥</m:t>
                              </m:r>
                            </m:num>
                            <m:den>
                              <m:r>
                                <a:rPr lang="es-ES" sz="1600" i="1">
                                  <a:latin typeface="Cambria Math"/>
                                </a:rPr>
                                <m:t>2</m:t>
                              </m:r>
                            </m:den>
                          </m:f>
                        </m:e>
                      </m:d>
                      <m:r>
                        <a:rPr lang="es-ES" sz="1600" b="0" i="1" smtClean="0">
                          <a:latin typeface="Cambria Math"/>
                        </a:rPr>
                        <m:t>=0</m:t>
                      </m:r>
                    </m:oMath>
                  </m:oMathPara>
                </a14:m>
                <a:endParaRPr lang="es-ES" sz="1600" dirty="0"/>
              </a:p>
            </p:txBody>
          </p:sp>
        </mc:Choice>
        <mc:Fallback xmlns="">
          <p:sp>
            <p:nvSpPr>
              <p:cNvPr id="32" name="34 Rectángulo"/>
              <p:cNvSpPr>
                <a:spLocks noRot="1" noChangeAspect="1" noMove="1" noResize="1" noEditPoints="1" noAdjustHandles="1" noChangeArrowheads="1" noChangeShapeType="1" noTextEdit="1"/>
              </p:cNvSpPr>
              <p:nvPr/>
            </p:nvSpPr>
            <p:spPr>
              <a:xfrm>
                <a:off x="688575" y="5464891"/>
                <a:ext cx="1548180" cy="645561"/>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3" name="33 Rectángulo"/>
              <p:cNvSpPr/>
              <p:nvPr/>
            </p:nvSpPr>
            <p:spPr>
              <a:xfrm>
                <a:off x="2878704" y="4056704"/>
                <a:ext cx="1105623" cy="558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r>
                            <a:rPr lang="es-ES" sz="1600" i="1">
                              <a:latin typeface="Cambria Math"/>
                            </a:rPr>
                            <m:t>𝑘</m:t>
                          </m:r>
                          <m:r>
                            <a:rPr lang="es-ES" sz="1600" i="1">
                              <a:latin typeface="Cambria Math"/>
                              <a:ea typeface="Cambria Math"/>
                            </a:rPr>
                            <m:t>∆</m:t>
                          </m:r>
                          <m:r>
                            <a:rPr lang="es-ES" sz="1600" i="1">
                              <a:latin typeface="Cambria Math"/>
                              <a:ea typeface="Cambria Math"/>
                            </a:rPr>
                            <m:t>𝑥</m:t>
                          </m:r>
                        </m:num>
                        <m:den>
                          <m:r>
                            <a:rPr lang="es-ES" sz="1600" i="1">
                              <a:latin typeface="Cambria Math"/>
                            </a:rPr>
                            <m:t>2</m:t>
                          </m:r>
                        </m:den>
                      </m:f>
                      <m:r>
                        <a:rPr lang="es-ES" sz="1600" b="0" i="1" smtClean="0">
                          <a:latin typeface="Cambria Math"/>
                        </a:rPr>
                        <m:t>=</m:t>
                      </m:r>
                      <m:r>
                        <a:rPr lang="es-ES" sz="1600" b="0" i="1" smtClean="0">
                          <a:latin typeface="Cambria Math"/>
                        </a:rPr>
                        <m:t>𝑛</m:t>
                      </m:r>
                      <m:r>
                        <a:rPr lang="es-ES" sz="1600" b="0" i="1" smtClean="0">
                          <a:latin typeface="Cambria Math"/>
                          <a:ea typeface="Cambria Math"/>
                        </a:rPr>
                        <m:t>𝜋</m:t>
                      </m:r>
                    </m:oMath>
                  </m:oMathPara>
                </a14:m>
                <a:endParaRPr lang="es-ES" sz="1600" dirty="0"/>
              </a:p>
            </p:txBody>
          </p:sp>
        </mc:Choice>
        <mc:Fallback xmlns="">
          <p:sp>
            <p:nvSpPr>
              <p:cNvPr id="33" name="33 Rectángulo"/>
              <p:cNvSpPr>
                <a:spLocks noRot="1" noChangeAspect="1" noMove="1" noResize="1" noEditPoints="1" noAdjustHandles="1" noChangeArrowheads="1" noChangeShapeType="1" noTextEdit="1"/>
              </p:cNvSpPr>
              <p:nvPr/>
            </p:nvSpPr>
            <p:spPr>
              <a:xfrm>
                <a:off x="2878704" y="4056704"/>
                <a:ext cx="1105623" cy="558230"/>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36 Rectángulo"/>
              <p:cNvSpPr/>
              <p:nvPr/>
            </p:nvSpPr>
            <p:spPr>
              <a:xfrm>
                <a:off x="2637519" y="5514006"/>
                <a:ext cx="1785938" cy="558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r>
                            <a:rPr lang="es-ES" sz="1600" i="1">
                              <a:latin typeface="Cambria Math"/>
                            </a:rPr>
                            <m:t>𝑘</m:t>
                          </m:r>
                          <m:r>
                            <a:rPr lang="es-ES" sz="1600" i="1">
                              <a:latin typeface="Cambria Math"/>
                              <a:ea typeface="Cambria Math"/>
                            </a:rPr>
                            <m:t>∆</m:t>
                          </m:r>
                          <m:r>
                            <a:rPr lang="es-ES" sz="1600" i="1">
                              <a:latin typeface="Cambria Math"/>
                              <a:ea typeface="Cambria Math"/>
                            </a:rPr>
                            <m:t>𝑥</m:t>
                          </m:r>
                        </m:num>
                        <m:den>
                          <m:r>
                            <a:rPr lang="es-ES" sz="1600" i="1">
                              <a:latin typeface="Cambria Math"/>
                            </a:rPr>
                            <m:t>2</m:t>
                          </m:r>
                        </m:den>
                      </m:f>
                      <m:r>
                        <a:rPr lang="es-ES" sz="1600" b="0" i="1" smtClean="0">
                          <a:latin typeface="Cambria Math"/>
                        </a:rPr>
                        <m:t>=(2</m:t>
                      </m:r>
                      <m:r>
                        <a:rPr lang="es-ES" sz="1600" b="0" i="1" smtClean="0">
                          <a:latin typeface="Cambria Math"/>
                        </a:rPr>
                        <m:t>𝑛</m:t>
                      </m:r>
                      <m:r>
                        <a:rPr lang="es-ES" sz="1600" b="0" i="1" smtClean="0">
                          <a:latin typeface="Cambria Math"/>
                        </a:rPr>
                        <m:t>+1)</m:t>
                      </m:r>
                      <m:f>
                        <m:fPr>
                          <m:ctrlPr>
                            <a:rPr lang="es-ES" sz="1600" b="0" i="1" smtClean="0">
                              <a:latin typeface="Cambria Math" panose="02040503050406030204" pitchFamily="18" charset="0"/>
                            </a:rPr>
                          </m:ctrlPr>
                        </m:fPr>
                        <m:num>
                          <m:r>
                            <a:rPr lang="es-ES" sz="1600" b="0" i="1" smtClean="0">
                              <a:latin typeface="Cambria Math"/>
                              <a:ea typeface="Cambria Math"/>
                            </a:rPr>
                            <m:t>𝜋</m:t>
                          </m:r>
                        </m:num>
                        <m:den>
                          <m:r>
                            <a:rPr lang="es-ES" sz="1600" b="0" i="1" smtClean="0">
                              <a:latin typeface="Cambria Math"/>
                            </a:rPr>
                            <m:t>2</m:t>
                          </m:r>
                        </m:den>
                      </m:f>
                    </m:oMath>
                  </m:oMathPara>
                </a14:m>
                <a:endParaRPr lang="es-ES" sz="1600" dirty="0"/>
              </a:p>
            </p:txBody>
          </p:sp>
        </mc:Choice>
        <mc:Fallback xmlns="">
          <p:sp>
            <p:nvSpPr>
              <p:cNvPr id="34" name="36 Rectángulo"/>
              <p:cNvSpPr>
                <a:spLocks noRot="1" noChangeAspect="1" noMove="1" noResize="1" noEditPoints="1" noAdjustHandles="1" noChangeArrowheads="1" noChangeShapeType="1" noTextEdit="1"/>
              </p:cNvSpPr>
              <p:nvPr/>
            </p:nvSpPr>
            <p:spPr>
              <a:xfrm>
                <a:off x="2637519" y="5514006"/>
                <a:ext cx="1785938" cy="558230"/>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35 Rectángulo"/>
              <p:cNvSpPr/>
              <p:nvPr/>
            </p:nvSpPr>
            <p:spPr>
              <a:xfrm>
                <a:off x="4637712" y="4180265"/>
                <a:ext cx="997581" cy="338554"/>
              </a:xfrm>
              <a:prstGeom prst="rect">
                <a:avLst/>
              </a:prstGeom>
              <a:noFill/>
              <a:effectLst/>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a:ea typeface="Cambria Math"/>
                        </a:rPr>
                        <m:t>∆</m:t>
                      </m:r>
                      <m:r>
                        <a:rPr lang="es-ES" sz="1600" b="1" i="1" smtClean="0">
                          <a:latin typeface="Cambria Math"/>
                          <a:ea typeface="Cambria Math"/>
                        </a:rPr>
                        <m:t>𝒙</m:t>
                      </m:r>
                      <m:r>
                        <a:rPr lang="es-ES" sz="1600" b="1" i="1" smtClean="0">
                          <a:latin typeface="Cambria Math"/>
                          <a:ea typeface="Cambria Math"/>
                        </a:rPr>
                        <m:t>=</m:t>
                      </m:r>
                      <m:r>
                        <a:rPr lang="es-ES" sz="1600" b="1" i="1" smtClean="0">
                          <a:latin typeface="Cambria Math"/>
                          <a:ea typeface="Cambria Math"/>
                        </a:rPr>
                        <m:t>𝒏</m:t>
                      </m:r>
                      <m:r>
                        <a:rPr lang="es-ES" sz="1600" b="1" i="1" smtClean="0">
                          <a:latin typeface="Cambria Math"/>
                          <a:ea typeface="Cambria Math"/>
                        </a:rPr>
                        <m:t>𝝀</m:t>
                      </m:r>
                    </m:oMath>
                  </m:oMathPara>
                </a14:m>
                <a:endParaRPr lang="es-ES" sz="1600" b="1" dirty="0"/>
              </a:p>
            </p:txBody>
          </p:sp>
        </mc:Choice>
        <mc:Fallback xmlns="">
          <p:sp>
            <p:nvSpPr>
              <p:cNvPr id="35" name="35 Rectángulo"/>
              <p:cNvSpPr>
                <a:spLocks noRot="1" noChangeAspect="1" noMove="1" noResize="1" noEditPoints="1" noAdjustHandles="1" noChangeArrowheads="1" noChangeShapeType="1" noTextEdit="1"/>
              </p:cNvSpPr>
              <p:nvPr/>
            </p:nvSpPr>
            <p:spPr>
              <a:xfrm>
                <a:off x="4637712" y="4180265"/>
                <a:ext cx="997581" cy="338554"/>
              </a:xfrm>
              <a:prstGeom prst="rect">
                <a:avLst/>
              </a:prstGeom>
              <a:blipFill>
                <a:blip r:embed="rId10"/>
                <a:stretch>
                  <a:fillRect/>
                </a:stretch>
              </a:blipFill>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38 Rectángulo"/>
              <p:cNvSpPr/>
              <p:nvPr/>
            </p:nvSpPr>
            <p:spPr>
              <a:xfrm>
                <a:off x="4887846" y="5460145"/>
                <a:ext cx="1749710" cy="559064"/>
              </a:xfrm>
              <a:prstGeom prst="rect">
                <a:avLst/>
              </a:prstGeom>
              <a:noFill/>
              <a:effectLst/>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a:ea typeface="Cambria Math"/>
                        </a:rPr>
                        <m:t>∆</m:t>
                      </m:r>
                      <m:r>
                        <a:rPr lang="es-ES" sz="1600" b="1" i="1" smtClean="0">
                          <a:latin typeface="Cambria Math"/>
                          <a:ea typeface="Cambria Math"/>
                        </a:rPr>
                        <m:t>𝒙</m:t>
                      </m:r>
                      <m:r>
                        <a:rPr lang="es-ES" sz="1600" b="1" i="1" smtClean="0">
                          <a:latin typeface="Cambria Math"/>
                          <a:ea typeface="Cambria Math"/>
                        </a:rPr>
                        <m:t>=(</m:t>
                      </m:r>
                      <m:r>
                        <a:rPr lang="es-ES" sz="1600" b="1" i="1" smtClean="0">
                          <a:latin typeface="Cambria Math"/>
                          <a:ea typeface="Cambria Math"/>
                        </a:rPr>
                        <m:t>𝟐</m:t>
                      </m:r>
                      <m:r>
                        <a:rPr lang="es-ES" sz="1600" b="1" i="1" smtClean="0">
                          <a:latin typeface="Cambria Math"/>
                          <a:ea typeface="Cambria Math"/>
                        </a:rPr>
                        <m:t>𝒏</m:t>
                      </m:r>
                      <m:r>
                        <a:rPr lang="es-ES" sz="1600" b="1" i="1" smtClean="0">
                          <a:latin typeface="Cambria Math"/>
                          <a:ea typeface="Cambria Math"/>
                        </a:rPr>
                        <m:t>+</m:t>
                      </m:r>
                      <m:r>
                        <a:rPr lang="es-ES" sz="1600" b="1" i="1" smtClean="0">
                          <a:latin typeface="Cambria Math"/>
                          <a:ea typeface="Cambria Math"/>
                        </a:rPr>
                        <m:t>𝟏</m:t>
                      </m:r>
                      <m:r>
                        <a:rPr lang="es-ES" sz="1600" b="1" i="1" smtClean="0">
                          <a:latin typeface="Cambria Math"/>
                          <a:ea typeface="Cambria Math"/>
                        </a:rPr>
                        <m:t>)</m:t>
                      </m:r>
                      <m:f>
                        <m:fPr>
                          <m:ctrlPr>
                            <a:rPr lang="es-ES" sz="1600" b="1" i="1" smtClean="0">
                              <a:latin typeface="Cambria Math" panose="02040503050406030204" pitchFamily="18" charset="0"/>
                              <a:ea typeface="Cambria Math"/>
                            </a:rPr>
                          </m:ctrlPr>
                        </m:fPr>
                        <m:num>
                          <m:r>
                            <a:rPr lang="es-ES" sz="1600" b="1" i="1">
                              <a:latin typeface="Cambria Math"/>
                              <a:ea typeface="Cambria Math"/>
                            </a:rPr>
                            <m:t>𝝀</m:t>
                          </m:r>
                          <m:r>
                            <m:rPr>
                              <m:nor/>
                            </m:rPr>
                            <a:rPr lang="es-ES" sz="1600" b="1" dirty="0"/>
                            <m:t> </m:t>
                          </m:r>
                        </m:num>
                        <m:den>
                          <m:r>
                            <a:rPr lang="es-ES" sz="1600" b="1" i="1" smtClean="0">
                              <a:latin typeface="Cambria Math"/>
                              <a:ea typeface="Cambria Math"/>
                            </a:rPr>
                            <m:t>𝟐</m:t>
                          </m:r>
                        </m:den>
                      </m:f>
                    </m:oMath>
                  </m:oMathPara>
                </a14:m>
                <a:endParaRPr lang="es-ES" sz="1600" b="1" dirty="0"/>
              </a:p>
            </p:txBody>
          </p:sp>
        </mc:Choice>
        <mc:Fallback xmlns="">
          <p:sp>
            <p:nvSpPr>
              <p:cNvPr id="36" name="38 Rectángulo"/>
              <p:cNvSpPr>
                <a:spLocks noRot="1" noChangeAspect="1" noMove="1" noResize="1" noEditPoints="1" noAdjustHandles="1" noChangeArrowheads="1" noChangeShapeType="1" noTextEdit="1"/>
              </p:cNvSpPr>
              <p:nvPr/>
            </p:nvSpPr>
            <p:spPr>
              <a:xfrm>
                <a:off x="4887846" y="5460145"/>
                <a:ext cx="1749710" cy="559064"/>
              </a:xfrm>
              <a:prstGeom prst="rect">
                <a:avLst/>
              </a:prstGeom>
              <a:blipFill>
                <a:blip r:embed="rId11"/>
                <a:stretch>
                  <a:fillRect/>
                </a:stretch>
              </a:blipFill>
              <a:effectLst/>
            </p:spPr>
            <p:txBody>
              <a:bodyPr/>
              <a:lstStyle/>
              <a:p>
                <a:r>
                  <a:rPr lang="es-ES">
                    <a:noFill/>
                  </a:rPr>
                  <a:t> </a:t>
                </a:r>
              </a:p>
            </p:txBody>
          </p:sp>
        </mc:Fallback>
      </mc:AlternateContent>
      <p:sp>
        <p:nvSpPr>
          <p:cNvPr id="37" name="37 CuadroTexto"/>
          <p:cNvSpPr txBox="1"/>
          <p:nvPr/>
        </p:nvSpPr>
        <p:spPr>
          <a:xfrm>
            <a:off x="5925341" y="4111309"/>
            <a:ext cx="1809638" cy="584775"/>
          </a:xfrm>
          <a:prstGeom prst="rect">
            <a:avLst/>
          </a:prstGeom>
          <a:noFill/>
        </p:spPr>
        <p:txBody>
          <a:bodyPr wrap="square" rtlCol="0">
            <a:spAutoFit/>
          </a:bodyPr>
          <a:lstStyle/>
          <a:p>
            <a:r>
              <a:rPr lang="es-ES_tradnl" sz="1600" dirty="0" smtClean="0"/>
              <a:t>Condición de </a:t>
            </a:r>
            <a:r>
              <a:rPr lang="es-ES_tradnl" sz="1600" b="1" dirty="0" smtClean="0"/>
              <a:t>Máximo</a:t>
            </a:r>
            <a:endParaRPr lang="es-ES" sz="1600" b="1" dirty="0"/>
          </a:p>
        </p:txBody>
      </p:sp>
      <p:sp>
        <p:nvSpPr>
          <p:cNvPr id="38" name="39 CuadroTexto"/>
          <p:cNvSpPr txBox="1"/>
          <p:nvPr/>
        </p:nvSpPr>
        <p:spPr>
          <a:xfrm>
            <a:off x="7013847" y="5425931"/>
            <a:ext cx="1665027" cy="584775"/>
          </a:xfrm>
          <a:prstGeom prst="rect">
            <a:avLst/>
          </a:prstGeom>
          <a:noFill/>
        </p:spPr>
        <p:txBody>
          <a:bodyPr wrap="square" rtlCol="0">
            <a:spAutoFit/>
          </a:bodyPr>
          <a:lstStyle/>
          <a:p>
            <a:r>
              <a:rPr lang="es-ES_tradnl" sz="1600" dirty="0" smtClean="0"/>
              <a:t>Condición de </a:t>
            </a:r>
            <a:r>
              <a:rPr lang="es-ES_tradnl" sz="1600" b="1" dirty="0" smtClean="0"/>
              <a:t>Mínimo</a:t>
            </a:r>
            <a:endParaRPr lang="es-ES" sz="1600" b="1" dirty="0"/>
          </a:p>
        </p:txBody>
      </p:sp>
      <p:pic>
        <p:nvPicPr>
          <p:cNvPr id="39" name="Imagen 38">
            <a:hlinkClick r:id="rId12"/>
          </p:cNvPr>
          <p:cNvPicPr>
            <a:picLocks noChangeAspect="1"/>
          </p:cNvPicPr>
          <p:nvPr/>
        </p:nvPicPr>
        <p:blipFill>
          <a:blip r:embed="rId13">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957938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Estudio cualitativo de algunas propiedades</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3913127635"/>
                  </p:ext>
                </p:extLst>
              </p:nvPr>
            </p:nvGraphicFramePr>
            <p:xfrm>
              <a:off x="419100" y="1168400"/>
              <a:ext cx="8178801" cy="39319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03378">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744656">
                    <a:tc>
                      <a:txBody>
                        <a:bodyPr/>
                        <a:lstStyle/>
                        <a:p>
                          <a:pPr algn="r">
                            <a:lnSpc>
                              <a:spcPct val="100000"/>
                            </a:lnSpc>
                          </a:pPr>
                          <a:r>
                            <a:rPr lang="es-ES" sz="1600" dirty="0" smtClean="0">
                              <a:latin typeface="+mn-lt"/>
                            </a:rPr>
                            <a:t>15.</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Dos fuentes de ondas S y S’ muy próximas entre sí, emiten ondas sincronizadas de frecuencia </a:t>
                          </a:r>
                          <a14:m>
                            <m:oMath xmlns:m="http://schemas.openxmlformats.org/officeDocument/2006/math">
                              <m:r>
                                <a:rPr lang="es-ES" sz="1600" i="1" dirty="0" smtClean="0">
                                  <a:latin typeface="Cambria Math" panose="02040503050406030204" pitchFamily="18" charset="0"/>
                                </a:rPr>
                                <m:t>𝑓</m:t>
                              </m:r>
                              <m:r>
                                <a:rPr lang="es-ES" sz="1600" i="1" dirty="0" smtClean="0">
                                  <a:latin typeface="Cambria Math" panose="02040503050406030204" pitchFamily="18" charset="0"/>
                                </a:rPr>
                                <m:t> = 1 320 </m:t>
                              </m:r>
                              <m:r>
                                <a:rPr lang="es-ES" sz="1600" i="1" dirty="0" smtClean="0">
                                  <a:latin typeface="Cambria Math" panose="02040503050406030204" pitchFamily="18" charset="0"/>
                                </a:rPr>
                                <m:t>𝐻𝑧</m:t>
                              </m:r>
                              <m:r>
                                <a:rPr lang="es-ES" sz="1600" i="1" dirty="0" smtClean="0">
                                  <a:latin typeface="Cambria Math" panose="02040503050406030204" pitchFamily="18" charset="0"/>
                                </a:rPr>
                                <m:t> </m:t>
                              </m:r>
                            </m:oMath>
                          </a14:m>
                          <a:r>
                            <a:rPr lang="es-ES" sz="1600" dirty="0"/>
                            <a:t>que se propagan en el aire con una velocidad de 330 </a:t>
                          </a:r>
                          <a14:m>
                            <m:oMath xmlns:m="http://schemas.openxmlformats.org/officeDocument/2006/math">
                              <m:r>
                                <a:rPr lang="es-ES" sz="1600" i="1" dirty="0" smtClean="0">
                                  <a:latin typeface="Cambria Math" panose="02040503050406030204" pitchFamily="18" charset="0"/>
                                </a:rPr>
                                <m:t>𝑚</m:t>
                              </m:r>
                              <m:sSup>
                                <m:sSupPr>
                                  <m:ctrlPr>
                                    <a:rPr lang="es-ES" sz="1600" i="1">
                                      <a:latin typeface="Cambria Math" panose="02040503050406030204" pitchFamily="18" charset="0"/>
                                    </a:rPr>
                                  </m:ctrlPr>
                                </m:sSupPr>
                                <m:e>
                                  <m:r>
                                    <a:rPr lang="es-ES" sz="1600" b="0" i="1" smtClean="0">
                                      <a:latin typeface="Cambria Math" panose="02040503050406030204" pitchFamily="18" charset="0"/>
                                    </a:rPr>
                                    <m:t> </m:t>
                                  </m:r>
                                  <m:r>
                                    <a:rPr lang="es-ES" sz="1600" b="0" i="1" smtClean="0">
                                      <a:latin typeface="Cambria Math" panose="02040503050406030204" pitchFamily="18" charset="0"/>
                                    </a:rPr>
                                    <m:t>𝑠</m:t>
                                  </m:r>
                                </m:e>
                                <m:sup>
                                  <m:r>
                                    <a:rPr lang="es-ES" sz="1600" i="1">
                                      <a:latin typeface="Cambria Math" panose="02040503050406030204" pitchFamily="18" charset="0"/>
                                    </a:rPr>
                                    <m:t>−1</m:t>
                                  </m:r>
                                </m:sup>
                              </m:sSup>
                            </m:oMath>
                          </a14:m>
                          <a:r>
                            <a:rPr lang="es-ES" sz="1600" dirty="0" smtClean="0"/>
                            <a:t>. </a:t>
                          </a:r>
                          <a:r>
                            <a:rPr lang="es-ES" sz="1600" dirty="0"/>
                            <a:t>Analiza qué ocurre en los siguientes </a:t>
                          </a:r>
                          <a:r>
                            <a:rPr lang="es-ES" sz="1600" dirty="0" smtClean="0"/>
                            <a:t>puntos: i) El </a:t>
                          </a:r>
                          <a:r>
                            <a:rPr lang="es-ES" sz="1600" dirty="0"/>
                            <a:t>punto medio entre las </a:t>
                          </a:r>
                          <a:r>
                            <a:rPr lang="es-ES" sz="1600" dirty="0" smtClean="0"/>
                            <a:t>fuentes; ii) Un </a:t>
                          </a:r>
                          <a:r>
                            <a:rPr lang="es-ES" sz="1600" dirty="0"/>
                            <a:t>punto P que dista </a:t>
                          </a:r>
                          <a14:m>
                            <m:oMath xmlns:m="http://schemas.openxmlformats.org/officeDocument/2006/math">
                              <m:r>
                                <a:rPr lang="es-ES" sz="1600" i="1" dirty="0" smtClean="0">
                                  <a:latin typeface="Cambria Math" panose="02040503050406030204" pitchFamily="18" charset="0"/>
                                </a:rPr>
                                <m:t>6 </m:t>
                              </m:r>
                              <m:r>
                                <a:rPr lang="es-ES" sz="1600" i="1" dirty="0" smtClean="0">
                                  <a:latin typeface="Cambria Math" panose="02040503050406030204" pitchFamily="18" charset="0"/>
                                </a:rPr>
                                <m:t>𝑚</m:t>
                              </m:r>
                            </m:oMath>
                          </a14:m>
                          <a:r>
                            <a:rPr lang="es-ES" sz="1600" dirty="0"/>
                            <a:t> de S y </a:t>
                          </a:r>
                          <a14:m>
                            <m:oMath xmlns:m="http://schemas.openxmlformats.org/officeDocument/2006/math">
                              <m:r>
                                <a:rPr lang="es-ES" sz="1600" i="1" dirty="0" smtClean="0">
                                  <a:latin typeface="Cambria Math" panose="02040503050406030204" pitchFamily="18" charset="0"/>
                                </a:rPr>
                                <m:t>8 </m:t>
                              </m:r>
                              <m:r>
                                <a:rPr lang="es-ES" sz="1600" i="1" dirty="0" smtClean="0">
                                  <a:latin typeface="Cambria Math" panose="02040503050406030204" pitchFamily="18" charset="0"/>
                                </a:rPr>
                                <m:t>𝑚</m:t>
                              </m:r>
                            </m:oMath>
                          </a14:m>
                          <a:r>
                            <a:rPr lang="es-ES" sz="1600" dirty="0"/>
                            <a:t> de </a:t>
                          </a:r>
                          <a:r>
                            <a:rPr lang="es-ES" sz="1600" dirty="0" smtClean="0"/>
                            <a:t>S’; iii) Un </a:t>
                          </a:r>
                          <a:r>
                            <a:rPr lang="es-ES" sz="1600" dirty="0"/>
                            <a:t>punto P’ que dista </a:t>
                          </a:r>
                          <a14:m>
                            <m:oMath xmlns:m="http://schemas.openxmlformats.org/officeDocument/2006/math">
                              <m:r>
                                <a:rPr lang="es-ES" sz="1600" i="1" dirty="0" smtClean="0">
                                  <a:latin typeface="Cambria Math" panose="02040503050406030204" pitchFamily="18" charset="0"/>
                                </a:rPr>
                                <m:t>11,125 </m:t>
                              </m:r>
                              <m:r>
                                <a:rPr lang="es-ES" sz="1600" i="1" dirty="0" smtClean="0">
                                  <a:latin typeface="Cambria Math" panose="02040503050406030204" pitchFamily="18" charset="0"/>
                                </a:rPr>
                                <m:t>𝑚</m:t>
                              </m:r>
                            </m:oMath>
                          </a14:m>
                          <a:r>
                            <a:rPr lang="es-ES" sz="1600" dirty="0"/>
                            <a:t> de S y </a:t>
                          </a:r>
                          <a14:m>
                            <m:oMath xmlns:m="http://schemas.openxmlformats.org/officeDocument/2006/math">
                              <m:r>
                                <a:rPr lang="es-ES" sz="1600" i="1" dirty="0" smtClean="0">
                                  <a:latin typeface="Cambria Math" panose="02040503050406030204" pitchFamily="18" charset="0"/>
                                </a:rPr>
                                <m:t>9,5 </m:t>
                              </m:r>
                              <m:r>
                                <a:rPr lang="es-ES" sz="1600" i="1" dirty="0" smtClean="0">
                                  <a:latin typeface="Cambria Math" panose="02040503050406030204" pitchFamily="18" charset="0"/>
                                </a:rPr>
                                <m:t>𝑚</m:t>
                              </m:r>
                            </m:oMath>
                          </a14:m>
                          <a:r>
                            <a:rPr lang="es-ES" sz="1600" dirty="0"/>
                            <a:t> de S’.</a:t>
                          </a:r>
                        </a:p>
                        <a:p>
                          <a:pPr marL="354013" indent="-354013" algn="just"/>
                          <a:r>
                            <a:rPr lang="es-ES" sz="1600" b="1" dirty="0" smtClean="0"/>
                            <a:t>Sol</a:t>
                          </a:r>
                          <a:r>
                            <a:rPr lang="es-ES" sz="1600" dirty="0" smtClean="0"/>
                            <a:t>: i) </a:t>
                          </a:r>
                          <a14:m>
                            <m:oMath xmlns:m="http://schemas.openxmlformats.org/officeDocument/2006/math">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𝑥</m:t>
                              </m:r>
                              <m:r>
                                <a:rPr lang="es-ES" sz="1600" b="0" i="1" smtClean="0">
                                  <a:latin typeface="Cambria Math" panose="02040503050406030204" pitchFamily="18" charset="0"/>
                                  <a:ea typeface="Cambria Math" panose="02040503050406030204" pitchFamily="18" charset="0"/>
                                </a:rPr>
                                <m:t>=0</m:t>
                              </m:r>
                            </m:oMath>
                          </a14:m>
                          <a:r>
                            <a:rPr lang="es-ES" sz="1600" dirty="0" smtClean="0"/>
                            <a:t>; ii) </a:t>
                          </a:r>
                          <a14:m>
                            <m:oMath xmlns:m="http://schemas.openxmlformats.org/officeDocument/2006/math">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𝑥</m:t>
                              </m:r>
                              <m:r>
                                <a:rPr lang="es-ES" sz="1600" b="0" i="1" smtClean="0">
                                  <a:latin typeface="Cambria Math" panose="02040503050406030204" pitchFamily="18" charset="0"/>
                                  <a:ea typeface="Cambria Math" panose="02040503050406030204" pitchFamily="18" charset="0"/>
                                </a:rPr>
                                <m:t>=2 </m:t>
                              </m:r>
                              <m:r>
                                <a:rPr lang="es-ES" sz="1600" b="0" i="1" smtClean="0">
                                  <a:latin typeface="Cambria Math" panose="02040503050406030204" pitchFamily="18" charset="0"/>
                                  <a:ea typeface="Cambria Math" panose="02040503050406030204" pitchFamily="18" charset="0"/>
                                </a:rPr>
                                <m:t>𝑚</m:t>
                              </m:r>
                            </m:oMath>
                          </a14:m>
                          <a:r>
                            <a:rPr lang="es-ES" sz="1600" dirty="0" smtClean="0"/>
                            <a:t>; iii) </a:t>
                          </a:r>
                          <a14:m>
                            <m:oMath xmlns:m="http://schemas.openxmlformats.org/officeDocument/2006/math">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𝑥</m:t>
                              </m:r>
                              <m:r>
                                <a:rPr lang="es-ES" sz="1600" b="0" i="1" smtClean="0">
                                  <a:latin typeface="Cambria Math" panose="02040503050406030204" pitchFamily="18" charset="0"/>
                                  <a:ea typeface="Cambria Math" panose="02040503050406030204" pitchFamily="18" charset="0"/>
                                </a:rPr>
                                <m:t>=1,625 </m:t>
                              </m:r>
                              <m:r>
                                <a:rPr lang="es-ES" sz="1600" b="0" i="1" smtClean="0">
                                  <a:latin typeface="Cambria Math" panose="02040503050406030204" pitchFamily="18" charset="0"/>
                                  <a:ea typeface="Cambria Math" panose="02040503050406030204" pitchFamily="18" charset="0"/>
                                </a:rPr>
                                <m:t>𝑚</m:t>
                              </m:r>
                            </m:oMath>
                          </a14:m>
                          <a:endParaRPr lang="es-ES" sz="1600" dirty="0" smtClean="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671110">
                    <a:tc>
                      <a:txBody>
                        <a:bodyPr/>
                        <a:lstStyle/>
                        <a:p>
                          <a:pPr algn="r">
                            <a:lnSpc>
                              <a:spcPct val="100000"/>
                            </a:lnSpc>
                          </a:pPr>
                          <a:r>
                            <a:rPr lang="es-ES" sz="1600" dirty="0" smtClean="0">
                              <a:latin typeface="+mn-lt"/>
                            </a:rPr>
                            <a:t>16.</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354013" indent="-354013" algn="just"/>
                          <a:r>
                            <a:rPr lang="es-ES" sz="1600" dirty="0" smtClean="0"/>
                            <a:t>Una onda se propaga según la expresión:</a:t>
                          </a:r>
                        </a:p>
                        <a:p>
                          <a:pPr marL="354013" indent="-354013" algn="just"/>
                          <a:endParaRPr lang="es-ES" sz="1600" dirty="0" smtClean="0"/>
                        </a:p>
                        <a:p>
                          <a:pPr marL="354013" indent="-354013" algn="just"/>
                          <a:endParaRPr lang="es-ES" sz="1600" dirty="0" smtClean="0"/>
                        </a:p>
                        <a:p>
                          <a:pPr marL="0" indent="0" algn="just"/>
                          <a:endParaRPr lang="es-ES" sz="1600" dirty="0" smtClean="0"/>
                        </a:p>
                        <a:p>
                          <a:pPr marL="0" indent="0" algn="just"/>
                          <a:r>
                            <a:rPr lang="es-ES" sz="1600" dirty="0" smtClean="0"/>
                            <a:t>Donde x e y se expresan en metros, y t, en segundos. Determina: i) La longitud de onda, el período y la velocidad de propagación de la onda; </a:t>
                          </a:r>
                          <a:r>
                            <a:rPr lang="es-ES" sz="1600" dirty="0" err="1" smtClean="0"/>
                            <a:t>ii</a:t>
                          </a:r>
                          <a:r>
                            <a:rPr lang="es-ES" sz="1600" dirty="0" smtClean="0"/>
                            <a:t>) La distancia entre puntos que están en fase y en oposición de fase.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i) </a:t>
                          </a:r>
                          <a14:m>
                            <m:oMath xmlns:m="http://schemas.openxmlformats.org/officeDocument/2006/math">
                              <m:r>
                                <a:rPr lang="es-ES" sz="1600" i="1" smtClean="0">
                                  <a:latin typeface="Cambria Math" panose="02040503050406030204" pitchFamily="18" charset="0"/>
                                  <a:ea typeface="Cambria Math" panose="02040503050406030204" pitchFamily="18" charset="0"/>
                                </a:rPr>
                                <m:t>𝜆</m:t>
                              </m:r>
                              <m:r>
                                <a:rPr lang="es-ES" sz="1600" b="0" i="1" smtClean="0">
                                  <a:latin typeface="Cambria Math" panose="02040503050406030204" pitchFamily="18" charset="0"/>
                                  <a:ea typeface="Cambria Math" panose="02040503050406030204" pitchFamily="18" charset="0"/>
                                </a:rPr>
                                <m:t>=0,4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𝑇</m:t>
                              </m:r>
                              <m:r>
                                <a:rPr lang="es-ES" sz="1600" b="0" i="1" smtClean="0">
                                  <a:latin typeface="Cambria Math" panose="02040503050406030204" pitchFamily="18" charset="0"/>
                                  <a:ea typeface="Cambria Math" panose="02040503050406030204" pitchFamily="18" charset="0"/>
                                </a:rPr>
                                <m:t>=0,01 </m:t>
                              </m:r>
                              <m:r>
                                <a:rPr lang="es-ES" sz="1600" b="0" i="1" smtClean="0">
                                  <a:latin typeface="Cambria Math" panose="02040503050406030204" pitchFamily="18" charset="0"/>
                                  <a:ea typeface="Cambria Math" panose="02040503050406030204" pitchFamily="18" charset="0"/>
                                </a:rPr>
                                <m:t>𝑠</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𝑣</m:t>
                              </m:r>
                              <m:r>
                                <a:rPr lang="es-ES" sz="1600" b="0" i="1" smtClean="0">
                                  <a:latin typeface="Cambria Math" panose="02040503050406030204" pitchFamily="18" charset="0"/>
                                  <a:ea typeface="Cambria Math" panose="02040503050406030204" pitchFamily="18" charset="0"/>
                                </a:rPr>
                                <m:t>=40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−1</m:t>
                                  </m:r>
                                </m:sup>
                              </m:sSup>
                            </m:oMath>
                          </a14:m>
                          <a:r>
                            <a:rPr lang="es-ES" sz="1600" dirty="0" smtClean="0"/>
                            <a:t>; ii) </a:t>
                          </a:r>
                          <a14:m>
                            <m:oMath xmlns:m="http://schemas.openxmlformats.org/officeDocument/2006/math">
                              <m:r>
                                <a:rPr lang="es-ES" sz="1600" b="0" i="1" smtClean="0">
                                  <a:latin typeface="Cambria Math" panose="02040503050406030204" pitchFamily="18" charset="0"/>
                                </a:rPr>
                                <m:t>𝑒𝑛</m:t>
                              </m:r>
                              <m:r>
                                <a:rPr lang="es-ES" sz="1600" b="0" i="1" smtClean="0">
                                  <a:latin typeface="Cambria Math" panose="02040503050406030204" pitchFamily="18" charset="0"/>
                                </a:rPr>
                                <m:t> </m:t>
                              </m:r>
                              <m:r>
                                <a:rPr lang="es-ES" sz="1600" b="0" i="1" smtClean="0">
                                  <a:latin typeface="Cambria Math" panose="02040503050406030204" pitchFamily="18" charset="0"/>
                                </a:rPr>
                                <m:t>𝑓𝑎𝑠𝑒</m:t>
                              </m:r>
                              <m:r>
                                <a:rPr lang="es-ES" sz="1600" b="0" i="1" smtClean="0">
                                  <a:latin typeface="Cambria Math" panose="02040503050406030204" pitchFamily="18" charset="0"/>
                                </a:rPr>
                                <m:t>:</m:t>
                              </m:r>
                              <m:r>
                                <a:rPr lang="es-ES" sz="1600" b="0" i="1" smtClean="0">
                                  <a:latin typeface="Cambria Math" panose="02040503050406030204" pitchFamily="18" charset="0"/>
                                </a:rPr>
                                <m:t>𝑛</m:t>
                              </m:r>
                              <m:r>
                                <a:rPr lang="es-ES" sz="1600" b="0" i="1" smtClean="0">
                                  <a:latin typeface="Cambria Math" panose="02040503050406030204" pitchFamily="18" charset="0"/>
                                  <a:ea typeface="Cambria Math" panose="02040503050406030204" pitchFamily="18" charset="0"/>
                                </a:rPr>
                                <m:t>𝜆</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𝑒𝑛</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𝑜𝑝𝑜𝑠𝑖𝑐𝑖</m:t>
                              </m:r>
                              <m:r>
                                <a:rPr lang="es-ES" sz="1600" b="0" i="1" smtClean="0">
                                  <a:latin typeface="Cambria Math" panose="02040503050406030204" pitchFamily="18" charset="0"/>
                                  <a:ea typeface="Cambria Math" panose="02040503050406030204" pitchFamily="18" charset="0"/>
                                </a:rPr>
                                <m:t>ó</m:t>
                              </m:r>
                              <m:r>
                                <a:rPr lang="es-ES" sz="1600" b="0" i="1" smtClean="0">
                                  <a:latin typeface="Cambria Math" panose="02040503050406030204" pitchFamily="18" charset="0"/>
                                  <a:ea typeface="Cambria Math" panose="02040503050406030204" pitchFamily="18" charset="0"/>
                                </a:rPr>
                                <m:t>𝑛</m:t>
                              </m:r>
                              <m:r>
                                <a:rPr lang="es-ES" sz="1600" b="0" i="1" smtClean="0">
                                  <a:latin typeface="Cambria Math" panose="02040503050406030204" pitchFamily="18" charset="0"/>
                                  <a:ea typeface="Cambria Math" panose="02040503050406030204" pitchFamily="18" charset="0"/>
                                </a:rPr>
                                <m:t>:(2</m:t>
                              </m:r>
                              <m:r>
                                <a:rPr lang="es-ES" sz="1600" b="0" i="1" smtClean="0">
                                  <a:latin typeface="Cambria Math" panose="02040503050406030204" pitchFamily="18" charset="0"/>
                                  <a:ea typeface="Cambria Math" panose="02040503050406030204" pitchFamily="18" charset="0"/>
                                </a:rPr>
                                <m:t>𝑛</m:t>
                              </m:r>
                              <m:r>
                                <a:rPr lang="es-ES" sz="1600" b="0" i="1" smtClean="0">
                                  <a:latin typeface="Cambria Math" panose="02040503050406030204" pitchFamily="18" charset="0"/>
                                  <a:ea typeface="Cambria Math" panose="02040503050406030204" pitchFamily="18" charset="0"/>
                                </a:rPr>
                                <m:t>+1)</m:t>
                              </m:r>
                              <m:f>
                                <m:fPr>
                                  <m:type m:val="lin"/>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𝜆</m:t>
                                  </m:r>
                                </m:num>
                                <m:den>
                                  <m:r>
                                    <a:rPr lang="es-ES" sz="1600" b="0" i="1" smtClean="0">
                                      <a:latin typeface="Cambria Math" panose="02040503050406030204" pitchFamily="18" charset="0"/>
                                      <a:ea typeface="Cambria Math" panose="02040503050406030204" pitchFamily="18" charset="0"/>
                                    </a:rPr>
                                    <m:t>2</m:t>
                                  </m:r>
                                </m:den>
                              </m:f>
                            </m:oMath>
                          </a14:m>
                          <a:endParaRPr lang="es-ES" sz="1600" b="1" dirty="0" smtClean="0">
                            <a:solidFill>
                              <a:srgbClr val="C00000"/>
                            </a:solidFill>
                          </a:endParaRPr>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3913127635"/>
                  </p:ext>
                </p:extLst>
              </p:nvPr>
            </p:nvGraphicFramePr>
            <p:xfrm>
              <a:off x="419100" y="1168400"/>
              <a:ext cx="8178801" cy="39319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554480">
                    <a:tc>
                      <a:txBody>
                        <a:bodyPr/>
                        <a:lstStyle/>
                        <a:p>
                          <a:pPr algn="r">
                            <a:lnSpc>
                              <a:spcPct val="100000"/>
                            </a:lnSpc>
                          </a:pPr>
                          <a:r>
                            <a:rPr lang="es-ES" sz="1600" dirty="0" smtClean="0">
                              <a:latin typeface="+mn-lt"/>
                            </a:rPr>
                            <a:t>15.</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00" t="-21961" r="-156" b="-167451"/>
                          </a:stretch>
                        </a:blipFill>
                      </a:tcPr>
                    </a:tc>
                    <a:tc hMerge="1">
                      <a:txBody>
                        <a:bodyPr/>
                        <a:lstStyle/>
                        <a:p>
                          <a:endParaRPr lang="es-ES" sz="1600" dirty="0"/>
                        </a:p>
                      </a:txBody>
                      <a:tcPr/>
                    </a:tc>
                    <a:extLst>
                      <a:ext uri="{0D108BD9-81ED-4DB2-BD59-A6C34878D82A}">
                        <a16:rowId xmlns:a16="http://schemas.microsoft.com/office/drawing/2014/main" val="1235451715"/>
                      </a:ext>
                    </a:extLst>
                  </a:tr>
                  <a:tr h="2042160">
                    <a:tc>
                      <a:txBody>
                        <a:bodyPr/>
                        <a:lstStyle/>
                        <a:p>
                          <a:pPr algn="r">
                            <a:lnSpc>
                              <a:spcPct val="100000"/>
                            </a:lnSpc>
                          </a:pPr>
                          <a:r>
                            <a:rPr lang="es-ES" sz="1600" dirty="0" smtClean="0">
                              <a:latin typeface="+mn-lt"/>
                            </a:rPr>
                            <a:t>16.</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00" t="-92560" r="-156" b="-27083"/>
                          </a:stretch>
                        </a:blip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Fallback>
      </mc:AlternateContent>
      <mc:AlternateContent xmlns:mc="http://schemas.openxmlformats.org/markup-compatibility/2006" xmlns:a14="http://schemas.microsoft.com/office/drawing/2010/main">
        <mc:Choice Requires="a14">
          <p:sp>
            <p:nvSpPr>
              <p:cNvPr id="6" name="3 CuadroTexto"/>
              <p:cNvSpPr txBox="1"/>
              <p:nvPr/>
            </p:nvSpPr>
            <p:spPr>
              <a:xfrm>
                <a:off x="3050514" y="3429110"/>
                <a:ext cx="2834558" cy="5486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r>
                        <a:rPr lang="es-ES" sz="1600" b="0" i="1" smtClean="0">
                          <a:latin typeface="Cambria Math"/>
                        </a:rPr>
                        <m:t>=0,1 </m:t>
                      </m:r>
                      <m:r>
                        <a:rPr lang="es-ES" sz="1600" b="0" i="1" smtClean="0">
                          <a:latin typeface="Cambria Math"/>
                        </a:rPr>
                        <m:t>𝑠𝑒𝑛</m:t>
                      </m:r>
                      <m:r>
                        <a:rPr lang="es-ES" sz="1600" b="0" i="1" smtClean="0">
                          <a:latin typeface="Cambria Math"/>
                        </a:rPr>
                        <m:t> 2</m:t>
                      </m:r>
                      <m:r>
                        <a:rPr lang="es-ES" sz="1600" b="0" i="1" smtClean="0">
                          <a:latin typeface="Cambria Math"/>
                          <a:ea typeface="Cambria Math"/>
                        </a:rPr>
                        <m:t>𝜋</m:t>
                      </m:r>
                      <m:d>
                        <m:dPr>
                          <m:ctrlPr>
                            <a:rPr lang="es-ES" sz="1600" b="0" i="1" smtClean="0">
                              <a:latin typeface="Cambria Math" panose="02040503050406030204" pitchFamily="18" charset="0"/>
                              <a:ea typeface="Cambria Math"/>
                            </a:rPr>
                          </m:ctrlPr>
                        </m:dPr>
                        <m:e>
                          <m:r>
                            <a:rPr lang="es-ES" sz="1600" b="0" i="1" smtClean="0">
                              <a:latin typeface="Cambria Math"/>
                              <a:ea typeface="Cambria Math"/>
                            </a:rPr>
                            <m:t>100</m:t>
                          </m:r>
                          <m:r>
                            <a:rPr lang="es-ES" sz="1600" b="0" i="1" smtClean="0">
                              <a:latin typeface="Cambria Math"/>
                              <a:ea typeface="Cambria Math"/>
                            </a:rPr>
                            <m:t>𝑡</m:t>
                          </m:r>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𝑥</m:t>
                              </m:r>
                            </m:num>
                            <m:den>
                              <m:r>
                                <a:rPr lang="es-ES" sz="1600" b="0" i="1" smtClean="0">
                                  <a:latin typeface="Cambria Math"/>
                                  <a:ea typeface="Cambria Math"/>
                                </a:rPr>
                                <m:t>0,40</m:t>
                              </m:r>
                            </m:den>
                          </m:f>
                        </m:e>
                      </m:d>
                    </m:oMath>
                  </m:oMathPara>
                </a14:m>
                <a:endParaRPr lang="es-ES" sz="1600" dirty="0"/>
              </a:p>
            </p:txBody>
          </p:sp>
        </mc:Choice>
        <mc:Fallback xmlns="">
          <p:sp>
            <p:nvSpPr>
              <p:cNvPr id="6" name="3 CuadroTexto"/>
              <p:cNvSpPr txBox="1">
                <a:spLocks noRot="1" noChangeAspect="1" noMove="1" noResize="1" noEditPoints="1" noAdjustHandles="1" noChangeArrowheads="1" noChangeShapeType="1" noTextEdit="1"/>
              </p:cNvSpPr>
              <p:nvPr/>
            </p:nvSpPr>
            <p:spPr>
              <a:xfrm>
                <a:off x="3050514" y="3429110"/>
                <a:ext cx="2834558" cy="548612"/>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144514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Concepto de onda</a:t>
            </a:r>
            <a:endParaRPr lang="es-ES" sz="1600" b="1" dirty="0">
              <a:solidFill>
                <a:schemeClr val="bg1"/>
              </a:solidFill>
            </a:endParaRPr>
          </a:p>
        </p:txBody>
      </p:sp>
      <p:pic>
        <p:nvPicPr>
          <p:cNvPr id="11" name="Picture 2" descr="http://ingeniaste.com/ingenias/basico/fisica/imagenes/fis112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65" y="1306749"/>
            <a:ext cx="3812397" cy="1900475"/>
          </a:xfrm>
          <a:prstGeom prst="rect">
            <a:avLst/>
          </a:prstGeom>
          <a:noFill/>
          <a:extLst>
            <a:ext uri="{909E8E84-426E-40DD-AFC4-6F175D3DCCD1}">
              <a14:hiddenFill xmlns:a14="http://schemas.microsoft.com/office/drawing/2010/main">
                <a:solidFill>
                  <a:srgbClr val="FFFFFF"/>
                </a:solidFill>
              </a14:hiddenFill>
            </a:ext>
          </a:extLst>
        </p:spPr>
      </p:pic>
      <p:pic>
        <p:nvPicPr>
          <p:cNvPr id="12"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577" y="3671247"/>
            <a:ext cx="3648792" cy="2019867"/>
          </a:xfrm>
          <a:prstGeom prst="rect">
            <a:avLst/>
          </a:prstGeom>
        </p:spPr>
      </p:pic>
      <p:sp>
        <p:nvSpPr>
          <p:cNvPr id="13" name="8 CuadroTexto"/>
          <p:cNvSpPr txBox="1"/>
          <p:nvPr/>
        </p:nvSpPr>
        <p:spPr>
          <a:xfrm>
            <a:off x="450176" y="900752"/>
            <a:ext cx="4336978" cy="369332"/>
          </a:xfrm>
          <a:prstGeom prst="rect">
            <a:avLst/>
          </a:prstGeom>
          <a:noFill/>
        </p:spPr>
        <p:txBody>
          <a:bodyPr wrap="square" rtlCol="0">
            <a:spAutoFit/>
          </a:bodyPr>
          <a:lstStyle/>
          <a:p>
            <a:r>
              <a:rPr lang="es-ES" b="1" dirty="0" smtClean="0">
                <a:solidFill>
                  <a:srgbClr val="002060"/>
                </a:solidFill>
              </a:rPr>
              <a:t>1.1. Representación de una onda</a:t>
            </a:r>
            <a:endParaRPr lang="es-ES" b="1" dirty="0">
              <a:solidFill>
                <a:srgbClr val="002060"/>
              </a:solidFill>
            </a:endParaRPr>
          </a:p>
        </p:txBody>
      </p:sp>
      <p:pic>
        <p:nvPicPr>
          <p:cNvPr id="14" name="Picture 4" descr="http://weblogs.clarin.com/data/dsno/archives/david-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9856" y="1269171"/>
            <a:ext cx="2761967" cy="1828871"/>
          </a:xfrm>
          <a:prstGeom prst="rect">
            <a:avLst/>
          </a:prstGeom>
          <a:noFill/>
          <a:extLst>
            <a:ext uri="{909E8E84-426E-40DD-AFC4-6F175D3DCCD1}">
              <a14:hiddenFill xmlns:a14="http://schemas.microsoft.com/office/drawing/2010/main">
                <a:solidFill>
                  <a:srgbClr val="FFFFFF"/>
                </a:solidFill>
              </a14:hiddenFill>
            </a:ext>
          </a:extLst>
        </p:spPr>
      </p:pic>
      <p:sp>
        <p:nvSpPr>
          <p:cNvPr id="15" name="11 CuadroTexto"/>
          <p:cNvSpPr txBox="1"/>
          <p:nvPr/>
        </p:nvSpPr>
        <p:spPr>
          <a:xfrm>
            <a:off x="559557" y="3204797"/>
            <a:ext cx="7929349" cy="307777"/>
          </a:xfrm>
          <a:prstGeom prst="rect">
            <a:avLst/>
          </a:prstGeom>
          <a:noFill/>
        </p:spPr>
        <p:txBody>
          <a:bodyPr wrap="square" rtlCol="0">
            <a:spAutoFit/>
          </a:bodyPr>
          <a:lstStyle/>
          <a:p>
            <a:pPr algn="ctr"/>
            <a:r>
              <a:rPr lang="es-ES_tradnl" sz="1400" dirty="0" smtClean="0"/>
              <a:t>En una cuerda se representa mediante la variación de la posición de las partículas del medio.</a:t>
            </a:r>
            <a:endParaRPr lang="es-ES" sz="1400" dirty="0"/>
          </a:p>
        </p:txBody>
      </p:sp>
      <p:sp>
        <p:nvSpPr>
          <p:cNvPr id="16" name="12 CuadroTexto"/>
          <p:cNvSpPr txBox="1"/>
          <p:nvPr/>
        </p:nvSpPr>
        <p:spPr>
          <a:xfrm>
            <a:off x="300459" y="5710650"/>
            <a:ext cx="3725630" cy="738664"/>
          </a:xfrm>
          <a:prstGeom prst="rect">
            <a:avLst/>
          </a:prstGeom>
          <a:noFill/>
        </p:spPr>
        <p:txBody>
          <a:bodyPr wrap="square" rtlCol="0">
            <a:spAutoFit/>
          </a:bodyPr>
          <a:lstStyle/>
          <a:p>
            <a:pPr algn="ctr"/>
            <a:r>
              <a:rPr lang="es-ES_tradnl" sz="1400" dirty="0" smtClean="0"/>
              <a:t>En el sonido se propaga la variación de la presión del aire, mediante la compresión o enrarecimientos.</a:t>
            </a:r>
            <a:endParaRPr lang="es-ES" sz="1400" dirty="0"/>
          </a:p>
        </p:txBody>
      </p:sp>
      <p:sp>
        <p:nvSpPr>
          <p:cNvPr id="17" name="13 CuadroTexto"/>
          <p:cNvSpPr txBox="1"/>
          <p:nvPr/>
        </p:nvSpPr>
        <p:spPr>
          <a:xfrm>
            <a:off x="4336462" y="5710650"/>
            <a:ext cx="4538973" cy="738664"/>
          </a:xfrm>
          <a:prstGeom prst="rect">
            <a:avLst/>
          </a:prstGeom>
          <a:noFill/>
        </p:spPr>
        <p:txBody>
          <a:bodyPr wrap="square" rtlCol="0">
            <a:spAutoFit/>
          </a:bodyPr>
          <a:lstStyle/>
          <a:p>
            <a:pPr algn="ctr"/>
            <a:r>
              <a:rPr lang="es-ES_tradnl" sz="1400" dirty="0" smtClean="0"/>
              <a:t>En una onda electromagnética, lo que indicamos es la variación del campo eléctrico y magnético con el tiempo y la distancia.</a:t>
            </a:r>
            <a:endParaRPr lang="es-ES" sz="1400" dirty="0"/>
          </a:p>
        </p:txBody>
      </p:sp>
      <p:pic>
        <p:nvPicPr>
          <p:cNvPr id="18" name="Picture 2" descr="http://intercentres.edu.gva.es/iesleonardodavinci/Fisica/Ondas/altavoz-animado.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1737" y="3792348"/>
            <a:ext cx="2367916" cy="1775939"/>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a:hlinkClick r:id="rId6"/>
          </p:cNvPr>
          <p:cNvPicPr>
            <a:picLocks noChangeAspect="1"/>
          </p:cNvPicPr>
          <p:nvPr/>
        </p:nvPicPr>
        <p:blipFill>
          <a:blip r:embed="rId7">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149567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5. Ondas estacionarias</a:t>
            </a:r>
            <a:endParaRPr lang="es-ES" sz="1600" b="1" dirty="0">
              <a:solidFill>
                <a:schemeClr val="bg1"/>
              </a:solidFill>
            </a:endParaRPr>
          </a:p>
        </p:txBody>
      </p:sp>
      <p:sp>
        <p:nvSpPr>
          <p:cNvPr id="7" name="8 CuadroTexto"/>
          <p:cNvSpPr txBox="1"/>
          <p:nvPr/>
        </p:nvSpPr>
        <p:spPr>
          <a:xfrm>
            <a:off x="547978" y="1105881"/>
            <a:ext cx="8036463"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Las </a:t>
            </a:r>
            <a:r>
              <a:rPr lang="es-ES_tradnl" sz="1600" b="1" dirty="0" smtClean="0"/>
              <a:t>ondas estacionarias </a:t>
            </a:r>
            <a:r>
              <a:rPr lang="es-ES_tradnl" sz="1600" dirty="0" smtClean="0"/>
              <a:t>se producen cuando se superponen dos ondas idénticas que se propagan en el mismo medio en sentidos opuestos</a:t>
            </a:r>
            <a:endParaRPr lang="es-ES" sz="1600" dirty="0"/>
          </a:p>
        </p:txBody>
      </p:sp>
      <p:sp>
        <p:nvSpPr>
          <p:cNvPr id="9" name="10 CuadroTexto"/>
          <p:cNvSpPr txBox="1"/>
          <p:nvPr/>
        </p:nvSpPr>
        <p:spPr>
          <a:xfrm>
            <a:off x="433846" y="5349396"/>
            <a:ext cx="8297199" cy="1077218"/>
          </a:xfrm>
          <a:prstGeom prst="rect">
            <a:avLst/>
          </a:prstGeom>
          <a:noFill/>
        </p:spPr>
        <p:txBody>
          <a:bodyPr wrap="square" rtlCol="0">
            <a:spAutoFit/>
          </a:bodyPr>
          <a:lstStyle/>
          <a:p>
            <a:pPr marL="177800" indent="-177800" algn="just">
              <a:buFont typeface="Arial" panose="020B0604020202020204" pitchFamily="34" charset="0"/>
              <a:buChar char="•"/>
            </a:pPr>
            <a:r>
              <a:rPr lang="es-ES_tradnl" sz="1600" dirty="0" smtClean="0"/>
              <a:t>El resultado es una </a:t>
            </a:r>
            <a:r>
              <a:rPr lang="es-ES_tradnl" sz="1600" b="1" dirty="0" smtClean="0"/>
              <a:t>onda</a:t>
            </a:r>
            <a:r>
              <a:rPr lang="es-ES_tradnl" sz="1600" dirty="0" smtClean="0"/>
              <a:t> </a:t>
            </a:r>
            <a:r>
              <a:rPr lang="es-ES_tradnl" sz="1600" b="1" dirty="0" smtClean="0"/>
              <a:t>no viajera </a:t>
            </a:r>
            <a:r>
              <a:rPr lang="es-ES_tradnl" sz="1600" dirty="0" smtClean="0"/>
              <a:t>en la que existen puntos que oscilan con amplitud máxima (</a:t>
            </a:r>
            <a:r>
              <a:rPr lang="es-ES_tradnl" sz="1600" b="1" dirty="0" smtClean="0"/>
              <a:t>vientres</a:t>
            </a:r>
            <a:r>
              <a:rPr lang="es-ES_tradnl" sz="1600" dirty="0" smtClean="0"/>
              <a:t> o </a:t>
            </a:r>
            <a:r>
              <a:rPr lang="es-ES_tradnl" sz="1600" b="1" dirty="0" smtClean="0"/>
              <a:t>antinodos</a:t>
            </a:r>
            <a:r>
              <a:rPr lang="es-ES_tradnl" sz="1600" dirty="0" smtClean="0"/>
              <a:t>) y puntos que no oscilan (</a:t>
            </a:r>
            <a:r>
              <a:rPr lang="es-ES_tradnl" sz="1600" b="1" dirty="0" smtClean="0"/>
              <a:t>nodos</a:t>
            </a:r>
            <a:r>
              <a:rPr lang="es-ES_tradnl" sz="1600" dirty="0" smtClean="0"/>
              <a:t>).</a:t>
            </a:r>
          </a:p>
          <a:p>
            <a:pPr marL="177800" indent="-177800" algn="just">
              <a:buFont typeface="Arial" panose="020B0604020202020204" pitchFamily="34" charset="0"/>
              <a:buChar char="•"/>
            </a:pPr>
            <a:endParaRPr lang="es-ES_tradnl" sz="1600" dirty="0"/>
          </a:p>
          <a:p>
            <a:pPr marL="177800" indent="-177800" algn="just">
              <a:buFont typeface="Arial" panose="020B0604020202020204" pitchFamily="34" charset="0"/>
              <a:buChar char="•"/>
            </a:pPr>
            <a:r>
              <a:rPr lang="es-ES_tradnl" sz="1600" dirty="0"/>
              <a:t>El número de vientres y nodos depende de la frecuencia de oscilación</a:t>
            </a:r>
            <a:r>
              <a:rPr lang="es-ES_tradnl" sz="1600" dirty="0" smtClean="0"/>
              <a:t>.</a:t>
            </a:r>
            <a:endParaRPr lang="es-ES" sz="1600" dirty="0"/>
          </a:p>
        </p:txBody>
      </p:sp>
      <p:pic>
        <p:nvPicPr>
          <p:cNvPr id="10" name="9 Imagen" descr="onda estacionaria.gif"/>
          <p:cNvPicPr>
            <a:picLocks noChangeAspect="1"/>
          </p:cNvPicPr>
          <p:nvPr/>
        </p:nvPicPr>
        <p:blipFill>
          <a:blip r:embed="rId2"/>
          <a:stretch>
            <a:fillRect/>
          </a:stretch>
        </p:blipFill>
        <p:spPr>
          <a:xfrm>
            <a:off x="2012892" y="2131289"/>
            <a:ext cx="5083644" cy="2838918"/>
          </a:xfrm>
          <a:prstGeom prst="rect">
            <a:avLst/>
          </a:prstGeom>
        </p:spPr>
      </p:pic>
      <p:pic>
        <p:nvPicPr>
          <p:cNvPr id="6" name="Imagen 5">
            <a:hlinkClick r:id="rId3"/>
          </p:cNvPr>
          <p:cNvPicPr>
            <a:picLocks noChangeAspect="1"/>
          </p:cNvPicPr>
          <p:nvPr/>
        </p:nvPicPr>
        <p:blipFill>
          <a:blip r:embed="rId4">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7912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5. Ondas estacionarias</a:t>
            </a:r>
            <a:endParaRPr lang="es-ES" sz="1600" b="1" dirty="0">
              <a:solidFill>
                <a:schemeClr val="bg1"/>
              </a:solidFill>
            </a:endParaRPr>
          </a:p>
        </p:txBody>
      </p:sp>
      <p:sp>
        <p:nvSpPr>
          <p:cNvPr id="6" name="11 CuadroTexto"/>
          <p:cNvSpPr txBox="1"/>
          <p:nvPr/>
        </p:nvSpPr>
        <p:spPr>
          <a:xfrm>
            <a:off x="464024" y="1075362"/>
            <a:ext cx="7751929" cy="369332"/>
          </a:xfrm>
          <a:prstGeom prst="rect">
            <a:avLst/>
          </a:prstGeom>
          <a:noFill/>
        </p:spPr>
        <p:txBody>
          <a:bodyPr wrap="square" rtlCol="0">
            <a:spAutoFit/>
          </a:bodyPr>
          <a:lstStyle/>
          <a:p>
            <a:r>
              <a:rPr lang="es-ES" b="1" dirty="0" smtClean="0">
                <a:solidFill>
                  <a:srgbClr val="002060"/>
                </a:solidFill>
              </a:rPr>
              <a:t>5.1. </a:t>
            </a:r>
            <a:r>
              <a:rPr lang="es-ES" b="1" dirty="0">
                <a:solidFill>
                  <a:srgbClr val="002060"/>
                </a:solidFill>
              </a:rPr>
              <a:t>E</a:t>
            </a:r>
            <a:r>
              <a:rPr lang="es-ES" b="1" dirty="0" smtClean="0">
                <a:solidFill>
                  <a:srgbClr val="002060"/>
                </a:solidFill>
              </a:rPr>
              <a:t>cuación de una onda estacionaria</a:t>
            </a:r>
            <a:endParaRPr lang="es-ES" b="1" dirty="0">
              <a:solidFill>
                <a:srgbClr val="002060"/>
              </a:solidFill>
            </a:endParaRPr>
          </a:p>
        </p:txBody>
      </p:sp>
      <mc:AlternateContent xmlns:mc="http://schemas.openxmlformats.org/markup-compatibility/2006" xmlns:a14="http://schemas.microsoft.com/office/drawing/2010/main">
        <mc:Choice Requires="a14">
          <p:sp>
            <p:nvSpPr>
              <p:cNvPr id="11" name="12 CuadroTexto"/>
              <p:cNvSpPr txBox="1"/>
              <p:nvPr/>
            </p:nvSpPr>
            <p:spPr>
              <a:xfrm>
                <a:off x="1844438" y="1527866"/>
                <a:ext cx="203241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1</m:t>
                          </m:r>
                        </m:sub>
                      </m:sSub>
                      <m:r>
                        <a:rPr lang="es-ES" sz="1600" b="0" i="1" smtClean="0">
                          <a:latin typeface="Cambria Math"/>
                        </a:rPr>
                        <m:t>=</m:t>
                      </m:r>
                      <m:r>
                        <a:rPr lang="es-ES" sz="1600" b="0" i="1" smtClean="0">
                          <a:latin typeface="Cambria Math"/>
                        </a:rPr>
                        <m:t>𝐴𝑠𝑒𝑛</m:t>
                      </m:r>
                      <m:r>
                        <a:rPr lang="es-ES" sz="1600" b="0" i="1" smtClean="0">
                          <a:latin typeface="Cambria Math"/>
                        </a:rPr>
                        <m:t>(</m:t>
                      </m:r>
                      <m:r>
                        <a:rPr lang="es-ES" sz="1600" b="0" i="1" smtClean="0">
                          <a:latin typeface="Cambria Math"/>
                        </a:rPr>
                        <m:t>𝑘𝑥</m:t>
                      </m:r>
                      <m:r>
                        <a:rPr lang="es-ES" sz="1600" b="0" i="1" smtClean="0">
                          <a:latin typeface="Cambria Math"/>
                        </a:rPr>
                        <m:t>+</m:t>
                      </m:r>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oMath>
                  </m:oMathPara>
                </a14:m>
                <a:endParaRPr lang="es-ES" sz="1600" dirty="0"/>
              </a:p>
            </p:txBody>
          </p:sp>
        </mc:Choice>
        <mc:Fallback xmlns="">
          <p:sp>
            <p:nvSpPr>
              <p:cNvPr id="11" name="12 CuadroTexto"/>
              <p:cNvSpPr txBox="1">
                <a:spLocks noRot="1" noChangeAspect="1" noMove="1" noResize="1" noEditPoints="1" noAdjustHandles="1" noChangeArrowheads="1" noChangeShapeType="1" noTextEdit="1"/>
              </p:cNvSpPr>
              <p:nvPr/>
            </p:nvSpPr>
            <p:spPr>
              <a:xfrm>
                <a:off x="1844438" y="1527866"/>
                <a:ext cx="2032416" cy="338554"/>
              </a:xfrm>
              <a:prstGeom prst="rect">
                <a:avLst/>
              </a:prstGeom>
              <a:blipFill>
                <a:blip r:embed="rId2"/>
                <a:stretch>
                  <a:fillRect b="-909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3 CuadroTexto"/>
              <p:cNvSpPr txBox="1"/>
              <p:nvPr/>
            </p:nvSpPr>
            <p:spPr>
              <a:xfrm>
                <a:off x="4644503" y="1502845"/>
                <a:ext cx="203716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2</m:t>
                          </m:r>
                        </m:sub>
                      </m:sSub>
                      <m:r>
                        <a:rPr lang="es-ES" sz="1600" b="0" i="1" smtClean="0">
                          <a:latin typeface="Cambria Math"/>
                        </a:rPr>
                        <m:t>=</m:t>
                      </m:r>
                      <m:r>
                        <a:rPr lang="es-ES" sz="1600" b="0" i="1" smtClean="0">
                          <a:latin typeface="Cambria Math"/>
                        </a:rPr>
                        <m:t>𝐴𝑠𝑒𝑛</m:t>
                      </m:r>
                      <m:r>
                        <a:rPr lang="es-ES" sz="1600" b="0" i="1" smtClean="0">
                          <a:latin typeface="Cambria Math"/>
                        </a:rPr>
                        <m:t>(</m:t>
                      </m:r>
                      <m:r>
                        <a:rPr lang="es-ES" sz="1600" b="0" i="1" smtClean="0">
                          <a:latin typeface="Cambria Math"/>
                        </a:rPr>
                        <m:t>𝑘𝑥</m:t>
                      </m:r>
                      <m:r>
                        <a:rPr lang="es-ES" sz="1600" b="0" i="1" smtClean="0">
                          <a:latin typeface="Cambria Math"/>
                        </a:rPr>
                        <m:t>−</m:t>
                      </m:r>
                      <m:r>
                        <a:rPr lang="es-ES" sz="1600" b="0" i="1" smtClean="0">
                          <a:latin typeface="Cambria Math"/>
                          <a:ea typeface="Cambria Math"/>
                        </a:rPr>
                        <m:t>𝜔</m:t>
                      </m:r>
                      <m:r>
                        <a:rPr lang="es-ES" sz="1600" b="0" i="1" smtClean="0">
                          <a:latin typeface="Cambria Math"/>
                          <a:ea typeface="Cambria Math"/>
                        </a:rPr>
                        <m:t>𝑡</m:t>
                      </m:r>
                      <m:r>
                        <a:rPr lang="es-ES" sz="1600" b="0" i="1" smtClean="0">
                          <a:latin typeface="Cambria Math"/>
                          <a:ea typeface="Cambria Math"/>
                        </a:rPr>
                        <m:t>)</m:t>
                      </m:r>
                    </m:oMath>
                  </m:oMathPara>
                </a14:m>
                <a:endParaRPr lang="es-ES" sz="1600" dirty="0"/>
              </a:p>
            </p:txBody>
          </p:sp>
        </mc:Choice>
        <mc:Fallback xmlns="">
          <p:sp>
            <p:nvSpPr>
              <p:cNvPr id="12" name="13 CuadroTexto"/>
              <p:cNvSpPr txBox="1">
                <a:spLocks noRot="1" noChangeAspect="1" noMove="1" noResize="1" noEditPoints="1" noAdjustHandles="1" noChangeArrowheads="1" noChangeShapeType="1" noTextEdit="1"/>
              </p:cNvSpPr>
              <p:nvPr/>
            </p:nvSpPr>
            <p:spPr>
              <a:xfrm>
                <a:off x="4644503" y="1502845"/>
                <a:ext cx="2037160" cy="338554"/>
              </a:xfrm>
              <a:prstGeom prst="rect">
                <a:avLst/>
              </a:prstGeom>
              <a:blipFill>
                <a:blip r:embed="rId3"/>
                <a:stretch>
                  <a:fillRect b="-909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14 Rectángulo"/>
              <p:cNvSpPr/>
              <p:nvPr/>
            </p:nvSpPr>
            <p:spPr>
              <a:xfrm>
                <a:off x="1831111" y="2193456"/>
                <a:ext cx="444147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𝑦</m:t>
                      </m:r>
                      <m:r>
                        <a:rPr lang="es-ES" sz="1600" i="1" smtClean="0">
                          <a:latin typeface="Cambria Math"/>
                        </a:rPr>
                        <m:t>=</m:t>
                      </m:r>
                      <m:sSub>
                        <m:sSubPr>
                          <m:ctrlPr>
                            <a:rPr lang="es-ES" sz="1600" i="1">
                              <a:latin typeface="Cambria Math" panose="02040503050406030204" pitchFamily="18" charset="0"/>
                            </a:rPr>
                          </m:ctrlPr>
                        </m:sSubPr>
                        <m:e>
                          <m:r>
                            <a:rPr lang="es-ES" sz="1600" i="1">
                              <a:latin typeface="Cambria Math"/>
                            </a:rPr>
                            <m:t>𝑦</m:t>
                          </m:r>
                        </m:e>
                        <m:sub>
                          <m:r>
                            <a:rPr lang="es-ES" sz="1600" i="1">
                              <a:latin typeface="Cambria Math"/>
                            </a:rPr>
                            <m:t>1</m:t>
                          </m:r>
                        </m:sub>
                      </m:sSub>
                      <m:r>
                        <a:rPr lang="es-ES" sz="1600" i="1">
                          <a:latin typeface="Cambria Math"/>
                        </a:rPr>
                        <m:t>+</m:t>
                      </m:r>
                      <m:sSub>
                        <m:sSubPr>
                          <m:ctrlPr>
                            <a:rPr lang="es-ES" sz="1600" i="1">
                              <a:latin typeface="Cambria Math" panose="02040503050406030204" pitchFamily="18" charset="0"/>
                            </a:rPr>
                          </m:ctrlPr>
                        </m:sSubPr>
                        <m:e>
                          <m:r>
                            <a:rPr lang="es-ES" sz="1600" i="1">
                              <a:latin typeface="Cambria Math"/>
                            </a:rPr>
                            <m:t>𝑦</m:t>
                          </m:r>
                        </m:e>
                        <m:sub>
                          <m:r>
                            <a:rPr lang="es-ES" sz="1600" i="1">
                              <a:latin typeface="Cambria Math"/>
                            </a:rPr>
                            <m:t>2</m:t>
                          </m:r>
                        </m:sub>
                      </m:sSub>
                      <m:r>
                        <a:rPr lang="es-ES" sz="1600" b="0" i="1" smtClean="0">
                          <a:latin typeface="Cambria Math"/>
                        </a:rPr>
                        <m:t>=</m:t>
                      </m:r>
                      <m:r>
                        <a:rPr lang="es-ES" sz="1600" i="1">
                          <a:latin typeface="Cambria Math"/>
                        </a:rPr>
                        <m:t>𝐴𝑠𝑒𝑛</m:t>
                      </m:r>
                      <m:d>
                        <m:dPr>
                          <m:ctrlPr>
                            <a:rPr lang="es-ES" sz="1600" i="1">
                              <a:latin typeface="Cambria Math" panose="02040503050406030204" pitchFamily="18" charset="0"/>
                            </a:rPr>
                          </m:ctrlPr>
                        </m:dPr>
                        <m:e>
                          <m:r>
                            <a:rPr lang="es-ES" sz="1600" b="0" i="1" smtClean="0">
                              <a:latin typeface="Cambria Math"/>
                            </a:rPr>
                            <m:t>𝑘𝑥</m:t>
                          </m:r>
                          <m:r>
                            <a:rPr lang="es-ES" sz="1600" b="0" i="1" smtClean="0">
                              <a:latin typeface="Cambria Math"/>
                            </a:rPr>
                            <m:t>+</m:t>
                          </m:r>
                          <m:r>
                            <a:rPr lang="es-ES" sz="1600" i="1">
                              <a:latin typeface="Cambria Math"/>
                              <a:ea typeface="Cambria Math"/>
                            </a:rPr>
                            <m:t>𝜔</m:t>
                          </m:r>
                          <m:r>
                            <a:rPr lang="es-ES" sz="1600" i="1">
                              <a:latin typeface="Cambria Math"/>
                              <a:ea typeface="Cambria Math"/>
                            </a:rPr>
                            <m:t>𝑡</m:t>
                          </m:r>
                        </m:e>
                      </m:d>
                      <m:r>
                        <a:rPr lang="es-ES" sz="1600" b="0" i="1" smtClean="0">
                          <a:latin typeface="Cambria Math"/>
                          <a:ea typeface="Cambria Math"/>
                        </a:rPr>
                        <m:t>+</m:t>
                      </m:r>
                      <m:r>
                        <a:rPr lang="es-ES" sz="1600" i="1">
                          <a:latin typeface="Cambria Math"/>
                        </a:rPr>
                        <m:t>𝐴𝑠𝑒𝑛</m:t>
                      </m:r>
                      <m:r>
                        <a:rPr lang="es-ES" sz="1600" i="1">
                          <a:latin typeface="Cambria Math"/>
                        </a:rPr>
                        <m:t>(</m:t>
                      </m:r>
                      <m:r>
                        <a:rPr lang="es-ES" sz="1600" b="0" i="1" smtClean="0">
                          <a:latin typeface="Cambria Math"/>
                        </a:rPr>
                        <m:t>𝑘𝑥</m:t>
                      </m:r>
                      <m:r>
                        <a:rPr lang="es-ES" sz="1600" b="0" i="1" smtClean="0">
                          <a:latin typeface="Cambria Math"/>
                        </a:rPr>
                        <m:t>−</m:t>
                      </m:r>
                      <m:r>
                        <a:rPr lang="es-ES" sz="1600" i="1">
                          <a:latin typeface="Cambria Math"/>
                          <a:ea typeface="Cambria Math"/>
                        </a:rPr>
                        <m:t>𝜔</m:t>
                      </m:r>
                      <m:r>
                        <a:rPr lang="es-ES" sz="1600" i="1">
                          <a:latin typeface="Cambria Math"/>
                          <a:ea typeface="Cambria Math"/>
                        </a:rPr>
                        <m:t>𝑡</m:t>
                      </m:r>
                      <m:r>
                        <a:rPr lang="es-ES" sz="1600" i="1">
                          <a:latin typeface="Cambria Math"/>
                          <a:ea typeface="Cambria Math"/>
                        </a:rPr>
                        <m:t>)</m:t>
                      </m:r>
                    </m:oMath>
                  </m:oMathPara>
                </a14:m>
                <a:endParaRPr lang="es-ES" sz="1600" dirty="0"/>
              </a:p>
            </p:txBody>
          </p:sp>
        </mc:Choice>
        <mc:Fallback xmlns="">
          <p:sp>
            <p:nvSpPr>
              <p:cNvPr id="13" name="14 Rectángulo"/>
              <p:cNvSpPr>
                <a:spLocks noRot="1" noChangeAspect="1" noMove="1" noResize="1" noEditPoints="1" noAdjustHandles="1" noChangeArrowheads="1" noChangeShapeType="1" noTextEdit="1"/>
              </p:cNvSpPr>
              <p:nvPr/>
            </p:nvSpPr>
            <p:spPr>
              <a:xfrm>
                <a:off x="1831111" y="2193456"/>
                <a:ext cx="4441472" cy="338554"/>
              </a:xfrm>
              <a:prstGeom prst="rect">
                <a:avLst/>
              </a:prstGeom>
              <a:blipFill>
                <a:blip r:embed="rId4"/>
                <a:stretch>
                  <a:fillRect b="-909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6 CuadroTexto"/>
              <p:cNvSpPr txBox="1"/>
              <p:nvPr/>
            </p:nvSpPr>
            <p:spPr>
              <a:xfrm>
                <a:off x="2499530" y="2974529"/>
                <a:ext cx="2467727" cy="338554"/>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a:rPr>
                        <m:t>𝒚</m:t>
                      </m:r>
                      <m:r>
                        <a:rPr lang="es-ES" sz="1600" b="1" i="1" smtClean="0">
                          <a:latin typeface="Cambria Math"/>
                        </a:rPr>
                        <m:t>=</m:t>
                      </m:r>
                      <m:d>
                        <m:dPr>
                          <m:ctrlPr>
                            <a:rPr lang="es-ES" sz="1600" b="1" i="1" smtClean="0">
                              <a:latin typeface="Cambria Math" panose="02040503050406030204" pitchFamily="18" charset="0"/>
                            </a:rPr>
                          </m:ctrlPr>
                        </m:dPr>
                        <m:e>
                          <m:r>
                            <a:rPr lang="es-ES" sz="1600" b="1" i="1" smtClean="0">
                              <a:latin typeface="Cambria Math"/>
                            </a:rPr>
                            <m:t>𝟐</m:t>
                          </m:r>
                          <m:r>
                            <a:rPr lang="es-ES" sz="1600" b="1" i="1" smtClean="0">
                              <a:latin typeface="Cambria Math"/>
                            </a:rPr>
                            <m:t>𝑨</m:t>
                          </m:r>
                          <m:r>
                            <a:rPr lang="es-ES" sz="1600" b="1" i="1" smtClean="0">
                              <a:latin typeface="Cambria Math"/>
                            </a:rPr>
                            <m:t> </m:t>
                          </m:r>
                          <m:r>
                            <a:rPr lang="es-ES" sz="1600" b="1" i="1" smtClean="0">
                              <a:latin typeface="Cambria Math"/>
                            </a:rPr>
                            <m:t>𝒔𝒆𝒏</m:t>
                          </m:r>
                          <m:r>
                            <a:rPr lang="es-ES" sz="1600" b="1" i="1" smtClean="0">
                              <a:latin typeface="Cambria Math"/>
                            </a:rPr>
                            <m:t> </m:t>
                          </m:r>
                          <m:r>
                            <a:rPr lang="es-ES" sz="1600" b="1" i="1" smtClean="0">
                              <a:latin typeface="Cambria Math"/>
                            </a:rPr>
                            <m:t>𝒌𝒙</m:t>
                          </m:r>
                        </m:e>
                      </m:d>
                      <m:r>
                        <a:rPr lang="es-ES" sz="1600" b="1" i="1" smtClean="0">
                          <a:latin typeface="Cambria Math"/>
                        </a:rPr>
                        <m:t>·</m:t>
                      </m:r>
                      <m:r>
                        <a:rPr lang="es-ES" sz="1600" b="1" i="1" smtClean="0">
                          <a:latin typeface="Cambria Math"/>
                        </a:rPr>
                        <m:t>𝒄𝒐𝒔</m:t>
                      </m:r>
                      <m:r>
                        <a:rPr lang="es-ES" sz="1600" b="1" i="1" smtClean="0">
                          <a:latin typeface="Cambria Math"/>
                          <a:ea typeface="Cambria Math"/>
                        </a:rPr>
                        <m:t>𝝎</m:t>
                      </m:r>
                      <m:r>
                        <a:rPr lang="es-ES" sz="1600" b="1" i="1" smtClean="0">
                          <a:latin typeface="Cambria Math"/>
                          <a:ea typeface="Cambria Math"/>
                        </a:rPr>
                        <m:t>𝒕</m:t>
                      </m:r>
                    </m:oMath>
                  </m:oMathPara>
                </a14:m>
                <a:endParaRPr lang="es-ES" sz="1600" b="1" dirty="0"/>
              </a:p>
            </p:txBody>
          </p:sp>
        </mc:Choice>
        <mc:Fallback xmlns="">
          <p:sp>
            <p:nvSpPr>
              <p:cNvPr id="14" name="16 CuadroTexto"/>
              <p:cNvSpPr txBox="1">
                <a:spLocks noRot="1" noChangeAspect="1" noMove="1" noResize="1" noEditPoints="1" noAdjustHandles="1" noChangeArrowheads="1" noChangeShapeType="1" noTextEdit="1"/>
              </p:cNvSpPr>
              <p:nvPr/>
            </p:nvSpPr>
            <p:spPr>
              <a:xfrm>
                <a:off x="2499530" y="2974529"/>
                <a:ext cx="2467727" cy="338554"/>
              </a:xfrm>
              <a:prstGeom prst="rect">
                <a:avLst/>
              </a:prstGeom>
              <a:blipFill>
                <a:blip r:embed="rId5"/>
                <a:stretch>
                  <a:fillRect b="-1818"/>
                </a:stretch>
              </a:blipFill>
              <a:effectLst/>
            </p:spPr>
            <p:txBody>
              <a:bodyPr/>
              <a:lstStyle/>
              <a:p>
                <a:r>
                  <a:rPr lang="es-ES">
                    <a:noFill/>
                  </a:rPr>
                  <a:t> </a:t>
                </a:r>
              </a:p>
            </p:txBody>
          </p:sp>
        </mc:Fallback>
      </mc:AlternateContent>
      <p:sp>
        <p:nvSpPr>
          <p:cNvPr id="15" name="17 CuadroTexto"/>
          <p:cNvSpPr txBox="1"/>
          <p:nvPr/>
        </p:nvSpPr>
        <p:spPr>
          <a:xfrm>
            <a:off x="5622878" y="2786349"/>
            <a:ext cx="2497540" cy="584775"/>
          </a:xfrm>
          <a:prstGeom prst="rect">
            <a:avLst/>
          </a:prstGeom>
          <a:noFill/>
        </p:spPr>
        <p:txBody>
          <a:bodyPr wrap="square" rtlCol="0">
            <a:spAutoFit/>
          </a:bodyPr>
          <a:lstStyle/>
          <a:p>
            <a:r>
              <a:rPr lang="es-ES_tradnl" sz="1600" b="1" dirty="0" smtClean="0"/>
              <a:t>ecuación de una onda estacionaria</a:t>
            </a:r>
            <a:endParaRPr lang="es-ES" sz="1600" b="1" dirty="0"/>
          </a:p>
        </p:txBody>
      </p:sp>
      <p:sp>
        <p:nvSpPr>
          <p:cNvPr id="16" name="18 CuadroTexto"/>
          <p:cNvSpPr txBox="1"/>
          <p:nvPr/>
        </p:nvSpPr>
        <p:spPr>
          <a:xfrm>
            <a:off x="538328" y="3839432"/>
            <a:ext cx="8046114" cy="584775"/>
          </a:xfrm>
          <a:prstGeom prst="rect">
            <a:avLst/>
          </a:prstGeom>
          <a:noFill/>
        </p:spPr>
        <p:txBody>
          <a:bodyPr wrap="square" rtlCol="0">
            <a:spAutoFit/>
          </a:bodyPr>
          <a:lstStyle/>
          <a:p>
            <a:pPr marL="177800" indent="-177800" algn="just">
              <a:buFont typeface="Arial" panose="020B0604020202020204" pitchFamily="34" charset="0"/>
              <a:buChar char="•"/>
            </a:pPr>
            <a:r>
              <a:rPr lang="es-ES" sz="1600" dirty="0" smtClean="0">
                <a:sym typeface="Wingdings"/>
              </a:rPr>
              <a:t>La </a:t>
            </a:r>
            <a:r>
              <a:rPr lang="es-ES" sz="1600" b="1" dirty="0" smtClean="0">
                <a:sym typeface="Wingdings"/>
              </a:rPr>
              <a:t>amplitud</a:t>
            </a:r>
            <a:r>
              <a:rPr lang="es-ES" sz="1600" dirty="0" smtClean="0">
                <a:sym typeface="Wingdings"/>
              </a:rPr>
              <a:t> de oscilación es función de la posición, unos oscilan con la máxima amplitud (</a:t>
            </a:r>
            <a:r>
              <a:rPr lang="es-ES" sz="1600" b="1" dirty="0" smtClean="0">
                <a:sym typeface="Wingdings"/>
              </a:rPr>
              <a:t>vientres o antinodos</a:t>
            </a:r>
            <a:r>
              <a:rPr lang="es-ES" sz="1600" dirty="0" smtClean="0">
                <a:sym typeface="Wingdings"/>
              </a:rPr>
              <a:t>) y otros no oscilan (</a:t>
            </a:r>
            <a:r>
              <a:rPr lang="es-ES" sz="1600" b="1" dirty="0" smtClean="0">
                <a:sym typeface="Wingdings"/>
              </a:rPr>
              <a:t>nodos</a:t>
            </a:r>
            <a:r>
              <a:rPr lang="es-ES" sz="1600" dirty="0" smtClean="0">
                <a:sym typeface="Wingdings"/>
              </a:rPr>
              <a:t>).</a:t>
            </a:r>
            <a:endParaRPr lang="es-ES" sz="1600" dirty="0"/>
          </a:p>
        </p:txBody>
      </p:sp>
      <p:sp>
        <p:nvSpPr>
          <p:cNvPr id="17" name="19 CuadroTexto"/>
          <p:cNvSpPr txBox="1"/>
          <p:nvPr/>
        </p:nvSpPr>
        <p:spPr>
          <a:xfrm>
            <a:off x="561420" y="4810009"/>
            <a:ext cx="6844145" cy="338554"/>
          </a:xfrm>
          <a:prstGeom prst="rect">
            <a:avLst/>
          </a:prstGeom>
          <a:noFill/>
        </p:spPr>
        <p:txBody>
          <a:bodyPr wrap="square" rtlCol="0">
            <a:spAutoFit/>
          </a:bodyPr>
          <a:lstStyle/>
          <a:p>
            <a:pPr marL="177800" indent="-177800" algn="just">
              <a:buFont typeface="Arial" panose="020B0604020202020204" pitchFamily="34" charset="0"/>
              <a:buChar char="•"/>
            </a:pPr>
            <a:r>
              <a:rPr lang="es-ES" sz="1600" dirty="0" smtClean="0">
                <a:sym typeface="Wingdings"/>
              </a:rPr>
              <a:t>La </a:t>
            </a:r>
            <a:r>
              <a:rPr lang="es-ES" sz="1600" b="1" dirty="0" smtClean="0">
                <a:sym typeface="Wingdings"/>
              </a:rPr>
              <a:t>frecuencia</a:t>
            </a:r>
            <a:r>
              <a:rPr lang="es-ES" sz="1600" dirty="0" smtClean="0">
                <a:sym typeface="Wingdings"/>
              </a:rPr>
              <a:t> es igual a la de las ondas que se superponen.</a:t>
            </a:r>
            <a:endParaRPr lang="es-ES" sz="1600" dirty="0"/>
          </a:p>
        </p:txBody>
      </p:sp>
    </p:spTree>
    <p:extLst>
      <p:ext uri="{BB962C8B-B14F-4D97-AF65-F5344CB8AC3E}">
        <p14:creationId xmlns:p14="http://schemas.microsoft.com/office/powerpoint/2010/main" val="80029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5. Ondas estacionarias</a:t>
            </a:r>
            <a:endParaRPr lang="es-ES" sz="1600" b="1" dirty="0">
              <a:solidFill>
                <a:schemeClr val="bg1"/>
              </a:solidFill>
            </a:endParaRPr>
          </a:p>
        </p:txBody>
      </p:sp>
      <p:sp>
        <p:nvSpPr>
          <p:cNvPr id="18" name="11 CuadroTexto"/>
          <p:cNvSpPr txBox="1"/>
          <p:nvPr/>
        </p:nvSpPr>
        <p:spPr>
          <a:xfrm>
            <a:off x="464024" y="1021574"/>
            <a:ext cx="7751929" cy="369332"/>
          </a:xfrm>
          <a:prstGeom prst="rect">
            <a:avLst/>
          </a:prstGeom>
          <a:noFill/>
        </p:spPr>
        <p:txBody>
          <a:bodyPr wrap="square" rtlCol="0">
            <a:spAutoFit/>
          </a:bodyPr>
          <a:lstStyle/>
          <a:p>
            <a:r>
              <a:rPr lang="es-ES" b="1" dirty="0" smtClean="0">
                <a:solidFill>
                  <a:srgbClr val="002060"/>
                </a:solidFill>
              </a:rPr>
              <a:t>5.2. Localización de nodos y vientres</a:t>
            </a:r>
            <a:endParaRPr lang="es-ES" b="1" dirty="0">
              <a:solidFill>
                <a:srgbClr val="002060"/>
              </a:solidFill>
            </a:endParaRPr>
          </a:p>
        </p:txBody>
      </p:sp>
      <p:sp>
        <p:nvSpPr>
          <p:cNvPr id="19" name="3 CuadroTexto"/>
          <p:cNvSpPr txBox="1"/>
          <p:nvPr/>
        </p:nvSpPr>
        <p:spPr>
          <a:xfrm>
            <a:off x="477672" y="1512893"/>
            <a:ext cx="7124131" cy="338554"/>
          </a:xfrm>
          <a:prstGeom prst="rect">
            <a:avLst/>
          </a:prstGeom>
          <a:noFill/>
        </p:spPr>
        <p:txBody>
          <a:bodyPr wrap="square" rtlCol="0">
            <a:spAutoFit/>
          </a:bodyPr>
          <a:lstStyle/>
          <a:p>
            <a:pPr marL="177800" indent="-177800">
              <a:buFont typeface="Arial" panose="020B0604020202020204" pitchFamily="34" charset="0"/>
              <a:buChar char="•"/>
            </a:pPr>
            <a:r>
              <a:rPr lang="es-ES" sz="1600" dirty="0" smtClean="0">
                <a:sym typeface="Wingdings"/>
              </a:rPr>
              <a:t>En los </a:t>
            </a:r>
            <a:r>
              <a:rPr lang="es-ES" sz="1600" b="1" dirty="0" smtClean="0">
                <a:sym typeface="Wingdings"/>
              </a:rPr>
              <a:t>nodos</a:t>
            </a:r>
            <a:r>
              <a:rPr lang="es-ES" sz="1600" dirty="0" smtClean="0">
                <a:sym typeface="Wingdings"/>
              </a:rPr>
              <a:t>, la amplitud de oscilación es cero:</a:t>
            </a:r>
            <a:endParaRPr lang="es-ES" sz="1600" dirty="0"/>
          </a:p>
        </p:txBody>
      </p:sp>
      <mc:AlternateContent xmlns:mc="http://schemas.openxmlformats.org/markup-compatibility/2006" xmlns:a14="http://schemas.microsoft.com/office/drawing/2010/main">
        <mc:Choice Requires="a14">
          <p:sp>
            <p:nvSpPr>
              <p:cNvPr id="20" name="5 CuadroTexto"/>
              <p:cNvSpPr txBox="1"/>
              <p:nvPr/>
            </p:nvSpPr>
            <p:spPr>
              <a:xfrm>
                <a:off x="807210" y="1962587"/>
                <a:ext cx="5100884" cy="5583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𝑘𝑥</m:t>
                      </m:r>
                      <m:r>
                        <a:rPr lang="es-ES" sz="1600" b="0" i="1" smtClean="0">
                          <a:latin typeface="Cambria Math"/>
                        </a:rPr>
                        <m:t>=0, </m:t>
                      </m:r>
                      <m:r>
                        <a:rPr lang="es-ES" sz="1600" b="0" i="1" smtClean="0">
                          <a:latin typeface="Cambria Math"/>
                          <a:ea typeface="Cambria Math"/>
                        </a:rPr>
                        <m:t>𝜋</m:t>
                      </m:r>
                      <m:r>
                        <a:rPr lang="es-ES" sz="1600" b="0" i="1" smtClean="0">
                          <a:latin typeface="Cambria Math"/>
                          <a:ea typeface="Cambria Math"/>
                        </a:rPr>
                        <m:t>, 2</m:t>
                      </m:r>
                      <m:r>
                        <a:rPr lang="es-ES" sz="1600" b="0" i="1" smtClean="0">
                          <a:latin typeface="Cambria Math"/>
                          <a:ea typeface="Cambria Math"/>
                        </a:rPr>
                        <m:t>𝜋</m:t>
                      </m:r>
                      <m:r>
                        <a:rPr lang="es-ES" sz="1600" b="0" i="1" smtClean="0">
                          <a:latin typeface="Cambria Math"/>
                          <a:ea typeface="Cambria Math"/>
                        </a:rPr>
                        <m:t>, 3</m:t>
                      </m:r>
                      <m:r>
                        <a:rPr lang="es-ES" sz="1600" b="0" i="1" smtClean="0">
                          <a:latin typeface="Cambria Math"/>
                          <a:ea typeface="Cambria Math"/>
                        </a:rPr>
                        <m:t>𝜋</m:t>
                      </m:r>
                      <m:r>
                        <a:rPr lang="es-ES" sz="1600" b="0" i="1" smtClean="0">
                          <a:latin typeface="Cambria Math"/>
                          <a:ea typeface="Cambria Math"/>
                        </a:rPr>
                        <m:t>, …=</m:t>
                      </m:r>
                      <m:r>
                        <a:rPr lang="es-ES" sz="1600" b="0" i="1" smtClean="0">
                          <a:latin typeface="Cambria Math"/>
                          <a:ea typeface="Cambria Math"/>
                        </a:rPr>
                        <m:t>𝑛</m:t>
                      </m:r>
                      <m:r>
                        <a:rPr lang="es-ES" sz="1600" b="0" i="1" smtClean="0">
                          <a:latin typeface="Cambria Math"/>
                          <a:ea typeface="Cambria Math"/>
                        </a:rPr>
                        <m:t>𝜋</m:t>
                      </m:r>
                      <m:r>
                        <a:rPr lang="es-ES" sz="1600" b="0" i="1" smtClean="0">
                          <a:latin typeface="Cambria Math"/>
                          <a:ea typeface="Cambria Math"/>
                        </a:rPr>
                        <m:t>        ⟹           </m:t>
                      </m:r>
                      <m:r>
                        <a:rPr lang="es-ES" sz="1600" b="0" i="1" smtClean="0">
                          <a:latin typeface="Cambria Math"/>
                          <a:ea typeface="Cambria Math"/>
                        </a:rPr>
                        <m:t>𝑥</m:t>
                      </m:r>
                      <m:r>
                        <a:rPr lang="es-ES" sz="1600" b="0" i="1" smtClean="0">
                          <a:latin typeface="Cambria Math"/>
                          <a:ea typeface="Cambria Math"/>
                        </a:rPr>
                        <m:t>=0, </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𝜆</m:t>
                          </m:r>
                        </m:num>
                        <m:den>
                          <m:r>
                            <a:rPr lang="es-ES" sz="1600" b="0" i="1" smtClean="0">
                              <a:latin typeface="Cambria Math"/>
                              <a:ea typeface="Cambria Math"/>
                            </a:rPr>
                            <m:t>2</m:t>
                          </m:r>
                        </m:den>
                      </m:f>
                      <m:r>
                        <a:rPr lang="es-ES" sz="1600" b="0" i="1" smtClean="0">
                          <a:latin typeface="Cambria Math"/>
                          <a:ea typeface="Cambria Math"/>
                        </a:rPr>
                        <m:t>, </m:t>
                      </m:r>
                      <m:r>
                        <a:rPr lang="es-ES" sz="1600" b="0" i="1" smtClean="0">
                          <a:latin typeface="Cambria Math"/>
                          <a:ea typeface="Cambria Math"/>
                        </a:rPr>
                        <m:t>𝜆</m:t>
                      </m:r>
                      <m:r>
                        <a:rPr lang="es-ES" sz="1600" b="0" i="1" smtClean="0">
                          <a:latin typeface="Cambria Math"/>
                          <a:ea typeface="Cambria Math"/>
                        </a:rPr>
                        <m:t>, </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3</m:t>
                          </m:r>
                          <m:r>
                            <a:rPr lang="es-ES" sz="1600" b="0" i="1" smtClean="0">
                              <a:latin typeface="Cambria Math"/>
                              <a:ea typeface="Cambria Math"/>
                            </a:rPr>
                            <m:t>𝜆</m:t>
                          </m:r>
                        </m:num>
                        <m:den>
                          <m:r>
                            <a:rPr lang="es-ES" sz="1600" b="0" i="1" smtClean="0">
                              <a:latin typeface="Cambria Math"/>
                              <a:ea typeface="Cambria Math"/>
                            </a:rPr>
                            <m:t>2</m:t>
                          </m:r>
                        </m:den>
                      </m:f>
                      <m:r>
                        <a:rPr lang="es-ES" sz="1600" b="0" i="1" smtClean="0">
                          <a:latin typeface="Cambria Math"/>
                          <a:ea typeface="Cambria Math"/>
                        </a:rPr>
                        <m:t>, …</m:t>
                      </m:r>
                    </m:oMath>
                  </m:oMathPara>
                </a14:m>
                <a:endParaRPr lang="es-ES" sz="1600" dirty="0"/>
              </a:p>
            </p:txBody>
          </p:sp>
        </mc:Choice>
        <mc:Fallback xmlns="">
          <p:sp>
            <p:nvSpPr>
              <p:cNvPr id="20" name="5 CuadroTexto"/>
              <p:cNvSpPr txBox="1">
                <a:spLocks noRot="1" noChangeAspect="1" noMove="1" noResize="1" noEditPoints="1" noAdjustHandles="1" noChangeArrowheads="1" noChangeShapeType="1" noTextEdit="1"/>
              </p:cNvSpPr>
              <p:nvPr/>
            </p:nvSpPr>
            <p:spPr>
              <a:xfrm>
                <a:off x="807210" y="1962587"/>
                <a:ext cx="5100884" cy="558358"/>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6 CuadroTexto"/>
              <p:cNvSpPr txBox="1"/>
              <p:nvPr/>
            </p:nvSpPr>
            <p:spPr>
              <a:xfrm>
                <a:off x="7112475" y="1948939"/>
                <a:ext cx="917944" cy="559064"/>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1" i="1" smtClean="0">
                          <a:effectLst/>
                          <a:latin typeface="Cambria Math"/>
                        </a:rPr>
                        <m:t>𝒙</m:t>
                      </m:r>
                      <m:r>
                        <a:rPr lang="es-ES" sz="1600" b="1" i="1" smtClean="0">
                          <a:effectLst/>
                          <a:latin typeface="Cambria Math"/>
                        </a:rPr>
                        <m:t>=</m:t>
                      </m:r>
                      <m:r>
                        <a:rPr lang="es-ES" sz="1600" b="1" i="1" smtClean="0">
                          <a:effectLst/>
                          <a:latin typeface="Cambria Math"/>
                        </a:rPr>
                        <m:t>𝒏</m:t>
                      </m:r>
                      <m:f>
                        <m:fPr>
                          <m:ctrlPr>
                            <a:rPr lang="es-ES" sz="1600" b="1" i="1" smtClean="0">
                              <a:effectLst/>
                              <a:latin typeface="Cambria Math" panose="02040503050406030204" pitchFamily="18" charset="0"/>
                            </a:rPr>
                          </m:ctrlPr>
                        </m:fPr>
                        <m:num>
                          <m:r>
                            <a:rPr lang="es-ES" sz="1600" b="1" i="1" smtClean="0">
                              <a:effectLst/>
                              <a:latin typeface="Cambria Math"/>
                              <a:ea typeface="Cambria Math"/>
                            </a:rPr>
                            <m:t>𝝀</m:t>
                          </m:r>
                        </m:num>
                        <m:den>
                          <m:r>
                            <a:rPr lang="es-ES" sz="1600" b="1" i="1" smtClean="0">
                              <a:effectLst/>
                              <a:latin typeface="Cambria Math"/>
                            </a:rPr>
                            <m:t>𝟐</m:t>
                          </m:r>
                        </m:den>
                      </m:f>
                    </m:oMath>
                  </m:oMathPara>
                </a14:m>
                <a:endParaRPr lang="es-ES" sz="1600" b="1" dirty="0">
                  <a:effectLst/>
                </a:endParaRPr>
              </a:p>
            </p:txBody>
          </p:sp>
        </mc:Choice>
        <mc:Fallback xmlns="">
          <p:sp>
            <p:nvSpPr>
              <p:cNvPr id="21" name="6 CuadroTexto"/>
              <p:cNvSpPr txBox="1">
                <a:spLocks noRot="1" noChangeAspect="1" noMove="1" noResize="1" noEditPoints="1" noAdjustHandles="1" noChangeArrowheads="1" noChangeShapeType="1" noTextEdit="1"/>
              </p:cNvSpPr>
              <p:nvPr/>
            </p:nvSpPr>
            <p:spPr>
              <a:xfrm>
                <a:off x="7112475" y="1948939"/>
                <a:ext cx="917944" cy="559064"/>
              </a:xfrm>
              <a:prstGeom prst="rect">
                <a:avLst/>
              </a:prstGeom>
              <a:blipFill>
                <a:blip r:embed="rId3"/>
                <a:stretch>
                  <a:fillRect/>
                </a:stretch>
              </a:blipFill>
              <a:effectLst/>
            </p:spPr>
            <p:txBody>
              <a:bodyPr/>
              <a:lstStyle/>
              <a:p>
                <a:r>
                  <a:rPr lang="es-ES">
                    <a:noFill/>
                  </a:rPr>
                  <a:t> </a:t>
                </a:r>
              </a:p>
            </p:txBody>
          </p:sp>
        </mc:Fallback>
      </mc:AlternateContent>
      <p:sp>
        <p:nvSpPr>
          <p:cNvPr id="22" name="10 CuadroTexto"/>
          <p:cNvSpPr txBox="1"/>
          <p:nvPr/>
        </p:nvSpPr>
        <p:spPr>
          <a:xfrm>
            <a:off x="479946" y="3111956"/>
            <a:ext cx="7995314" cy="338554"/>
          </a:xfrm>
          <a:prstGeom prst="rect">
            <a:avLst/>
          </a:prstGeom>
          <a:noFill/>
        </p:spPr>
        <p:txBody>
          <a:bodyPr wrap="square" rtlCol="0">
            <a:spAutoFit/>
          </a:bodyPr>
          <a:lstStyle/>
          <a:p>
            <a:pPr marL="177800" indent="-177800">
              <a:buFont typeface="Arial" panose="020B0604020202020204" pitchFamily="34" charset="0"/>
              <a:buChar char="•"/>
            </a:pPr>
            <a:r>
              <a:rPr lang="es-ES" sz="1600" dirty="0" smtClean="0">
                <a:sym typeface="Wingdings"/>
              </a:rPr>
              <a:t>En los </a:t>
            </a:r>
            <a:r>
              <a:rPr lang="es-ES" sz="1600" b="1" dirty="0" smtClean="0">
                <a:sym typeface="Wingdings"/>
              </a:rPr>
              <a:t>vientres </a:t>
            </a:r>
            <a:r>
              <a:rPr lang="es-ES" sz="1600" dirty="0" smtClean="0">
                <a:sym typeface="Wingdings"/>
              </a:rPr>
              <a:t>o</a:t>
            </a:r>
            <a:r>
              <a:rPr lang="es-ES" sz="1600" b="1" dirty="0" smtClean="0">
                <a:sym typeface="Wingdings"/>
              </a:rPr>
              <a:t> antinodos</a:t>
            </a:r>
            <a:r>
              <a:rPr lang="es-ES" sz="1600" dirty="0" smtClean="0">
                <a:sym typeface="Wingdings"/>
              </a:rPr>
              <a:t>, la amplitud de oscilación es máxima:</a:t>
            </a:r>
            <a:endParaRPr lang="es-ES" sz="1600" dirty="0"/>
          </a:p>
        </p:txBody>
      </p:sp>
      <mc:AlternateContent xmlns:mc="http://schemas.openxmlformats.org/markup-compatibility/2006" xmlns:a14="http://schemas.microsoft.com/office/drawing/2010/main">
        <mc:Choice Requires="a14">
          <p:sp>
            <p:nvSpPr>
              <p:cNvPr id="23" name="12 CuadroTexto"/>
              <p:cNvSpPr txBox="1"/>
              <p:nvPr/>
            </p:nvSpPr>
            <p:spPr>
              <a:xfrm>
                <a:off x="809483" y="3711775"/>
                <a:ext cx="5007332" cy="5583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𝑘𝑥</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ea typeface="Cambria Math"/>
                            </a:rPr>
                            <m:t>𝜋</m:t>
                          </m:r>
                        </m:num>
                        <m:den>
                          <m:r>
                            <a:rPr lang="es-ES" sz="1600" b="0" i="1" smtClean="0">
                              <a:latin typeface="Cambria Math"/>
                            </a:rPr>
                            <m:t>2</m:t>
                          </m:r>
                        </m:den>
                      </m:f>
                      <m:r>
                        <a:rPr lang="es-ES" sz="1600" b="0" i="1" smtClean="0">
                          <a:latin typeface="Cambria Math"/>
                        </a:rPr>
                        <m:t>, </m:t>
                      </m:r>
                      <m:f>
                        <m:fPr>
                          <m:ctrlPr>
                            <a:rPr lang="es-ES" sz="1600" i="1">
                              <a:latin typeface="Cambria Math" panose="02040503050406030204" pitchFamily="18" charset="0"/>
                            </a:rPr>
                          </m:ctrlPr>
                        </m:fPr>
                        <m:num>
                          <m:r>
                            <a:rPr lang="es-ES" sz="1600" b="0" i="1" smtClean="0">
                              <a:latin typeface="Cambria Math"/>
                            </a:rPr>
                            <m:t>3</m:t>
                          </m:r>
                          <m:r>
                            <a:rPr lang="es-ES" sz="1600" i="1">
                              <a:latin typeface="Cambria Math"/>
                              <a:ea typeface="Cambria Math"/>
                            </a:rPr>
                            <m:t>𝜋</m:t>
                          </m:r>
                        </m:num>
                        <m:den>
                          <m:r>
                            <a:rPr lang="es-ES" sz="1600" i="1">
                              <a:latin typeface="Cambria Math"/>
                            </a:rPr>
                            <m:t>2</m:t>
                          </m:r>
                        </m:den>
                      </m:f>
                      <m:r>
                        <a:rPr lang="es-ES" sz="1600" b="0" i="1" smtClean="0">
                          <a:latin typeface="Cambria Math"/>
                          <a:ea typeface="Cambria Math"/>
                        </a:rPr>
                        <m:t>,</m:t>
                      </m:r>
                      <m:f>
                        <m:fPr>
                          <m:ctrlPr>
                            <a:rPr lang="es-ES" sz="1600" i="1">
                              <a:latin typeface="Cambria Math" panose="02040503050406030204" pitchFamily="18" charset="0"/>
                            </a:rPr>
                          </m:ctrlPr>
                        </m:fPr>
                        <m:num>
                          <m:r>
                            <a:rPr lang="es-ES" sz="1600" b="0" i="1" smtClean="0">
                              <a:latin typeface="Cambria Math"/>
                            </a:rPr>
                            <m:t>5</m:t>
                          </m:r>
                          <m:r>
                            <a:rPr lang="es-ES" sz="1600" i="1">
                              <a:latin typeface="Cambria Math"/>
                              <a:ea typeface="Cambria Math"/>
                            </a:rPr>
                            <m:t>𝜋</m:t>
                          </m:r>
                        </m:num>
                        <m:den>
                          <m:r>
                            <a:rPr lang="es-ES" sz="1600" i="1">
                              <a:latin typeface="Cambria Math"/>
                            </a:rPr>
                            <m:t>2</m:t>
                          </m:r>
                        </m:den>
                      </m:f>
                      <m:r>
                        <a:rPr lang="es-ES" sz="1600" b="0" i="1" smtClean="0">
                          <a:latin typeface="Cambria Math"/>
                          <a:ea typeface="Cambria Math"/>
                        </a:rPr>
                        <m:t>…=</m:t>
                      </m:r>
                      <m:d>
                        <m:dPr>
                          <m:ctrlPr>
                            <a:rPr lang="es-ES" sz="1600" b="0" i="1" smtClean="0">
                              <a:latin typeface="Cambria Math" panose="02040503050406030204" pitchFamily="18" charset="0"/>
                              <a:ea typeface="Cambria Math"/>
                            </a:rPr>
                          </m:ctrlPr>
                        </m:dPr>
                        <m:e>
                          <m:r>
                            <a:rPr lang="es-ES" sz="1600" b="0" i="1" smtClean="0">
                              <a:latin typeface="Cambria Math"/>
                              <a:ea typeface="Cambria Math"/>
                            </a:rPr>
                            <m:t>2</m:t>
                          </m:r>
                          <m:r>
                            <a:rPr lang="es-ES" sz="1600" b="0" i="1" smtClean="0">
                              <a:latin typeface="Cambria Math"/>
                              <a:ea typeface="Cambria Math"/>
                            </a:rPr>
                            <m:t>𝑛</m:t>
                          </m:r>
                          <m:r>
                            <a:rPr lang="es-ES" sz="1600" b="0" i="1" smtClean="0">
                              <a:latin typeface="Cambria Math"/>
                              <a:ea typeface="Cambria Math"/>
                            </a:rPr>
                            <m:t>+1</m:t>
                          </m:r>
                        </m:e>
                      </m:d>
                      <m:f>
                        <m:fPr>
                          <m:ctrlPr>
                            <a:rPr lang="es-ES" sz="1600" i="1">
                              <a:latin typeface="Cambria Math" panose="02040503050406030204" pitchFamily="18" charset="0"/>
                            </a:rPr>
                          </m:ctrlPr>
                        </m:fPr>
                        <m:num>
                          <m:r>
                            <a:rPr lang="es-ES" sz="1600" i="1">
                              <a:latin typeface="Cambria Math"/>
                              <a:ea typeface="Cambria Math"/>
                            </a:rPr>
                            <m:t>𝜋</m:t>
                          </m:r>
                        </m:num>
                        <m:den>
                          <m:r>
                            <a:rPr lang="es-ES" sz="1600" i="1">
                              <a:latin typeface="Cambria Math"/>
                            </a:rPr>
                            <m:t>2</m:t>
                          </m:r>
                        </m:den>
                      </m:f>
                      <m:r>
                        <a:rPr lang="es-ES" sz="1600" b="0" i="1" smtClean="0">
                          <a:latin typeface="Cambria Math"/>
                        </a:rPr>
                        <m:t>   </m:t>
                      </m:r>
                      <m:r>
                        <a:rPr lang="es-ES" sz="1600" b="0" i="1" smtClean="0">
                          <a:latin typeface="Cambria Math"/>
                          <a:ea typeface="Cambria Math"/>
                        </a:rPr>
                        <m:t>⟹     </m:t>
                      </m:r>
                      <m:r>
                        <a:rPr lang="es-ES" sz="1600" b="0" i="1" smtClean="0">
                          <a:latin typeface="Cambria Math"/>
                          <a:ea typeface="Cambria Math"/>
                        </a:rPr>
                        <m:t>𝑥</m:t>
                      </m:r>
                      <m:r>
                        <a:rPr lang="es-ES" sz="1600" b="0" i="1" smtClean="0">
                          <a:latin typeface="Cambria Math"/>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𝜆</m:t>
                          </m:r>
                        </m:num>
                        <m:den>
                          <m:r>
                            <a:rPr lang="es-ES" sz="1600" b="0" i="1" smtClean="0">
                              <a:latin typeface="Cambria Math"/>
                              <a:ea typeface="Cambria Math"/>
                            </a:rPr>
                            <m:t>4</m:t>
                          </m:r>
                        </m:den>
                      </m:f>
                      <m:r>
                        <a:rPr lang="es-ES" sz="1600" b="0" i="1" smtClean="0">
                          <a:latin typeface="Cambria Math"/>
                          <a:ea typeface="Cambria Math"/>
                        </a:rPr>
                        <m:t>, </m:t>
                      </m:r>
                      <m:f>
                        <m:fPr>
                          <m:ctrlPr>
                            <a:rPr lang="es-ES" sz="1600" b="0" i="1" smtClean="0">
                              <a:latin typeface="Cambria Math" panose="02040503050406030204" pitchFamily="18" charset="0"/>
                              <a:ea typeface="Cambria Math"/>
                            </a:rPr>
                          </m:ctrlPr>
                        </m:fPr>
                        <m:num>
                          <m:r>
                            <a:rPr lang="es-ES" sz="1600" b="0" i="1" smtClean="0">
                              <a:latin typeface="Cambria Math"/>
                              <a:ea typeface="Cambria Math"/>
                            </a:rPr>
                            <m:t>3</m:t>
                          </m:r>
                          <m:r>
                            <a:rPr lang="es-ES" sz="1600" b="0" i="1" smtClean="0">
                              <a:latin typeface="Cambria Math"/>
                              <a:ea typeface="Cambria Math"/>
                            </a:rPr>
                            <m:t>𝜆</m:t>
                          </m:r>
                        </m:num>
                        <m:den>
                          <m:r>
                            <a:rPr lang="es-ES" sz="1600" b="0" i="1" smtClean="0">
                              <a:latin typeface="Cambria Math"/>
                              <a:ea typeface="Cambria Math"/>
                            </a:rPr>
                            <m:t>4</m:t>
                          </m:r>
                        </m:den>
                      </m:f>
                      <m:r>
                        <a:rPr lang="es-ES" sz="1600" b="0" i="1" smtClean="0">
                          <a:latin typeface="Cambria Math"/>
                          <a:ea typeface="Cambria Math"/>
                        </a:rPr>
                        <m:t>,</m:t>
                      </m:r>
                      <m:f>
                        <m:fPr>
                          <m:ctrlPr>
                            <a:rPr lang="es-ES" sz="1600" i="1">
                              <a:latin typeface="Cambria Math" panose="02040503050406030204" pitchFamily="18" charset="0"/>
                              <a:ea typeface="Cambria Math"/>
                            </a:rPr>
                          </m:ctrlPr>
                        </m:fPr>
                        <m:num>
                          <m:r>
                            <a:rPr lang="es-ES" sz="1600" b="0" i="1" smtClean="0">
                              <a:latin typeface="Cambria Math"/>
                              <a:ea typeface="Cambria Math"/>
                            </a:rPr>
                            <m:t>5</m:t>
                          </m:r>
                          <m:r>
                            <a:rPr lang="es-ES" sz="1600" i="1">
                              <a:latin typeface="Cambria Math"/>
                              <a:ea typeface="Cambria Math"/>
                            </a:rPr>
                            <m:t>𝜆</m:t>
                          </m:r>
                        </m:num>
                        <m:den>
                          <m:r>
                            <a:rPr lang="es-ES" sz="1600" i="1">
                              <a:latin typeface="Cambria Math"/>
                              <a:ea typeface="Cambria Math"/>
                            </a:rPr>
                            <m:t>4</m:t>
                          </m:r>
                        </m:den>
                      </m:f>
                      <m:r>
                        <a:rPr lang="es-ES" sz="1600" b="0" i="1" smtClean="0">
                          <a:latin typeface="Cambria Math"/>
                          <a:ea typeface="Cambria Math"/>
                        </a:rPr>
                        <m:t>…</m:t>
                      </m:r>
                    </m:oMath>
                  </m:oMathPara>
                </a14:m>
                <a:endParaRPr lang="es-ES" sz="1600" dirty="0"/>
              </a:p>
            </p:txBody>
          </p:sp>
        </mc:Choice>
        <mc:Fallback xmlns="">
          <p:sp>
            <p:nvSpPr>
              <p:cNvPr id="23" name="12 CuadroTexto"/>
              <p:cNvSpPr txBox="1">
                <a:spLocks noRot="1" noChangeAspect="1" noMove="1" noResize="1" noEditPoints="1" noAdjustHandles="1" noChangeArrowheads="1" noChangeShapeType="1" noTextEdit="1"/>
              </p:cNvSpPr>
              <p:nvPr/>
            </p:nvSpPr>
            <p:spPr>
              <a:xfrm>
                <a:off x="809483" y="3711775"/>
                <a:ext cx="5007332" cy="558358"/>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13 CuadroTexto"/>
              <p:cNvSpPr txBox="1"/>
              <p:nvPr/>
            </p:nvSpPr>
            <p:spPr>
              <a:xfrm>
                <a:off x="6732612" y="3711774"/>
                <a:ext cx="1579791" cy="559064"/>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1" i="1" smtClean="0">
                          <a:effectLst/>
                          <a:latin typeface="Cambria Math"/>
                        </a:rPr>
                        <m:t>𝒙</m:t>
                      </m:r>
                      <m:r>
                        <a:rPr lang="es-ES" sz="1600" b="1" i="1" smtClean="0">
                          <a:effectLst/>
                          <a:latin typeface="Cambria Math"/>
                        </a:rPr>
                        <m:t>=(</m:t>
                      </m:r>
                      <m:r>
                        <a:rPr lang="es-ES" sz="1600" b="1" i="1" smtClean="0">
                          <a:effectLst/>
                          <a:latin typeface="Cambria Math"/>
                        </a:rPr>
                        <m:t>𝟐</m:t>
                      </m:r>
                      <m:r>
                        <a:rPr lang="es-ES" sz="1600" b="1" i="1" smtClean="0">
                          <a:effectLst/>
                          <a:latin typeface="Cambria Math"/>
                        </a:rPr>
                        <m:t>𝒏</m:t>
                      </m:r>
                      <m:r>
                        <a:rPr lang="es-ES" sz="1600" b="1" i="1" smtClean="0">
                          <a:effectLst/>
                          <a:latin typeface="Cambria Math"/>
                        </a:rPr>
                        <m:t>+</m:t>
                      </m:r>
                      <m:r>
                        <a:rPr lang="es-ES" sz="1600" b="1" i="1" smtClean="0">
                          <a:effectLst/>
                          <a:latin typeface="Cambria Math"/>
                        </a:rPr>
                        <m:t>𝟏</m:t>
                      </m:r>
                      <m:r>
                        <a:rPr lang="es-ES" sz="1600" b="1" i="1" smtClean="0">
                          <a:effectLst/>
                          <a:latin typeface="Cambria Math"/>
                        </a:rPr>
                        <m:t>)</m:t>
                      </m:r>
                      <m:f>
                        <m:fPr>
                          <m:ctrlPr>
                            <a:rPr lang="es-ES" sz="1600" b="1" i="1" smtClean="0">
                              <a:effectLst/>
                              <a:latin typeface="Cambria Math" panose="02040503050406030204" pitchFamily="18" charset="0"/>
                            </a:rPr>
                          </m:ctrlPr>
                        </m:fPr>
                        <m:num>
                          <m:r>
                            <a:rPr lang="es-ES" sz="1600" b="1" i="1" smtClean="0">
                              <a:effectLst/>
                              <a:latin typeface="Cambria Math"/>
                              <a:ea typeface="Cambria Math"/>
                            </a:rPr>
                            <m:t>𝝀</m:t>
                          </m:r>
                        </m:num>
                        <m:den>
                          <m:r>
                            <a:rPr lang="es-ES" sz="1600" b="1" i="1" smtClean="0">
                              <a:effectLst/>
                              <a:latin typeface="Cambria Math"/>
                              <a:ea typeface="Cambria Math"/>
                            </a:rPr>
                            <m:t>𝟒</m:t>
                          </m:r>
                        </m:den>
                      </m:f>
                    </m:oMath>
                  </m:oMathPara>
                </a14:m>
                <a:endParaRPr lang="es-ES" sz="1600" b="1" dirty="0">
                  <a:effectLst/>
                </a:endParaRPr>
              </a:p>
            </p:txBody>
          </p:sp>
        </mc:Choice>
        <mc:Fallback xmlns="">
          <p:sp>
            <p:nvSpPr>
              <p:cNvPr id="24" name="13 CuadroTexto"/>
              <p:cNvSpPr txBox="1">
                <a:spLocks noRot="1" noChangeAspect="1" noMove="1" noResize="1" noEditPoints="1" noAdjustHandles="1" noChangeArrowheads="1" noChangeShapeType="1" noTextEdit="1"/>
              </p:cNvSpPr>
              <p:nvPr/>
            </p:nvSpPr>
            <p:spPr>
              <a:xfrm>
                <a:off x="6732612" y="3711774"/>
                <a:ext cx="1579791" cy="559064"/>
              </a:xfrm>
              <a:prstGeom prst="rect">
                <a:avLst/>
              </a:prstGeom>
              <a:blipFill>
                <a:blip r:embed="rId5"/>
                <a:stretch>
                  <a:fillRect/>
                </a:stretch>
              </a:blipFill>
              <a:effectLst/>
            </p:spPr>
            <p:txBody>
              <a:bodyPr/>
              <a:lstStyle/>
              <a:p>
                <a:r>
                  <a:rPr lang="es-ES">
                    <a:noFill/>
                  </a:rPr>
                  <a:t> </a:t>
                </a:r>
              </a:p>
            </p:txBody>
          </p:sp>
        </mc:Fallback>
      </mc:AlternateContent>
    </p:spTree>
    <p:extLst>
      <p:ext uri="{BB962C8B-B14F-4D97-AF65-F5344CB8AC3E}">
        <p14:creationId xmlns:p14="http://schemas.microsoft.com/office/powerpoint/2010/main" val="968175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5. Ondas estacionarias</a:t>
            </a:r>
            <a:endParaRPr lang="es-ES" sz="1600" b="1" dirty="0">
              <a:solidFill>
                <a:schemeClr val="bg1"/>
              </a:solidFill>
            </a:endParaRPr>
          </a:p>
        </p:txBody>
      </p:sp>
      <p:sp>
        <p:nvSpPr>
          <p:cNvPr id="10" name="11 CuadroTexto"/>
          <p:cNvSpPr txBox="1"/>
          <p:nvPr/>
        </p:nvSpPr>
        <p:spPr>
          <a:xfrm>
            <a:off x="409433" y="953939"/>
            <a:ext cx="8516203" cy="369332"/>
          </a:xfrm>
          <a:prstGeom prst="rect">
            <a:avLst/>
          </a:prstGeom>
          <a:noFill/>
        </p:spPr>
        <p:txBody>
          <a:bodyPr wrap="square" rtlCol="0">
            <a:spAutoFit/>
          </a:bodyPr>
          <a:lstStyle/>
          <a:p>
            <a:r>
              <a:rPr lang="es-ES" b="1" dirty="0" smtClean="0">
                <a:solidFill>
                  <a:srgbClr val="002060"/>
                </a:solidFill>
              </a:rPr>
              <a:t>5.3. Frecuencias de ondas estacionarias en una cuerda fija por los extremos</a:t>
            </a:r>
            <a:endParaRPr lang="es-ES" b="1" dirty="0">
              <a:solidFill>
                <a:srgbClr val="002060"/>
              </a:solidFill>
            </a:endParaRPr>
          </a:p>
        </p:txBody>
      </p:sp>
      <p:sp>
        <p:nvSpPr>
          <p:cNvPr id="11" name="14 CuadroTexto"/>
          <p:cNvSpPr txBox="1"/>
          <p:nvPr/>
        </p:nvSpPr>
        <p:spPr>
          <a:xfrm>
            <a:off x="433143" y="1362683"/>
            <a:ext cx="7919285" cy="338554"/>
          </a:xfrm>
          <a:prstGeom prst="rect">
            <a:avLst/>
          </a:prstGeom>
          <a:noFill/>
        </p:spPr>
        <p:txBody>
          <a:bodyPr wrap="square" rtlCol="0">
            <a:spAutoFit/>
          </a:bodyPr>
          <a:lstStyle/>
          <a:p>
            <a:pPr marL="177800" indent="-177800">
              <a:buFont typeface="Arial" panose="020B0604020202020204" pitchFamily="34" charset="0"/>
              <a:buChar char="•"/>
            </a:pPr>
            <a:r>
              <a:rPr lang="es-ES_tradnl" sz="1600" dirty="0" smtClean="0"/>
              <a:t>En los extremos de la cuerda se tiene que cumplir la condición de nodo:</a:t>
            </a:r>
            <a:endParaRPr lang="es-ES" sz="1600" dirty="0"/>
          </a:p>
        </p:txBody>
      </p:sp>
      <mc:AlternateContent xmlns:mc="http://schemas.openxmlformats.org/markup-compatibility/2006" xmlns:a14="http://schemas.microsoft.com/office/drawing/2010/main">
        <mc:Choice Requires="a14">
          <p:sp>
            <p:nvSpPr>
              <p:cNvPr id="12" name="15 CuadroTexto"/>
              <p:cNvSpPr txBox="1"/>
              <p:nvPr/>
            </p:nvSpPr>
            <p:spPr>
              <a:xfrm>
                <a:off x="902745" y="1759878"/>
                <a:ext cx="3564245" cy="603114"/>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effectLst/>
                          <a:latin typeface="Cambria Math"/>
                        </a:rPr>
                        <m:t>𝑥</m:t>
                      </m:r>
                      <m:r>
                        <a:rPr lang="es-ES" sz="1600" b="0" i="1" smtClean="0">
                          <a:effectLst/>
                          <a:latin typeface="Cambria Math"/>
                        </a:rPr>
                        <m:t>=</m:t>
                      </m:r>
                      <m:r>
                        <a:rPr lang="es-ES" sz="1600" b="0" i="1" smtClean="0">
                          <a:effectLst/>
                          <a:latin typeface="Cambria Math"/>
                        </a:rPr>
                        <m:t>𝐿</m:t>
                      </m:r>
                      <m:r>
                        <a:rPr lang="es-ES" sz="1600" b="0" i="1" smtClean="0">
                          <a:effectLst/>
                          <a:latin typeface="Cambria Math"/>
                        </a:rPr>
                        <m:t>=</m:t>
                      </m:r>
                      <m:r>
                        <a:rPr lang="es-ES" sz="1600" b="0" i="1" smtClean="0">
                          <a:effectLst/>
                          <a:latin typeface="Cambria Math"/>
                        </a:rPr>
                        <m:t>𝑛</m:t>
                      </m:r>
                      <m:f>
                        <m:fPr>
                          <m:ctrlPr>
                            <a:rPr lang="es-ES" sz="1600" i="1" smtClean="0">
                              <a:effectLst/>
                              <a:latin typeface="Cambria Math" panose="02040503050406030204" pitchFamily="18" charset="0"/>
                            </a:rPr>
                          </m:ctrlPr>
                        </m:fPr>
                        <m:num>
                          <m:r>
                            <a:rPr lang="es-ES" sz="1600" b="0" i="1" smtClean="0">
                              <a:effectLst/>
                              <a:latin typeface="Cambria Math"/>
                              <a:ea typeface="Cambria Math"/>
                            </a:rPr>
                            <m:t>𝜆</m:t>
                          </m:r>
                        </m:num>
                        <m:den>
                          <m:r>
                            <a:rPr lang="es-ES" sz="1600" b="0" i="1" smtClean="0">
                              <a:effectLst/>
                              <a:latin typeface="Cambria Math"/>
                            </a:rPr>
                            <m:t>2</m:t>
                          </m:r>
                        </m:den>
                      </m:f>
                      <m:r>
                        <a:rPr lang="es-ES" sz="1600" b="0" i="1" smtClean="0">
                          <a:effectLst/>
                          <a:latin typeface="Cambria Math"/>
                        </a:rPr>
                        <m:t>=</m:t>
                      </m:r>
                      <m:r>
                        <a:rPr lang="es-ES" sz="1600" b="0" i="1" smtClean="0">
                          <a:effectLst/>
                          <a:latin typeface="Cambria Math"/>
                        </a:rPr>
                        <m:t>𝑛</m:t>
                      </m:r>
                      <m:f>
                        <m:fPr>
                          <m:ctrlPr>
                            <a:rPr lang="es-ES" sz="1600" b="0" i="1" smtClean="0">
                              <a:effectLst/>
                              <a:latin typeface="Cambria Math" panose="02040503050406030204" pitchFamily="18" charset="0"/>
                            </a:rPr>
                          </m:ctrlPr>
                        </m:fPr>
                        <m:num>
                          <m:r>
                            <a:rPr lang="es-ES" sz="1600" b="0" i="1" smtClean="0">
                              <a:effectLst/>
                              <a:latin typeface="Cambria Math"/>
                            </a:rPr>
                            <m:t>𝑣</m:t>
                          </m:r>
                        </m:num>
                        <m:den>
                          <m:r>
                            <a:rPr lang="es-ES" sz="1600" b="0" i="1" smtClean="0">
                              <a:effectLst/>
                              <a:latin typeface="Cambria Math"/>
                            </a:rPr>
                            <m:t>2</m:t>
                          </m:r>
                          <m:r>
                            <a:rPr lang="es-ES" sz="1600" b="0" i="1" smtClean="0">
                              <a:effectLst/>
                              <a:latin typeface="Cambria Math"/>
                            </a:rPr>
                            <m:t>𝑓</m:t>
                          </m:r>
                        </m:den>
                      </m:f>
                      <m:r>
                        <a:rPr lang="es-ES" sz="1600" b="0" i="1" smtClean="0">
                          <a:effectLst/>
                          <a:latin typeface="Cambria Math"/>
                        </a:rPr>
                        <m:t>           </m:t>
                      </m:r>
                      <m:r>
                        <a:rPr lang="es-ES" sz="1600" b="0" i="1" smtClean="0">
                          <a:effectLst/>
                          <a:latin typeface="Cambria Math"/>
                        </a:rPr>
                        <m:t>𝑛</m:t>
                      </m:r>
                      <m:r>
                        <a:rPr lang="es-ES" sz="1600" b="0" i="1" smtClean="0">
                          <a:effectLst/>
                          <a:latin typeface="Cambria Math"/>
                        </a:rPr>
                        <m:t>=1, 2, 3, …</m:t>
                      </m:r>
                    </m:oMath>
                  </m:oMathPara>
                </a14:m>
                <a:endParaRPr lang="es-ES" sz="1600" dirty="0">
                  <a:effectLst/>
                </a:endParaRPr>
              </a:p>
            </p:txBody>
          </p:sp>
        </mc:Choice>
        <mc:Fallback xmlns="">
          <p:sp>
            <p:nvSpPr>
              <p:cNvPr id="12" name="15 CuadroTexto"/>
              <p:cNvSpPr txBox="1">
                <a:spLocks noRot="1" noChangeAspect="1" noMove="1" noResize="1" noEditPoints="1" noAdjustHandles="1" noChangeArrowheads="1" noChangeShapeType="1" noTextEdit="1"/>
              </p:cNvSpPr>
              <p:nvPr/>
            </p:nvSpPr>
            <p:spPr>
              <a:xfrm>
                <a:off x="902745" y="1759878"/>
                <a:ext cx="3564245" cy="603114"/>
              </a:xfrm>
              <a:prstGeom prst="rect">
                <a:avLst/>
              </a:prstGeom>
              <a:blipFill>
                <a:blip r:embed="rId2"/>
                <a:stretch>
                  <a:fillRect/>
                </a:stretch>
              </a:blipFill>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8 Rectángulo"/>
              <p:cNvSpPr/>
              <p:nvPr/>
            </p:nvSpPr>
            <p:spPr>
              <a:xfrm>
                <a:off x="5377506" y="1810557"/>
                <a:ext cx="1005467" cy="5128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𝑓</m:t>
                      </m:r>
                      <m:r>
                        <a:rPr lang="es-ES" sz="1600" i="1" smtClean="0">
                          <a:latin typeface="Cambria Math"/>
                        </a:rPr>
                        <m:t>=</m:t>
                      </m:r>
                      <m:r>
                        <a:rPr lang="es-ES" sz="1600" i="1" smtClean="0">
                          <a:latin typeface="Cambria Math"/>
                        </a:rPr>
                        <m:t>𝑛</m:t>
                      </m:r>
                      <m:f>
                        <m:fPr>
                          <m:ctrlPr>
                            <a:rPr lang="es-ES" sz="1600" i="1">
                              <a:latin typeface="Cambria Math" panose="02040503050406030204" pitchFamily="18" charset="0"/>
                            </a:rPr>
                          </m:ctrlPr>
                        </m:fPr>
                        <m:num>
                          <m:r>
                            <a:rPr lang="es-ES" sz="1600" b="0" i="1" smtClean="0">
                              <a:latin typeface="Cambria Math"/>
                            </a:rPr>
                            <m:t>𝑣</m:t>
                          </m:r>
                        </m:num>
                        <m:den>
                          <m:r>
                            <a:rPr lang="es-ES" sz="1600" i="1">
                              <a:latin typeface="Cambria Math"/>
                            </a:rPr>
                            <m:t>2</m:t>
                          </m:r>
                          <m:r>
                            <a:rPr lang="es-ES" sz="1600" b="0" i="1" smtClean="0">
                              <a:latin typeface="Cambria Math"/>
                            </a:rPr>
                            <m:t>𝐿</m:t>
                          </m:r>
                        </m:den>
                      </m:f>
                    </m:oMath>
                  </m:oMathPara>
                </a14:m>
                <a:endParaRPr lang="es-ES" sz="1600" dirty="0"/>
              </a:p>
            </p:txBody>
          </p:sp>
        </mc:Choice>
        <mc:Fallback xmlns="">
          <p:sp>
            <p:nvSpPr>
              <p:cNvPr id="13" name="8 Rectángulo"/>
              <p:cNvSpPr>
                <a:spLocks noRot="1" noChangeAspect="1" noMove="1" noResize="1" noEditPoints="1" noAdjustHandles="1" noChangeArrowheads="1" noChangeShapeType="1" noTextEdit="1"/>
              </p:cNvSpPr>
              <p:nvPr/>
            </p:nvSpPr>
            <p:spPr>
              <a:xfrm>
                <a:off x="5377506" y="1810557"/>
                <a:ext cx="1005467" cy="512897"/>
              </a:xfrm>
              <a:prstGeom prst="rect">
                <a:avLst/>
              </a:prstGeom>
              <a:blipFill>
                <a:blip r:embed="rId3"/>
                <a:stretch>
                  <a:fillRect b="-3571"/>
                </a:stretch>
              </a:blipFill>
            </p:spPr>
            <p:txBody>
              <a:bodyPr/>
              <a:lstStyle/>
              <a:p>
                <a:r>
                  <a:rPr lang="es-ES">
                    <a:noFill/>
                  </a:rPr>
                  <a:t> </a:t>
                </a:r>
              </a:p>
            </p:txBody>
          </p:sp>
        </mc:Fallback>
      </mc:AlternateContent>
      <p:pic>
        <p:nvPicPr>
          <p:cNvPr id="14" name="Picture 5" descr="fig17_21"/>
          <p:cNvPicPr>
            <a:picLocks noChangeAspect="1" noChangeArrowheads="1"/>
          </p:cNvPicPr>
          <p:nvPr/>
        </p:nvPicPr>
        <p:blipFill rotWithShape="1">
          <a:blip r:embed="rId4"/>
          <a:srcRect l="8151" b="78434"/>
          <a:stretch/>
        </p:blipFill>
        <p:spPr bwMode="auto">
          <a:xfrm>
            <a:off x="600501" y="2717490"/>
            <a:ext cx="2230914" cy="735394"/>
          </a:xfrm>
          <a:prstGeom prst="rect">
            <a:avLst/>
          </a:prstGeom>
          <a:noFill/>
        </p:spPr>
      </p:pic>
      <p:pic>
        <p:nvPicPr>
          <p:cNvPr id="15" name="Picture 5" descr="fig17_21"/>
          <p:cNvPicPr>
            <a:picLocks noChangeAspect="1" noChangeArrowheads="1"/>
          </p:cNvPicPr>
          <p:nvPr/>
        </p:nvPicPr>
        <p:blipFill rotWithShape="1">
          <a:blip r:embed="rId4"/>
          <a:srcRect l="8057" t="41111" b="42480"/>
          <a:stretch/>
        </p:blipFill>
        <p:spPr bwMode="auto">
          <a:xfrm>
            <a:off x="600502" y="4258101"/>
            <a:ext cx="2233189" cy="559559"/>
          </a:xfrm>
          <a:prstGeom prst="rect">
            <a:avLst/>
          </a:prstGeom>
          <a:noFill/>
        </p:spPr>
      </p:pic>
      <p:pic>
        <p:nvPicPr>
          <p:cNvPr id="16" name="Picture 5" descr="fig17_21"/>
          <p:cNvPicPr>
            <a:picLocks noChangeAspect="1" noChangeArrowheads="1"/>
          </p:cNvPicPr>
          <p:nvPr/>
        </p:nvPicPr>
        <p:blipFill rotWithShape="1">
          <a:blip r:embed="rId4"/>
          <a:srcRect l="8057" t="76330" b="8061"/>
          <a:stretch/>
        </p:blipFill>
        <p:spPr bwMode="auto">
          <a:xfrm>
            <a:off x="614149" y="5554638"/>
            <a:ext cx="2233189" cy="532263"/>
          </a:xfrm>
          <a:prstGeom prst="rect">
            <a:avLst/>
          </a:prstGeom>
          <a:noFill/>
        </p:spPr>
      </p:pic>
      <mc:AlternateContent xmlns:mc="http://schemas.openxmlformats.org/markup-compatibility/2006" xmlns:a14="http://schemas.microsoft.com/office/drawing/2010/main">
        <mc:Choice Requires="a14">
          <p:sp>
            <p:nvSpPr>
              <p:cNvPr id="17" name="9 Rectángulo"/>
              <p:cNvSpPr/>
              <p:nvPr/>
            </p:nvSpPr>
            <p:spPr>
              <a:xfrm>
                <a:off x="1296825" y="3380050"/>
                <a:ext cx="737318" cy="5583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a:latin typeface="Cambria Math"/>
                        </a:rPr>
                        <m:t>𝐿</m:t>
                      </m:r>
                      <m:r>
                        <a:rPr lang="es-ES" sz="1600" i="1">
                          <a:latin typeface="Cambria Math"/>
                        </a:rPr>
                        <m:t>=</m:t>
                      </m:r>
                      <m:f>
                        <m:fPr>
                          <m:ctrlPr>
                            <a:rPr lang="es-ES" sz="1600" i="1">
                              <a:latin typeface="Cambria Math" panose="02040503050406030204" pitchFamily="18" charset="0"/>
                            </a:rPr>
                          </m:ctrlPr>
                        </m:fPr>
                        <m:num>
                          <m:r>
                            <a:rPr lang="es-ES" sz="1600" i="1">
                              <a:latin typeface="Cambria Math"/>
                              <a:ea typeface="Cambria Math"/>
                            </a:rPr>
                            <m:t>𝜆</m:t>
                          </m:r>
                        </m:num>
                        <m:den>
                          <m:r>
                            <a:rPr lang="es-ES" sz="1600" i="1">
                              <a:latin typeface="Cambria Math"/>
                            </a:rPr>
                            <m:t>2</m:t>
                          </m:r>
                        </m:den>
                      </m:f>
                    </m:oMath>
                  </m:oMathPara>
                </a14:m>
                <a:endParaRPr lang="es-ES" sz="1600" dirty="0"/>
              </a:p>
            </p:txBody>
          </p:sp>
        </mc:Choice>
        <mc:Fallback xmlns="">
          <p:sp>
            <p:nvSpPr>
              <p:cNvPr id="17" name="9 Rectángulo"/>
              <p:cNvSpPr>
                <a:spLocks noRot="1" noChangeAspect="1" noMove="1" noResize="1" noEditPoints="1" noAdjustHandles="1" noChangeArrowheads="1" noChangeShapeType="1" noTextEdit="1"/>
              </p:cNvSpPr>
              <p:nvPr/>
            </p:nvSpPr>
            <p:spPr>
              <a:xfrm>
                <a:off x="1296825" y="3380050"/>
                <a:ext cx="737318" cy="558358"/>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21 Rectángulo"/>
              <p:cNvSpPr/>
              <p:nvPr/>
            </p:nvSpPr>
            <p:spPr>
              <a:xfrm>
                <a:off x="1053440" y="4733455"/>
                <a:ext cx="1262525" cy="5583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𝐿</m:t>
                      </m:r>
                      <m:r>
                        <a:rPr lang="es-ES" sz="1600" i="1" smtClean="0">
                          <a:latin typeface="Cambria Math"/>
                        </a:rPr>
                        <m:t>=2</m:t>
                      </m:r>
                      <m:f>
                        <m:fPr>
                          <m:ctrlPr>
                            <a:rPr lang="es-ES" sz="1600" i="1">
                              <a:latin typeface="Cambria Math" panose="02040503050406030204" pitchFamily="18" charset="0"/>
                            </a:rPr>
                          </m:ctrlPr>
                        </m:fPr>
                        <m:num>
                          <m:r>
                            <a:rPr lang="es-ES" sz="1600" i="1">
                              <a:latin typeface="Cambria Math"/>
                              <a:ea typeface="Cambria Math"/>
                            </a:rPr>
                            <m:t>𝜆</m:t>
                          </m:r>
                        </m:num>
                        <m:den>
                          <m:r>
                            <a:rPr lang="es-ES" sz="1600" i="1">
                              <a:latin typeface="Cambria Math"/>
                            </a:rPr>
                            <m:t>2</m:t>
                          </m:r>
                        </m:den>
                      </m:f>
                      <m:r>
                        <a:rPr lang="es-ES" sz="1600" b="0" i="1" smtClean="0">
                          <a:latin typeface="Cambria Math"/>
                        </a:rPr>
                        <m:t>=</m:t>
                      </m:r>
                      <m:r>
                        <a:rPr lang="es-ES" sz="1600" b="0" i="1" smtClean="0">
                          <a:latin typeface="Cambria Math"/>
                          <a:ea typeface="Cambria Math"/>
                        </a:rPr>
                        <m:t>𝜆</m:t>
                      </m:r>
                    </m:oMath>
                  </m:oMathPara>
                </a14:m>
                <a:endParaRPr lang="es-ES" sz="1600" dirty="0"/>
              </a:p>
            </p:txBody>
          </p:sp>
        </mc:Choice>
        <mc:Fallback xmlns="">
          <p:sp>
            <p:nvSpPr>
              <p:cNvPr id="25" name="21 Rectángulo"/>
              <p:cNvSpPr>
                <a:spLocks noRot="1" noChangeAspect="1" noMove="1" noResize="1" noEditPoints="1" noAdjustHandles="1" noChangeArrowheads="1" noChangeShapeType="1" noTextEdit="1"/>
              </p:cNvSpPr>
              <p:nvPr/>
            </p:nvSpPr>
            <p:spPr>
              <a:xfrm>
                <a:off x="1053440" y="4733455"/>
                <a:ext cx="1262525" cy="558358"/>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22 Rectángulo"/>
              <p:cNvSpPr/>
              <p:nvPr/>
            </p:nvSpPr>
            <p:spPr>
              <a:xfrm>
                <a:off x="1192192" y="5977675"/>
                <a:ext cx="885307" cy="5583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𝐿</m:t>
                      </m:r>
                      <m:r>
                        <a:rPr lang="es-ES" sz="1600" i="1" smtClean="0">
                          <a:latin typeface="Cambria Math"/>
                        </a:rPr>
                        <m:t>=3</m:t>
                      </m:r>
                      <m:f>
                        <m:fPr>
                          <m:ctrlPr>
                            <a:rPr lang="es-ES" sz="1600" i="1">
                              <a:latin typeface="Cambria Math" panose="02040503050406030204" pitchFamily="18" charset="0"/>
                            </a:rPr>
                          </m:ctrlPr>
                        </m:fPr>
                        <m:num>
                          <m:r>
                            <a:rPr lang="es-ES" sz="1600" i="1">
                              <a:latin typeface="Cambria Math"/>
                              <a:ea typeface="Cambria Math"/>
                            </a:rPr>
                            <m:t>𝜆</m:t>
                          </m:r>
                        </m:num>
                        <m:den>
                          <m:r>
                            <a:rPr lang="es-ES" sz="1600" i="1">
                              <a:latin typeface="Cambria Math"/>
                            </a:rPr>
                            <m:t>2</m:t>
                          </m:r>
                        </m:den>
                      </m:f>
                    </m:oMath>
                  </m:oMathPara>
                </a14:m>
                <a:endParaRPr lang="es-ES" sz="1600" dirty="0"/>
              </a:p>
            </p:txBody>
          </p:sp>
        </mc:Choice>
        <mc:Fallback xmlns="">
          <p:sp>
            <p:nvSpPr>
              <p:cNvPr id="26" name="22 Rectángulo"/>
              <p:cNvSpPr>
                <a:spLocks noRot="1" noChangeAspect="1" noMove="1" noResize="1" noEditPoints="1" noAdjustHandles="1" noChangeArrowheads="1" noChangeShapeType="1" noTextEdit="1"/>
              </p:cNvSpPr>
              <p:nvPr/>
            </p:nvSpPr>
            <p:spPr>
              <a:xfrm>
                <a:off x="1192192" y="5977675"/>
                <a:ext cx="885307" cy="558358"/>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20 Rectángulo"/>
              <p:cNvSpPr/>
              <p:nvPr/>
            </p:nvSpPr>
            <p:spPr>
              <a:xfrm>
                <a:off x="2799516" y="2903139"/>
                <a:ext cx="1724190" cy="5128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𝑛</m:t>
                      </m:r>
                      <m:r>
                        <a:rPr lang="es-ES" sz="1600" i="1" smtClean="0">
                          <a:latin typeface="Cambria Math"/>
                        </a:rPr>
                        <m:t>=1       </m:t>
                      </m:r>
                      <m:sSub>
                        <m:sSubPr>
                          <m:ctrlPr>
                            <a:rPr lang="es-ES" sz="1600" b="0" i="1" smtClean="0">
                              <a:latin typeface="Cambria Math" panose="02040503050406030204" pitchFamily="18" charset="0"/>
                            </a:rPr>
                          </m:ctrlPr>
                        </m:sSubPr>
                        <m:e>
                          <m:r>
                            <a:rPr lang="es-ES" sz="1600" b="0" i="1" smtClean="0">
                              <a:latin typeface="Cambria Math"/>
                            </a:rPr>
                            <m:t>𝑓</m:t>
                          </m:r>
                        </m:e>
                        <m:sub>
                          <m:r>
                            <a:rPr lang="es-ES" sz="1600" b="0" i="1" smtClean="0">
                              <a:latin typeface="Cambria Math"/>
                            </a:rPr>
                            <m:t>0</m:t>
                          </m:r>
                        </m:sub>
                      </m:sSub>
                      <m:r>
                        <a:rPr lang="es-ES" sz="1600" b="0" i="1" smtClean="0">
                          <a:latin typeface="Cambria Math"/>
                        </a:rPr>
                        <m:t>=</m:t>
                      </m:r>
                      <m:f>
                        <m:fPr>
                          <m:ctrlPr>
                            <a:rPr lang="es-ES" sz="1600" i="1">
                              <a:latin typeface="Cambria Math" panose="02040503050406030204" pitchFamily="18" charset="0"/>
                            </a:rPr>
                          </m:ctrlPr>
                        </m:fPr>
                        <m:num>
                          <m:r>
                            <a:rPr lang="es-ES" sz="1600" i="1">
                              <a:latin typeface="Cambria Math"/>
                            </a:rPr>
                            <m:t>𝑣</m:t>
                          </m:r>
                        </m:num>
                        <m:den>
                          <m:r>
                            <a:rPr lang="es-ES" sz="1600" i="1">
                              <a:latin typeface="Cambria Math"/>
                            </a:rPr>
                            <m:t>2</m:t>
                          </m:r>
                          <m:r>
                            <a:rPr lang="es-ES" sz="1600" i="1">
                              <a:latin typeface="Cambria Math"/>
                            </a:rPr>
                            <m:t>𝐿</m:t>
                          </m:r>
                        </m:den>
                      </m:f>
                    </m:oMath>
                  </m:oMathPara>
                </a14:m>
                <a:endParaRPr lang="es-ES" sz="1600" dirty="0"/>
              </a:p>
            </p:txBody>
          </p:sp>
        </mc:Choice>
        <mc:Fallback xmlns="">
          <p:sp>
            <p:nvSpPr>
              <p:cNvPr id="27" name="20 Rectángulo"/>
              <p:cNvSpPr>
                <a:spLocks noRot="1" noChangeAspect="1" noMove="1" noResize="1" noEditPoints="1" noAdjustHandles="1" noChangeArrowheads="1" noChangeShapeType="1" noTextEdit="1"/>
              </p:cNvSpPr>
              <p:nvPr/>
            </p:nvSpPr>
            <p:spPr>
              <a:xfrm>
                <a:off x="2799516" y="2903139"/>
                <a:ext cx="1724190" cy="512897"/>
              </a:xfrm>
              <a:prstGeom prst="rect">
                <a:avLst/>
              </a:prstGeom>
              <a:blipFill>
                <a:blip r:embed="rId8"/>
                <a:stretch>
                  <a:fillRect b="-3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24 Rectángulo"/>
              <p:cNvSpPr/>
              <p:nvPr/>
            </p:nvSpPr>
            <p:spPr>
              <a:xfrm>
                <a:off x="2815438" y="4283838"/>
                <a:ext cx="1822550" cy="5128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𝑛</m:t>
                      </m:r>
                      <m:r>
                        <a:rPr lang="es-ES" sz="1600" i="1" smtClean="0">
                          <a:latin typeface="Cambria Math"/>
                        </a:rPr>
                        <m:t>=2      </m:t>
                      </m:r>
                      <m:sSub>
                        <m:sSubPr>
                          <m:ctrlPr>
                            <a:rPr lang="es-ES" sz="1600" b="0" i="1" smtClean="0">
                              <a:latin typeface="Cambria Math" panose="02040503050406030204" pitchFamily="18" charset="0"/>
                            </a:rPr>
                          </m:ctrlPr>
                        </m:sSubPr>
                        <m:e>
                          <m:r>
                            <a:rPr lang="es-ES" sz="1600" b="0" i="1" smtClean="0">
                              <a:latin typeface="Cambria Math"/>
                            </a:rPr>
                            <m:t>𝑓</m:t>
                          </m:r>
                        </m:e>
                        <m:sub>
                          <m:r>
                            <a:rPr lang="es-ES" sz="1600" b="0" i="1" smtClean="0">
                              <a:latin typeface="Cambria Math"/>
                            </a:rPr>
                            <m:t>1</m:t>
                          </m:r>
                        </m:sub>
                      </m:sSub>
                      <m:r>
                        <a:rPr lang="es-ES" sz="1600" b="0" i="1" smtClean="0">
                          <a:latin typeface="Cambria Math"/>
                        </a:rPr>
                        <m:t>=2</m:t>
                      </m:r>
                      <m:f>
                        <m:fPr>
                          <m:ctrlPr>
                            <a:rPr lang="es-ES" sz="1600" i="1">
                              <a:latin typeface="Cambria Math" panose="02040503050406030204" pitchFamily="18" charset="0"/>
                            </a:rPr>
                          </m:ctrlPr>
                        </m:fPr>
                        <m:num>
                          <m:r>
                            <a:rPr lang="es-ES" sz="1600" i="1">
                              <a:latin typeface="Cambria Math"/>
                            </a:rPr>
                            <m:t>𝑣</m:t>
                          </m:r>
                        </m:num>
                        <m:den>
                          <m:r>
                            <a:rPr lang="es-ES" sz="1600" i="1">
                              <a:latin typeface="Cambria Math"/>
                            </a:rPr>
                            <m:t>2</m:t>
                          </m:r>
                          <m:r>
                            <a:rPr lang="es-ES" sz="1600" i="1">
                              <a:latin typeface="Cambria Math"/>
                            </a:rPr>
                            <m:t>𝐿</m:t>
                          </m:r>
                        </m:den>
                      </m:f>
                    </m:oMath>
                  </m:oMathPara>
                </a14:m>
                <a:endParaRPr lang="es-ES" sz="1600" dirty="0"/>
              </a:p>
            </p:txBody>
          </p:sp>
        </mc:Choice>
        <mc:Fallback xmlns="">
          <p:sp>
            <p:nvSpPr>
              <p:cNvPr id="28" name="24 Rectángulo"/>
              <p:cNvSpPr>
                <a:spLocks noRot="1" noChangeAspect="1" noMove="1" noResize="1" noEditPoints="1" noAdjustHandles="1" noChangeArrowheads="1" noChangeShapeType="1" noTextEdit="1"/>
              </p:cNvSpPr>
              <p:nvPr/>
            </p:nvSpPr>
            <p:spPr>
              <a:xfrm>
                <a:off x="2815438" y="4283838"/>
                <a:ext cx="1822550" cy="512897"/>
              </a:xfrm>
              <a:prstGeom prst="rect">
                <a:avLst/>
              </a:prstGeom>
              <a:blipFill>
                <a:blip r:embed="rId9"/>
                <a:stretch>
                  <a:fillRect b="-3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25 Rectángulo"/>
              <p:cNvSpPr/>
              <p:nvPr/>
            </p:nvSpPr>
            <p:spPr>
              <a:xfrm>
                <a:off x="2804065" y="5569002"/>
                <a:ext cx="1917063" cy="5128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𝑛</m:t>
                      </m:r>
                      <m:r>
                        <a:rPr lang="es-ES" sz="1600" i="1" smtClean="0">
                          <a:latin typeface="Cambria Math"/>
                        </a:rPr>
                        <m:t>=3        </m:t>
                      </m:r>
                      <m:sSub>
                        <m:sSubPr>
                          <m:ctrlPr>
                            <a:rPr lang="es-ES" sz="1600" b="0" i="1" smtClean="0">
                              <a:latin typeface="Cambria Math" panose="02040503050406030204" pitchFamily="18" charset="0"/>
                            </a:rPr>
                          </m:ctrlPr>
                        </m:sSubPr>
                        <m:e>
                          <m:r>
                            <a:rPr lang="es-ES" sz="1600" b="0" i="1" smtClean="0">
                              <a:latin typeface="Cambria Math"/>
                            </a:rPr>
                            <m:t>𝑓</m:t>
                          </m:r>
                        </m:e>
                        <m:sub>
                          <m:r>
                            <a:rPr lang="es-ES" sz="1600" b="0" i="1" smtClean="0">
                              <a:latin typeface="Cambria Math"/>
                            </a:rPr>
                            <m:t>2</m:t>
                          </m:r>
                        </m:sub>
                      </m:sSub>
                      <m:r>
                        <a:rPr lang="es-ES" sz="1600" b="0" i="1" smtClean="0">
                          <a:latin typeface="Cambria Math"/>
                        </a:rPr>
                        <m:t>=3</m:t>
                      </m:r>
                      <m:f>
                        <m:fPr>
                          <m:ctrlPr>
                            <a:rPr lang="es-ES" sz="1600" i="1">
                              <a:latin typeface="Cambria Math" panose="02040503050406030204" pitchFamily="18" charset="0"/>
                            </a:rPr>
                          </m:ctrlPr>
                        </m:fPr>
                        <m:num>
                          <m:r>
                            <a:rPr lang="es-ES" sz="1600" i="1">
                              <a:latin typeface="Cambria Math"/>
                            </a:rPr>
                            <m:t>𝑣</m:t>
                          </m:r>
                        </m:num>
                        <m:den>
                          <m:r>
                            <a:rPr lang="es-ES" sz="1600" i="1">
                              <a:latin typeface="Cambria Math"/>
                            </a:rPr>
                            <m:t>2</m:t>
                          </m:r>
                          <m:r>
                            <a:rPr lang="es-ES" sz="1600" i="1">
                              <a:latin typeface="Cambria Math"/>
                            </a:rPr>
                            <m:t>𝐿</m:t>
                          </m:r>
                        </m:den>
                      </m:f>
                    </m:oMath>
                  </m:oMathPara>
                </a14:m>
                <a:endParaRPr lang="es-ES" sz="1600" dirty="0"/>
              </a:p>
            </p:txBody>
          </p:sp>
        </mc:Choice>
        <mc:Fallback xmlns="">
          <p:sp>
            <p:nvSpPr>
              <p:cNvPr id="29" name="25 Rectángulo"/>
              <p:cNvSpPr>
                <a:spLocks noRot="1" noChangeAspect="1" noMove="1" noResize="1" noEditPoints="1" noAdjustHandles="1" noChangeArrowheads="1" noChangeShapeType="1" noTextEdit="1"/>
              </p:cNvSpPr>
              <p:nvPr/>
            </p:nvSpPr>
            <p:spPr>
              <a:xfrm>
                <a:off x="2804065" y="5569002"/>
                <a:ext cx="1917063" cy="512897"/>
              </a:xfrm>
              <a:prstGeom prst="rect">
                <a:avLst/>
              </a:prstGeom>
              <a:blipFill>
                <a:blip r:embed="rId10"/>
                <a:stretch>
                  <a:fillRect b="-3571"/>
                </a:stretch>
              </a:blipFill>
            </p:spPr>
            <p:txBody>
              <a:bodyPr/>
              <a:lstStyle/>
              <a:p>
                <a:r>
                  <a:rPr lang="es-ES">
                    <a:noFill/>
                  </a:rPr>
                  <a:t> </a:t>
                </a:r>
              </a:p>
            </p:txBody>
          </p:sp>
        </mc:Fallback>
      </mc:AlternateContent>
      <p:sp>
        <p:nvSpPr>
          <p:cNvPr id="30" name="26 CuadroTexto"/>
          <p:cNvSpPr txBox="1"/>
          <p:nvPr/>
        </p:nvSpPr>
        <p:spPr>
          <a:xfrm>
            <a:off x="4721128" y="2903139"/>
            <a:ext cx="1625599" cy="584775"/>
          </a:xfrm>
          <a:prstGeom prst="rect">
            <a:avLst/>
          </a:prstGeom>
          <a:noFill/>
        </p:spPr>
        <p:txBody>
          <a:bodyPr wrap="square" rtlCol="0">
            <a:spAutoFit/>
          </a:bodyPr>
          <a:lstStyle/>
          <a:p>
            <a:r>
              <a:rPr lang="es-ES_tradnl" sz="1600" dirty="0" smtClean="0"/>
              <a:t>armónico fundamental</a:t>
            </a:r>
            <a:endParaRPr lang="es-ES" sz="1600" dirty="0"/>
          </a:p>
        </p:txBody>
      </p:sp>
      <p:sp>
        <p:nvSpPr>
          <p:cNvPr id="31" name="27 CuadroTexto"/>
          <p:cNvSpPr txBox="1"/>
          <p:nvPr/>
        </p:nvSpPr>
        <p:spPr>
          <a:xfrm>
            <a:off x="4737050" y="4283837"/>
            <a:ext cx="1152545" cy="584775"/>
          </a:xfrm>
          <a:prstGeom prst="rect">
            <a:avLst/>
          </a:prstGeom>
          <a:noFill/>
        </p:spPr>
        <p:txBody>
          <a:bodyPr wrap="square" rtlCol="0">
            <a:spAutoFit/>
          </a:bodyPr>
          <a:lstStyle/>
          <a:p>
            <a:r>
              <a:rPr lang="es-ES_tradnl" sz="1600" dirty="0"/>
              <a:t>p</a:t>
            </a:r>
            <a:r>
              <a:rPr lang="es-ES_tradnl" sz="1600" dirty="0" smtClean="0"/>
              <a:t>rimer</a:t>
            </a:r>
          </a:p>
          <a:p>
            <a:r>
              <a:rPr lang="es-ES_tradnl" sz="1600" dirty="0" smtClean="0"/>
              <a:t>armónico </a:t>
            </a:r>
            <a:endParaRPr lang="es-ES" sz="1600" dirty="0"/>
          </a:p>
        </p:txBody>
      </p:sp>
      <p:sp>
        <p:nvSpPr>
          <p:cNvPr id="32" name="28 CuadroTexto"/>
          <p:cNvSpPr txBox="1"/>
          <p:nvPr/>
        </p:nvSpPr>
        <p:spPr>
          <a:xfrm>
            <a:off x="4739324" y="5555354"/>
            <a:ext cx="1152545" cy="584775"/>
          </a:xfrm>
          <a:prstGeom prst="rect">
            <a:avLst/>
          </a:prstGeom>
          <a:noFill/>
        </p:spPr>
        <p:txBody>
          <a:bodyPr wrap="square" rtlCol="0">
            <a:spAutoFit/>
          </a:bodyPr>
          <a:lstStyle/>
          <a:p>
            <a:r>
              <a:rPr lang="es-ES_tradnl" sz="1600" dirty="0" smtClean="0"/>
              <a:t>segundo</a:t>
            </a:r>
          </a:p>
          <a:p>
            <a:r>
              <a:rPr lang="es-ES_tradnl" sz="1600" dirty="0" smtClean="0"/>
              <a:t>armónico </a:t>
            </a:r>
            <a:endParaRPr lang="es-ES" sz="1600" dirty="0"/>
          </a:p>
        </p:txBody>
      </p:sp>
      <p:sp>
        <p:nvSpPr>
          <p:cNvPr id="33" name="29 CuadroTexto"/>
          <p:cNvSpPr txBox="1"/>
          <p:nvPr/>
        </p:nvSpPr>
        <p:spPr>
          <a:xfrm>
            <a:off x="6041854" y="4969288"/>
            <a:ext cx="2682198" cy="107721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La existencia de nodos implica que </a:t>
            </a:r>
            <a:r>
              <a:rPr lang="es-ES_tradnl" sz="1600" b="1" dirty="0" smtClean="0"/>
              <a:t>una onda estacionaria no transporta energía </a:t>
            </a:r>
            <a:r>
              <a:rPr lang="es-ES_tradnl" sz="1600" dirty="0" smtClean="0"/>
              <a:t>de un punto a otro</a:t>
            </a:r>
            <a:endParaRPr lang="es-ES" sz="1600" dirty="0"/>
          </a:p>
        </p:txBody>
      </p:sp>
      <mc:AlternateContent xmlns:mc="http://schemas.openxmlformats.org/markup-compatibility/2006" xmlns:a14="http://schemas.microsoft.com/office/drawing/2010/main">
        <mc:Choice Requires="a14">
          <p:sp>
            <p:nvSpPr>
              <p:cNvPr id="34" name="31 Rectángulo"/>
              <p:cNvSpPr/>
              <p:nvPr/>
            </p:nvSpPr>
            <p:spPr>
              <a:xfrm>
                <a:off x="6867386" y="1608114"/>
                <a:ext cx="1168140" cy="819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𝑓</m:t>
                      </m:r>
                      <m:r>
                        <a:rPr lang="es-ES" sz="1600" i="1" smtClean="0">
                          <a:latin typeface="Cambria Math"/>
                        </a:rPr>
                        <m:t>=</m:t>
                      </m:r>
                      <m:f>
                        <m:fPr>
                          <m:ctrlPr>
                            <a:rPr lang="es-ES" sz="1600" i="1">
                              <a:latin typeface="Cambria Math" panose="02040503050406030204" pitchFamily="18" charset="0"/>
                            </a:rPr>
                          </m:ctrlPr>
                        </m:fPr>
                        <m:num>
                          <m:r>
                            <a:rPr lang="es-ES" sz="1600" b="0" i="1" smtClean="0">
                              <a:latin typeface="Cambria Math"/>
                            </a:rPr>
                            <m:t>𝑛</m:t>
                          </m:r>
                        </m:num>
                        <m:den>
                          <m:r>
                            <a:rPr lang="es-ES" sz="1600" i="1">
                              <a:latin typeface="Cambria Math"/>
                            </a:rPr>
                            <m:t>2</m:t>
                          </m:r>
                          <m:r>
                            <a:rPr lang="es-ES" sz="1600" b="0" i="1" smtClean="0">
                              <a:latin typeface="Cambria Math"/>
                            </a:rPr>
                            <m:t>𝐿</m:t>
                          </m:r>
                        </m:den>
                      </m:f>
                      <m:rad>
                        <m:radPr>
                          <m:degHide m:val="on"/>
                          <m:ctrlPr>
                            <a:rPr lang="es-ES" sz="1600" i="1" smtClean="0">
                              <a:latin typeface="Cambria Math" panose="02040503050406030204" pitchFamily="18" charset="0"/>
                            </a:rPr>
                          </m:ctrlPr>
                        </m:radPr>
                        <m:deg/>
                        <m:e>
                          <m:f>
                            <m:fPr>
                              <m:ctrlPr>
                                <a:rPr lang="es-ES" sz="1600" i="1" smtClean="0">
                                  <a:latin typeface="Cambria Math" panose="02040503050406030204" pitchFamily="18" charset="0"/>
                                </a:rPr>
                              </m:ctrlPr>
                            </m:fPr>
                            <m:num>
                              <m:r>
                                <a:rPr lang="es-ES" sz="1600" b="0" i="1" smtClean="0">
                                  <a:latin typeface="Cambria Math"/>
                                </a:rPr>
                                <m:t>𝑇</m:t>
                              </m:r>
                            </m:num>
                            <m:den>
                              <m:r>
                                <a:rPr lang="es-ES" sz="1600" i="1" smtClean="0">
                                  <a:latin typeface="Cambria Math"/>
                                  <a:ea typeface="Cambria Math"/>
                                </a:rPr>
                                <m:t>𝜇</m:t>
                              </m:r>
                            </m:den>
                          </m:f>
                        </m:e>
                      </m:rad>
                    </m:oMath>
                  </m:oMathPara>
                </a14:m>
                <a:endParaRPr lang="es-ES" sz="1600" dirty="0"/>
              </a:p>
            </p:txBody>
          </p:sp>
        </mc:Choice>
        <mc:Fallback xmlns="">
          <p:sp>
            <p:nvSpPr>
              <p:cNvPr id="34" name="31 Rectángulo"/>
              <p:cNvSpPr>
                <a:spLocks noRot="1" noChangeAspect="1" noMove="1" noResize="1" noEditPoints="1" noAdjustHandles="1" noChangeArrowheads="1" noChangeShapeType="1" noTextEdit="1"/>
              </p:cNvSpPr>
              <p:nvPr/>
            </p:nvSpPr>
            <p:spPr>
              <a:xfrm>
                <a:off x="6867386" y="1608114"/>
                <a:ext cx="1168140" cy="819840"/>
              </a:xfrm>
              <a:prstGeom prst="rect">
                <a:avLst/>
              </a:prstGeom>
              <a:blipFill>
                <a:blip r:embed="rId11"/>
                <a:stretch>
                  <a:fillRect/>
                </a:stretch>
              </a:blipFill>
            </p:spPr>
            <p:txBody>
              <a:bodyPr/>
              <a:lstStyle/>
              <a:p>
                <a:r>
                  <a:rPr lang="es-ES">
                    <a:noFill/>
                  </a:rPr>
                  <a:t> </a:t>
                </a:r>
              </a:p>
            </p:txBody>
          </p:sp>
        </mc:Fallback>
      </mc:AlternateContent>
      <p:pic>
        <p:nvPicPr>
          <p:cNvPr id="21" name="Imagen 20">
            <a:hlinkClick r:id="rId12"/>
          </p:cNvPr>
          <p:cNvPicPr>
            <a:picLocks noChangeAspect="1"/>
          </p:cNvPicPr>
          <p:nvPr/>
        </p:nvPicPr>
        <p:blipFill>
          <a:blip r:embed="rId13">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1450391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5. Ondas estacionarias</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2508196020"/>
                  </p:ext>
                </p:extLst>
              </p:nvPr>
            </p:nvGraphicFramePr>
            <p:xfrm>
              <a:off x="469900" y="1104900"/>
              <a:ext cx="8178801" cy="524256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03378">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744656">
                    <a:tc>
                      <a:txBody>
                        <a:bodyPr/>
                        <a:lstStyle/>
                        <a:p>
                          <a:pPr algn="r">
                            <a:lnSpc>
                              <a:spcPct val="100000"/>
                            </a:lnSpc>
                          </a:pPr>
                          <a:r>
                            <a:rPr lang="es-ES" sz="1600" dirty="0" smtClean="0">
                              <a:latin typeface="+mn-lt"/>
                            </a:rPr>
                            <a:t>17.</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Se hace vibrar una cuerda de </a:t>
                          </a:r>
                          <a14:m>
                            <m:oMath xmlns:m="http://schemas.openxmlformats.org/officeDocument/2006/math">
                              <m:r>
                                <a:rPr lang="es-ES" sz="1600" i="1" dirty="0" smtClean="0">
                                  <a:latin typeface="Cambria Math" panose="02040503050406030204" pitchFamily="18" charset="0"/>
                                </a:rPr>
                                <m:t>0,5 </m:t>
                              </m:r>
                              <m:r>
                                <a:rPr lang="es-ES" sz="1600" i="1" dirty="0" smtClean="0">
                                  <a:latin typeface="Cambria Math" panose="02040503050406030204" pitchFamily="18" charset="0"/>
                                </a:rPr>
                                <m:t>𝑚</m:t>
                              </m:r>
                            </m:oMath>
                          </a14:m>
                          <a:r>
                            <a:rPr lang="es-ES" sz="1600" dirty="0" smtClean="0"/>
                            <a:t> de longitud, sujeta por los dos extremos, observando que presenta 3 nodos. La amplitud de los vientres es de </a:t>
                          </a:r>
                          <a14:m>
                            <m:oMath xmlns:m="http://schemas.openxmlformats.org/officeDocument/2006/math">
                              <m:r>
                                <a:rPr lang="es-ES" sz="1600" i="1" dirty="0" smtClean="0">
                                  <a:latin typeface="Cambria Math" panose="02040503050406030204" pitchFamily="18" charset="0"/>
                                </a:rPr>
                                <m:t>1 </m:t>
                              </m:r>
                              <m:r>
                                <a:rPr lang="es-ES" sz="1600" i="1" dirty="0" smtClean="0">
                                  <a:latin typeface="Cambria Math" panose="02040503050406030204" pitchFamily="18" charset="0"/>
                                </a:rPr>
                                <m:t>𝑐𝑚</m:t>
                              </m:r>
                              <m:r>
                                <a:rPr lang="es-ES" sz="1600" i="1" dirty="0" smtClean="0">
                                  <a:latin typeface="Cambria Math" panose="02040503050406030204" pitchFamily="18" charset="0"/>
                                </a:rPr>
                                <m:t> </m:t>
                              </m:r>
                            </m:oMath>
                          </a14:m>
                          <a:r>
                            <a:rPr lang="es-ES" sz="1600" dirty="0" smtClean="0"/>
                            <a:t>y la velocidad de propagación de las ondas por la cuerda es de </a:t>
                          </a:r>
                          <a14:m>
                            <m:oMath xmlns:m="http://schemas.openxmlformats.org/officeDocument/2006/math">
                              <m:r>
                                <a:rPr lang="es-ES" sz="1600" b="0" i="1" smtClean="0">
                                  <a:latin typeface="Cambria Math" panose="02040503050406030204" pitchFamily="18" charset="0"/>
                                </a:rPr>
                                <m:t>100 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r>
                            <a:rPr lang="es-ES" sz="1600" dirty="0" smtClean="0"/>
                            <a:t>. i) Escriba la ecuación de la onda, suponiendo que la cuerda se encuentra en el eje X y la deformación de la misma es en el eje Y; ii) Determine la frecuencia fundamental de vibración.</a:t>
                          </a:r>
                        </a:p>
                        <a:p>
                          <a:pPr marL="354013" indent="-354013" algn="just"/>
                          <a:r>
                            <a:rPr lang="es-ES" sz="1600" b="1" dirty="0" smtClean="0"/>
                            <a:t>Sol</a:t>
                          </a:r>
                          <a:r>
                            <a:rPr lang="es-ES" sz="1600" dirty="0" smtClean="0"/>
                            <a:t>: ii) </a:t>
                          </a:r>
                          <a14:m>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𝑓</m:t>
                                  </m:r>
                                </m:e>
                                <m:sub>
                                  <m:r>
                                    <a:rPr lang="es-ES" sz="1600" b="0" i="1" smtClean="0">
                                      <a:latin typeface="Cambria Math" panose="02040503050406030204" pitchFamily="18" charset="0"/>
                                    </a:rPr>
                                    <m:t>0</m:t>
                                  </m:r>
                                </m:sub>
                              </m:sSub>
                              <m:r>
                                <a:rPr lang="es-ES" sz="1600" b="0" i="1" smtClean="0">
                                  <a:latin typeface="Cambria Math" panose="02040503050406030204" pitchFamily="18" charset="0"/>
                                </a:rPr>
                                <m:t>=100 </m:t>
                              </m:r>
                              <m:r>
                                <a:rPr lang="es-ES" sz="1600" b="0" i="1" smtClean="0">
                                  <a:latin typeface="Cambria Math" panose="02040503050406030204" pitchFamily="18" charset="0"/>
                                </a:rPr>
                                <m:t>𝐻𝑧</m:t>
                              </m:r>
                            </m:oMath>
                          </a14:m>
                          <a:endParaRPr lang="es-ES" sz="1600" dirty="0" smtClean="0">
                            <a:ea typeface="Cambria Math" panose="02040503050406030204" pitchFamily="18" charset="0"/>
                          </a:endParaRP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4656">
                    <a:tc>
                      <a:txBody>
                        <a:bodyPr/>
                        <a:lstStyle/>
                        <a:p>
                          <a:pPr algn="r">
                            <a:lnSpc>
                              <a:spcPct val="100000"/>
                            </a:lnSpc>
                          </a:pPr>
                          <a:r>
                            <a:rPr lang="es-ES" sz="1600" b="0" dirty="0" smtClean="0">
                              <a:solidFill>
                                <a:schemeClr val="tx1"/>
                              </a:solidFill>
                              <a:latin typeface="+mn-lt"/>
                            </a:rPr>
                            <a:t>18.</a:t>
                          </a:r>
                          <a:endParaRPr lang="es-ES" sz="1600" b="0" dirty="0">
                            <a:solidFill>
                              <a:schemeClr val="tx1"/>
                            </a:solidFill>
                            <a:latin typeface="+mn-lt"/>
                          </a:endParaRPr>
                        </a:p>
                      </a:txBody>
                      <a:tcPr marL="36000" marR="36000">
                        <a:lnL w="12700" cap="flat" cmpd="sng" algn="ctr">
                          <a:solidFill>
                            <a:srgbClr val="0070C0"/>
                          </a:solidFill>
                          <a:prstDash val="solid"/>
                          <a:round/>
                          <a:headEnd type="none" w="med" len="med"/>
                          <a:tailEnd type="none" w="med" len="med"/>
                        </a:lnL>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smtClean="0"/>
                            <a:t>La </a:t>
                          </a:r>
                          <a:r>
                            <a:rPr lang="es-ES" sz="1600" dirty="0"/>
                            <a:t>ecuación de una onda en una cuerda tensa es</a:t>
                          </a:r>
                          <a:r>
                            <a:rPr lang="es-ES" sz="1600" dirty="0" smtClean="0"/>
                            <a:t>: </a:t>
                          </a:r>
                          <a14:m>
                            <m:oMath xmlns:m="http://schemas.openxmlformats.org/officeDocument/2006/math">
                              <m:r>
                                <a:rPr lang="es-ES" sz="1600" b="0" i="1" smtClean="0">
                                  <a:latin typeface="Cambria Math" panose="02040503050406030204" pitchFamily="18" charset="0"/>
                                </a:rPr>
                                <m:t>𝑦</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m:t>
                                  </m:r>
                                  <m:r>
                                    <a:rPr lang="es-ES" sz="1600" b="0" i="1" smtClean="0">
                                      <a:latin typeface="Cambria Math" panose="02040503050406030204" pitchFamily="18" charset="0"/>
                                    </a:rPr>
                                    <m:t>𝑡</m:t>
                                  </m:r>
                                </m:e>
                              </m:d>
                              <m:r>
                                <a:rPr lang="es-ES" sz="1600" b="0" i="1" smtClean="0">
                                  <a:latin typeface="Cambria Math" panose="02040503050406030204" pitchFamily="18" charset="0"/>
                                </a:rPr>
                                <m:t>=4·</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10</m:t>
                                  </m:r>
                                </m:e>
                                <m:sup>
                                  <m:r>
                                    <a:rPr lang="es-ES" sz="1600" b="0" i="1" smtClean="0">
                                      <a:latin typeface="Cambria Math" panose="02040503050406030204" pitchFamily="18" charset="0"/>
                                    </a:rPr>
                                    <m:t>−3</m:t>
                                  </m:r>
                                </m:sup>
                              </m:sSup>
                              <m:r>
                                <a:rPr lang="es-ES" sz="1600" b="0" i="1" smtClean="0">
                                  <a:latin typeface="Cambria Math" panose="02040503050406030204" pitchFamily="18" charset="0"/>
                                </a:rPr>
                                <m:t> </m:t>
                              </m:r>
                              <m:r>
                                <a:rPr lang="es-ES" sz="1600" b="0" i="1" smtClean="0">
                                  <a:latin typeface="Cambria Math" panose="02040503050406030204" pitchFamily="18" charset="0"/>
                                </a:rPr>
                                <m:t>𝑠𝑒𝑛</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8</m:t>
                                  </m:r>
                                  <m:r>
                                    <a:rPr lang="es-ES" sz="1600" b="0" i="1" smtClean="0">
                                      <a:latin typeface="Cambria Math" panose="02040503050406030204" pitchFamily="18" charset="0"/>
                                      <a:ea typeface="Cambria Math" panose="02040503050406030204" pitchFamily="18" charset="0"/>
                                    </a:rPr>
                                    <m:t>𝜋</m:t>
                                  </m:r>
                                  <m:r>
                                    <a:rPr lang="es-ES" sz="1600" b="0" i="1" smtClean="0">
                                      <a:latin typeface="Cambria Math" panose="02040503050406030204" pitchFamily="18" charset="0"/>
                                      <a:ea typeface="Cambria Math" panose="02040503050406030204" pitchFamily="18" charset="0"/>
                                    </a:rPr>
                                    <m:t>𝑥</m:t>
                                  </m:r>
                                </m:e>
                              </m:d>
                              <m:func>
                                <m:funcPr>
                                  <m:ctrlPr>
                                    <a:rPr lang="es-ES" sz="1600" b="0" i="1" smtClean="0">
                                      <a:latin typeface="Cambria Math" panose="02040503050406030204" pitchFamily="18" charset="0"/>
                                      <a:ea typeface="Cambria Math" panose="02040503050406030204" pitchFamily="18" charset="0"/>
                                    </a:rPr>
                                  </m:ctrlPr>
                                </m:funcPr>
                                <m:fName>
                                  <m:r>
                                    <m:rPr>
                                      <m:sty m:val="p"/>
                                    </m:rPr>
                                    <a:rPr lang="es-ES" sz="1600" b="0" i="0" smtClean="0">
                                      <a:latin typeface="Cambria Math" panose="02040503050406030204" pitchFamily="18" charset="0"/>
                                      <a:ea typeface="Cambria Math" panose="02040503050406030204" pitchFamily="18" charset="0"/>
                                    </a:rPr>
                                    <m:t>cos</m:t>
                                  </m:r>
                                </m:fName>
                                <m:e>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30</m:t>
                                      </m:r>
                                      <m:r>
                                        <a:rPr lang="es-ES" sz="1600" b="0" i="1" smtClean="0">
                                          <a:latin typeface="Cambria Math" panose="02040503050406030204" pitchFamily="18" charset="0"/>
                                          <a:ea typeface="Cambria Math" panose="02040503050406030204" pitchFamily="18" charset="0"/>
                                        </a:rPr>
                                        <m:t>𝜋</m:t>
                                      </m:r>
                                      <m:r>
                                        <a:rPr lang="es-ES" sz="1600" b="0" i="1" smtClean="0">
                                          <a:latin typeface="Cambria Math" panose="02040503050406030204" pitchFamily="18" charset="0"/>
                                          <a:ea typeface="Cambria Math" panose="02040503050406030204" pitchFamily="18" charset="0"/>
                                        </a:rPr>
                                        <m:t>𝑡</m:t>
                                      </m:r>
                                    </m:e>
                                  </m:d>
                                </m:e>
                              </m:func>
                            </m:oMath>
                          </a14:m>
                          <a:r>
                            <a:rPr lang="es-ES" sz="1600" dirty="0" smtClean="0"/>
                            <a:t> (SI). i) Indique qué tipo de onda es y calcule su periodo, su longitud de onda y su velocidad de propagación; ii) Calcule la velocidad máxima de oscilación del punto situado en </a:t>
                          </a:r>
                          <a14:m>
                            <m:oMath xmlns:m="http://schemas.openxmlformats.org/officeDocument/2006/math">
                              <m:r>
                                <a:rPr lang="es-ES" sz="1600" i="1" dirty="0" smtClean="0">
                                  <a:latin typeface="Cambria Math" panose="02040503050406030204" pitchFamily="18" charset="0"/>
                                </a:rPr>
                                <m:t>𝑥</m:t>
                              </m:r>
                              <m:r>
                                <a:rPr lang="es-ES" sz="1600" i="1" dirty="0" smtClean="0">
                                  <a:latin typeface="Cambria Math" panose="02040503050406030204" pitchFamily="18" charset="0"/>
                                </a:rPr>
                                <m:t>=0,5 </m:t>
                              </m:r>
                              <m:r>
                                <a:rPr lang="es-ES" sz="1600" i="1" dirty="0" smtClean="0">
                                  <a:latin typeface="Cambria Math" panose="02040503050406030204" pitchFamily="18" charset="0"/>
                                </a:rPr>
                                <m:t>𝑚</m:t>
                              </m:r>
                            </m:oMath>
                          </a14:m>
                          <a:r>
                            <a:rPr lang="es-ES" sz="1600" dirty="0" smtClean="0"/>
                            <a:t> y comente el resultado.</a:t>
                          </a:r>
                          <a:endParaRPr lang="es-ES" sz="1600" dirty="0"/>
                        </a:p>
                        <a:p>
                          <a:pPr marL="354013" indent="-354013" algn="just"/>
                          <a:r>
                            <a:rPr lang="es-ES" sz="1600" b="1" dirty="0" smtClean="0">
                              <a:ea typeface="Cambria Math" panose="02040503050406030204" pitchFamily="18" charset="0"/>
                            </a:rPr>
                            <a:t>Sol</a:t>
                          </a:r>
                          <a:r>
                            <a:rPr lang="es-ES" sz="1600" dirty="0" smtClean="0">
                              <a:ea typeface="Cambria Math" panose="02040503050406030204" pitchFamily="18" charset="0"/>
                            </a:rPr>
                            <a:t>: </a:t>
                          </a:r>
                          <a:r>
                            <a:rPr lang="es-ES" sz="1600" dirty="0" smtClean="0"/>
                            <a:t>i) </a:t>
                          </a:r>
                          <a14:m>
                            <m:oMath xmlns:m="http://schemas.openxmlformats.org/officeDocument/2006/math">
                              <m:r>
                                <a:rPr lang="es-ES" sz="1600" b="0" i="1" smtClean="0">
                                  <a:latin typeface="Cambria Math" panose="02040503050406030204" pitchFamily="18" charset="0"/>
                                </a:rPr>
                                <m:t>𝑇</m:t>
                              </m:r>
                              <m:r>
                                <a:rPr lang="es-ES" sz="1600" b="0" i="1" smtClean="0">
                                  <a:latin typeface="Cambria Math" panose="02040503050406030204" pitchFamily="18" charset="0"/>
                                </a:rPr>
                                <m:t>=0,067 </m:t>
                              </m:r>
                              <m:r>
                                <a:rPr lang="es-ES" sz="1600" b="0" i="1" smtClean="0">
                                  <a:latin typeface="Cambria Math" panose="02040503050406030204" pitchFamily="18" charset="0"/>
                                </a:rPr>
                                <m:t>𝑠</m:t>
                              </m:r>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𝜆</m:t>
                              </m:r>
                              <m:r>
                                <a:rPr lang="es-ES" sz="1600" b="0" i="1" smtClean="0">
                                  <a:latin typeface="Cambria Math" panose="02040503050406030204" pitchFamily="18" charset="0"/>
                                  <a:ea typeface="Cambria Math" panose="02040503050406030204" pitchFamily="18" charset="0"/>
                                </a:rPr>
                                <m:t>=0,25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𝑣</m:t>
                              </m:r>
                              <m:r>
                                <a:rPr lang="es-ES" sz="1600" b="0" i="1" smtClean="0">
                                  <a:latin typeface="Cambria Math" panose="02040503050406030204" pitchFamily="18" charset="0"/>
                                  <a:ea typeface="Cambria Math" panose="02040503050406030204" pitchFamily="18" charset="0"/>
                                </a:rPr>
                                <m:t>=3,75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−1</m:t>
                                  </m:r>
                                </m:sup>
                              </m:sSup>
                            </m:oMath>
                          </a14:m>
                          <a:r>
                            <a:rPr lang="es-ES" sz="1600" dirty="0" smtClean="0"/>
                            <a:t>; ii) </a:t>
                          </a:r>
                          <a14:m>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𝑚</m:t>
                                  </m:r>
                                  <m:r>
                                    <a:rPr lang="es-ES" sz="1600" b="0" i="1" smtClean="0">
                                      <a:latin typeface="Cambria Math" panose="02040503050406030204" pitchFamily="18" charset="0"/>
                                    </a:rPr>
                                    <m:t>á</m:t>
                                  </m:r>
                                  <m:r>
                                    <a:rPr lang="es-ES" sz="1600" b="0" i="1" smtClean="0">
                                      <a:latin typeface="Cambria Math" panose="02040503050406030204" pitchFamily="18" charset="0"/>
                                    </a:rPr>
                                    <m:t>𝑥</m:t>
                                  </m:r>
                                </m:sub>
                              </m:sSub>
                              <m:r>
                                <a:rPr lang="es-ES" sz="1600" b="0" i="1" smtClean="0">
                                  <a:latin typeface="Cambria Math" panose="02040503050406030204" pitchFamily="18" charset="0"/>
                                </a:rPr>
                                <m:t>=0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endParaRPr lang="es-ES" sz="1600" dirty="0" smtClean="0">
                            <a:ea typeface="Cambria Math" panose="02040503050406030204" pitchFamily="18" charset="0"/>
                          </a:endParaRPr>
                        </a:p>
                      </a:txBody>
                      <a:tcPr>
                        <a:lnR w="12700" cap="flat" cmpd="sng" algn="ctr">
                          <a:solidFill>
                            <a:srgbClr val="0070C0"/>
                          </a:solidFill>
                          <a:prstDash val="solid"/>
                          <a:round/>
                          <a:headEnd type="none" w="med" len="med"/>
                          <a:tailEnd type="none" w="med" len="med"/>
                        </a:lnR>
                        <a:noFill/>
                      </a:tcPr>
                    </a:tc>
                    <a:tc hMerge="1">
                      <a:txBody>
                        <a:bodyPr/>
                        <a:lstStyle/>
                        <a:p>
                          <a:endParaRPr lang="es-ES"/>
                        </a:p>
                      </a:txBody>
                      <a:tcPr/>
                    </a:tc>
                    <a:extLst>
                      <a:ext uri="{0D108BD9-81ED-4DB2-BD59-A6C34878D82A}">
                        <a16:rowId xmlns:a16="http://schemas.microsoft.com/office/drawing/2014/main" val="43295528"/>
                      </a:ext>
                    </a:extLst>
                  </a:tr>
                  <a:tr h="671110">
                    <a:tc>
                      <a:txBody>
                        <a:bodyPr/>
                        <a:lstStyle/>
                        <a:p>
                          <a:pPr algn="r">
                            <a:lnSpc>
                              <a:spcPct val="100000"/>
                            </a:lnSpc>
                          </a:pPr>
                          <a:r>
                            <a:rPr lang="es-ES" sz="1600" dirty="0" smtClean="0">
                              <a:latin typeface="+mn-lt"/>
                            </a:rPr>
                            <a:t>19.</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En </a:t>
                          </a:r>
                          <a:r>
                            <a:rPr lang="es-ES" sz="1600" dirty="0"/>
                            <a:t>una cuerda tensa de </a:t>
                          </a:r>
                          <a14:m>
                            <m:oMath xmlns:m="http://schemas.openxmlformats.org/officeDocument/2006/math">
                              <m:r>
                                <a:rPr lang="es-ES" sz="1600" i="1" dirty="0" smtClean="0">
                                  <a:latin typeface="Cambria Math" panose="02040503050406030204" pitchFamily="18" charset="0"/>
                                </a:rPr>
                                <m:t>16 </m:t>
                              </m:r>
                              <m:r>
                                <a:rPr lang="es-ES" sz="1600" i="1" dirty="0" smtClean="0">
                                  <a:latin typeface="Cambria Math" panose="02040503050406030204" pitchFamily="18" charset="0"/>
                                </a:rPr>
                                <m:t>𝑚</m:t>
                              </m:r>
                            </m:oMath>
                          </a14:m>
                          <a:r>
                            <a:rPr lang="es-ES" sz="1600" dirty="0"/>
                            <a:t> de longitud con sus extremos fijos se ha generado </a:t>
                          </a:r>
                          <a:r>
                            <a:rPr lang="es-ES" sz="1600" dirty="0" smtClean="0"/>
                            <a:t>una onda </a:t>
                          </a:r>
                          <a:r>
                            <a:rPr lang="es-ES" sz="1600" dirty="0"/>
                            <a:t>de ecuación</a:t>
                          </a:r>
                          <a:r>
                            <a:rPr lang="es-ES" sz="1600" dirty="0" smtClean="0"/>
                            <a:t>: </a:t>
                          </a:r>
                          <a14:m>
                            <m:oMath xmlns:m="http://schemas.openxmlformats.org/officeDocument/2006/math">
                              <m:r>
                                <a:rPr lang="es-ES" sz="1600" i="1">
                                  <a:latin typeface="Cambria Math" panose="02040503050406030204" pitchFamily="18" charset="0"/>
                                </a:rPr>
                                <m:t>𝑦</m:t>
                              </m:r>
                              <m:d>
                                <m:dPr>
                                  <m:ctrlPr>
                                    <a:rPr lang="es-ES" sz="1600" i="1">
                                      <a:latin typeface="Cambria Math" panose="02040503050406030204" pitchFamily="18" charset="0"/>
                                    </a:rPr>
                                  </m:ctrlPr>
                                </m:dPr>
                                <m:e>
                                  <m:r>
                                    <a:rPr lang="es-ES" sz="1600" i="1">
                                      <a:latin typeface="Cambria Math" panose="02040503050406030204" pitchFamily="18" charset="0"/>
                                    </a:rPr>
                                    <m:t>𝑥</m:t>
                                  </m:r>
                                  <m:r>
                                    <a:rPr lang="es-ES" sz="1600" i="1">
                                      <a:latin typeface="Cambria Math" panose="02040503050406030204" pitchFamily="18" charset="0"/>
                                    </a:rPr>
                                    <m:t>,</m:t>
                                  </m:r>
                                  <m:r>
                                    <a:rPr lang="es-ES" sz="1600" i="1">
                                      <a:latin typeface="Cambria Math" panose="02040503050406030204" pitchFamily="18" charset="0"/>
                                    </a:rPr>
                                    <m:t>𝑡</m:t>
                                  </m:r>
                                </m:e>
                              </m:d>
                              <m:r>
                                <a:rPr lang="es-ES" sz="1600" i="1">
                                  <a:latin typeface="Cambria Math" panose="02040503050406030204" pitchFamily="18" charset="0"/>
                                </a:rPr>
                                <m:t>=</m:t>
                              </m:r>
                              <m:r>
                                <a:rPr lang="es-ES" sz="1600" b="0" i="1" smtClean="0">
                                  <a:latin typeface="Cambria Math" panose="02040503050406030204" pitchFamily="18" charset="0"/>
                                </a:rPr>
                                <m:t>0,02</m:t>
                              </m:r>
                              <m:r>
                                <a:rPr lang="es-ES" sz="1600" i="1">
                                  <a:latin typeface="Cambria Math" panose="02040503050406030204" pitchFamily="18" charset="0"/>
                                </a:rPr>
                                <m:t> </m:t>
                              </m:r>
                              <m:r>
                                <a:rPr lang="es-ES" sz="1600" i="1">
                                  <a:latin typeface="Cambria Math" panose="02040503050406030204" pitchFamily="18" charset="0"/>
                                </a:rPr>
                                <m:t>𝑠𝑒𝑛</m:t>
                              </m:r>
                              <m:d>
                                <m:dPr>
                                  <m:ctrlPr>
                                    <a:rPr lang="es-ES" sz="1600" i="1">
                                      <a:latin typeface="Cambria Math" panose="02040503050406030204" pitchFamily="18" charset="0"/>
                                    </a:rPr>
                                  </m:ctrlPr>
                                </m:dPr>
                                <m:e>
                                  <m:r>
                                    <a:rPr lang="es-ES" sz="1600" i="1">
                                      <a:latin typeface="Cambria Math" panose="02040503050406030204" pitchFamily="18" charset="0"/>
                                      <a:ea typeface="Cambria Math" panose="02040503050406030204" pitchFamily="18" charset="0"/>
                                    </a:rPr>
                                    <m:t>𝜋</m:t>
                                  </m:r>
                                  <m:r>
                                    <a:rPr lang="es-ES" sz="1600" i="1">
                                      <a:latin typeface="Cambria Math" panose="02040503050406030204" pitchFamily="18" charset="0"/>
                                      <a:ea typeface="Cambria Math" panose="02040503050406030204" pitchFamily="18" charset="0"/>
                                    </a:rPr>
                                    <m:t>𝑥</m:t>
                                  </m:r>
                                </m:e>
                              </m:d>
                              <m:func>
                                <m:funcPr>
                                  <m:ctrlPr>
                                    <a:rPr lang="es-ES" sz="1600" i="1">
                                      <a:latin typeface="Cambria Math" panose="02040503050406030204" pitchFamily="18" charset="0"/>
                                      <a:ea typeface="Cambria Math" panose="02040503050406030204" pitchFamily="18" charset="0"/>
                                    </a:rPr>
                                  </m:ctrlPr>
                                </m:funcPr>
                                <m:fName>
                                  <m:r>
                                    <m:rPr>
                                      <m:sty m:val="p"/>
                                    </m:rPr>
                                    <a:rPr lang="es-ES" sz="1600">
                                      <a:latin typeface="Cambria Math" panose="02040503050406030204" pitchFamily="18" charset="0"/>
                                      <a:ea typeface="Cambria Math" panose="02040503050406030204" pitchFamily="18" charset="0"/>
                                    </a:rPr>
                                    <m:t>cos</m:t>
                                  </m:r>
                                </m:fName>
                                <m:e>
                                  <m:d>
                                    <m:dPr>
                                      <m:ctrlPr>
                                        <a:rPr lang="es-ES" sz="1600" i="1">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8</m:t>
                                      </m:r>
                                      <m:r>
                                        <a:rPr lang="es-ES" sz="1600" i="1">
                                          <a:latin typeface="Cambria Math" panose="02040503050406030204" pitchFamily="18" charset="0"/>
                                          <a:ea typeface="Cambria Math" panose="02040503050406030204" pitchFamily="18" charset="0"/>
                                        </a:rPr>
                                        <m:t>𝜋</m:t>
                                      </m:r>
                                      <m:r>
                                        <a:rPr lang="es-ES" sz="1600" i="1">
                                          <a:latin typeface="Cambria Math" panose="02040503050406030204" pitchFamily="18" charset="0"/>
                                          <a:ea typeface="Cambria Math" panose="02040503050406030204" pitchFamily="18" charset="0"/>
                                        </a:rPr>
                                        <m:t>𝑡</m:t>
                                      </m:r>
                                    </m:e>
                                  </m:d>
                                </m:e>
                              </m:func>
                            </m:oMath>
                          </a14:m>
                          <a:r>
                            <a:rPr lang="es-ES" sz="1600" dirty="0"/>
                            <a:t> (SI). i) Explique de qué tipo de onda se trata y cómo podría producirse. Calcule su </a:t>
                          </a:r>
                          <a:r>
                            <a:rPr lang="es-ES" sz="1600" dirty="0" smtClean="0"/>
                            <a:t>longitud de </a:t>
                          </a:r>
                          <a:r>
                            <a:rPr lang="es-ES" sz="1600" dirty="0"/>
                            <a:t>onda y su frecuencia; ii) Calcule la velocidad en función del tiempo de los puntos de la cuerda que </a:t>
                          </a:r>
                          <a:r>
                            <a:rPr lang="es-ES" sz="1600" dirty="0" smtClean="0"/>
                            <a:t>se encuentran </a:t>
                          </a:r>
                          <a:r>
                            <a:rPr lang="es-ES" sz="1600" dirty="0"/>
                            <a:t>a </a:t>
                          </a:r>
                          <a14:m>
                            <m:oMath xmlns:m="http://schemas.openxmlformats.org/officeDocument/2006/math">
                              <m:r>
                                <a:rPr lang="es-ES" sz="1600" i="1" dirty="0" smtClean="0">
                                  <a:latin typeface="Cambria Math" panose="02040503050406030204" pitchFamily="18" charset="0"/>
                                </a:rPr>
                                <m:t>4 </m:t>
                              </m:r>
                              <m:r>
                                <a:rPr lang="es-ES" sz="1600" i="1" dirty="0" smtClean="0">
                                  <a:latin typeface="Cambria Math" panose="02040503050406030204" pitchFamily="18" charset="0"/>
                                </a:rPr>
                                <m:t>𝑚</m:t>
                              </m:r>
                            </m:oMath>
                          </a14:m>
                          <a:r>
                            <a:rPr lang="es-ES" sz="1600" dirty="0"/>
                            <a:t> y </a:t>
                          </a:r>
                          <a14:m>
                            <m:oMath xmlns:m="http://schemas.openxmlformats.org/officeDocument/2006/math">
                              <m:r>
                                <a:rPr lang="es-ES" sz="1600" i="1" dirty="0" smtClean="0">
                                  <a:latin typeface="Cambria Math" panose="02040503050406030204" pitchFamily="18" charset="0"/>
                                </a:rPr>
                                <m:t>4,5 </m:t>
                              </m:r>
                              <m:r>
                                <a:rPr lang="es-ES" sz="1600" i="1" dirty="0" smtClean="0">
                                  <a:latin typeface="Cambria Math" panose="02040503050406030204" pitchFamily="18" charset="0"/>
                                </a:rPr>
                                <m:t>𝑚</m:t>
                              </m:r>
                            </m:oMath>
                          </a14:m>
                          <a:r>
                            <a:rPr lang="es-ES" sz="1600" dirty="0"/>
                            <a:t>, respectivamente, de uno de los extremos y comente </a:t>
                          </a:r>
                          <a:r>
                            <a:rPr lang="es-ES" sz="1600" dirty="0" smtClean="0"/>
                            <a:t>los resultados.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i) </a:t>
                          </a:r>
                          <a14:m>
                            <m:oMath xmlns:m="http://schemas.openxmlformats.org/officeDocument/2006/math">
                              <m:r>
                                <a:rPr lang="es-ES" sz="1600" i="1" smtClean="0">
                                  <a:latin typeface="Cambria Math" panose="02040503050406030204" pitchFamily="18" charset="0"/>
                                  <a:ea typeface="Cambria Math" panose="02040503050406030204" pitchFamily="18" charset="0"/>
                                </a:rPr>
                                <m:t>𝜆</m:t>
                              </m:r>
                              <m:r>
                                <a:rPr lang="es-ES" sz="1600" b="0" i="1" smtClean="0">
                                  <a:latin typeface="Cambria Math" panose="02040503050406030204" pitchFamily="18" charset="0"/>
                                  <a:ea typeface="Cambria Math" panose="02040503050406030204" pitchFamily="18" charset="0"/>
                                </a:rPr>
                                <m:t>=2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𝑓</m:t>
                              </m:r>
                              <m:r>
                                <a:rPr lang="es-ES" sz="1600" b="0" i="1" smtClean="0">
                                  <a:latin typeface="Cambria Math" panose="02040503050406030204" pitchFamily="18" charset="0"/>
                                  <a:ea typeface="Cambria Math" panose="02040503050406030204" pitchFamily="18" charset="0"/>
                                </a:rPr>
                                <m:t>=4 </m:t>
                              </m:r>
                              <m:r>
                                <a:rPr lang="es-ES" sz="1600" b="0" i="1" smtClean="0">
                                  <a:latin typeface="Cambria Math" panose="02040503050406030204" pitchFamily="18" charset="0"/>
                                  <a:ea typeface="Cambria Math" panose="02040503050406030204" pitchFamily="18" charset="0"/>
                                </a:rPr>
                                <m:t>𝐻𝑧</m:t>
                              </m:r>
                            </m:oMath>
                          </a14:m>
                          <a:r>
                            <a:rPr lang="es-ES" sz="1600" dirty="0" smtClean="0"/>
                            <a:t>; ii) </a:t>
                          </a:r>
                          <a14:m>
                            <m:oMath xmlns:m="http://schemas.openxmlformats.org/officeDocument/2006/math">
                              <m:r>
                                <a:rPr lang="es-ES" sz="1600" b="0" i="1" smtClean="0">
                                  <a:latin typeface="Cambria Math" panose="02040503050406030204" pitchFamily="18" charset="0"/>
                                </a:rPr>
                                <m:t>𝑣</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4,</m:t>
                                  </m:r>
                                  <m:r>
                                    <a:rPr lang="es-ES" sz="1600" b="0" i="1" smtClean="0">
                                      <a:latin typeface="Cambria Math" panose="02040503050406030204" pitchFamily="18" charset="0"/>
                                    </a:rPr>
                                    <m:t>𝑡</m:t>
                                  </m:r>
                                </m:e>
                              </m:d>
                              <m:r>
                                <a:rPr lang="es-ES" sz="1600" b="0" i="1" smtClean="0">
                                  <a:latin typeface="Cambria Math" panose="02040503050406030204" pitchFamily="18" charset="0"/>
                                </a:rPr>
                                <m:t>=0;</m:t>
                              </m:r>
                              <m:r>
                                <a:rPr lang="es-ES" sz="1600" b="0" i="1" smtClean="0">
                                  <a:latin typeface="Cambria Math" panose="02040503050406030204" pitchFamily="18" charset="0"/>
                                </a:rPr>
                                <m:t>𝑣</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4,5, </m:t>
                                  </m:r>
                                  <m:r>
                                    <a:rPr lang="es-ES" sz="1600" b="0" i="1" smtClean="0">
                                      <a:latin typeface="Cambria Math" panose="02040503050406030204" pitchFamily="18" charset="0"/>
                                    </a:rPr>
                                    <m:t>𝑡</m:t>
                                  </m:r>
                                </m:e>
                              </m:d>
                              <m:r>
                                <a:rPr lang="es-ES" sz="1600" b="0" i="1" smtClean="0">
                                  <a:latin typeface="Cambria Math" panose="02040503050406030204" pitchFamily="18" charset="0"/>
                                </a:rPr>
                                <m:t>=−0,50</m:t>
                              </m:r>
                              <m:func>
                                <m:funcPr>
                                  <m:ctrlPr>
                                    <a:rPr lang="es-ES" sz="1600" b="0" i="1" smtClean="0">
                                      <a:latin typeface="Cambria Math" panose="02040503050406030204" pitchFamily="18" charset="0"/>
                                    </a:rPr>
                                  </m:ctrlPr>
                                </m:funcPr>
                                <m:fName>
                                  <m:r>
                                    <m:rPr>
                                      <m:sty m:val="p"/>
                                    </m:rPr>
                                    <a:rPr lang="es-ES" sz="1600" b="0" i="0" smtClean="0">
                                      <a:latin typeface="Cambria Math" panose="02040503050406030204" pitchFamily="18" charset="0"/>
                                    </a:rPr>
                                    <m:t>sen</m:t>
                                  </m:r>
                                </m:fName>
                                <m:e>
                                  <m:d>
                                    <m:dPr>
                                      <m:ctrlPr>
                                        <a:rPr lang="es-ES" sz="1600" b="0" i="1" smtClean="0">
                                          <a:latin typeface="Cambria Math" panose="02040503050406030204" pitchFamily="18" charset="0"/>
                                        </a:rPr>
                                      </m:ctrlPr>
                                    </m:dPr>
                                    <m:e>
                                      <m:r>
                                        <a:rPr lang="es-ES" sz="1600" b="0" i="1" smtClean="0">
                                          <a:latin typeface="Cambria Math" panose="02040503050406030204" pitchFamily="18" charset="0"/>
                                        </a:rPr>
                                        <m:t>8</m:t>
                                      </m:r>
                                      <m:r>
                                        <a:rPr lang="es-ES" sz="1600" b="0" i="1" smtClean="0">
                                          <a:latin typeface="Cambria Math" panose="02040503050406030204" pitchFamily="18" charset="0"/>
                                          <a:ea typeface="Cambria Math" panose="02040503050406030204" pitchFamily="18" charset="0"/>
                                        </a:rPr>
                                        <m:t>𝜋</m:t>
                                      </m:r>
                                      <m:r>
                                        <a:rPr lang="es-ES" sz="1600" b="0" i="1" smtClean="0">
                                          <a:latin typeface="Cambria Math" panose="02040503050406030204" pitchFamily="18" charset="0"/>
                                          <a:ea typeface="Cambria Math" panose="02040503050406030204" pitchFamily="18" charset="0"/>
                                        </a:rPr>
                                        <m:t>𝑡</m:t>
                                      </m:r>
                                    </m:e>
                                  </m:d>
                                </m:e>
                              </m:func>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−1</m:t>
                                  </m:r>
                                </m:sup>
                              </m:sSup>
                            </m:oMath>
                          </a14:m>
                          <a:endParaRPr lang="es-ES" sz="1600" b="1" dirty="0" smtClean="0">
                            <a:solidFill>
                              <a:srgbClr val="C00000"/>
                            </a:solidFill>
                          </a:endParaRPr>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2508196020"/>
                  </p:ext>
                </p:extLst>
              </p:nvPr>
            </p:nvGraphicFramePr>
            <p:xfrm>
              <a:off x="469900" y="1104900"/>
              <a:ext cx="8178801" cy="524256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798320">
                    <a:tc>
                      <a:txBody>
                        <a:bodyPr/>
                        <a:lstStyle/>
                        <a:p>
                          <a:pPr algn="r">
                            <a:lnSpc>
                              <a:spcPct val="100000"/>
                            </a:lnSpc>
                          </a:pPr>
                          <a:r>
                            <a:rPr lang="es-ES" sz="1600" dirty="0" smtClean="0">
                              <a:latin typeface="+mn-lt"/>
                            </a:rPr>
                            <a:t>17.</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04" t="-19322" r="-156" b="-177627"/>
                          </a:stretch>
                        </a:blipFill>
                      </a:tcPr>
                    </a:tc>
                    <a:tc hMerge="1">
                      <a:txBody>
                        <a:bodyPr/>
                        <a:lstStyle/>
                        <a:p>
                          <a:endParaRPr lang="es-ES" sz="1600" dirty="0"/>
                        </a:p>
                      </a:txBody>
                      <a:tcPr/>
                    </a:tc>
                    <a:extLst>
                      <a:ext uri="{0D108BD9-81ED-4DB2-BD59-A6C34878D82A}">
                        <a16:rowId xmlns:a16="http://schemas.microsoft.com/office/drawing/2014/main" val="1235451715"/>
                      </a:ext>
                    </a:extLst>
                  </a:tr>
                  <a:tr h="1310640">
                    <a:tc>
                      <a:txBody>
                        <a:bodyPr/>
                        <a:lstStyle/>
                        <a:p>
                          <a:pPr algn="r">
                            <a:lnSpc>
                              <a:spcPct val="100000"/>
                            </a:lnSpc>
                          </a:pPr>
                          <a:r>
                            <a:rPr lang="es-ES" sz="1600" b="0" dirty="0" smtClean="0">
                              <a:solidFill>
                                <a:schemeClr val="tx1"/>
                              </a:solidFill>
                              <a:latin typeface="+mn-lt"/>
                            </a:rPr>
                            <a:t>18.</a:t>
                          </a:r>
                          <a:endParaRPr lang="es-ES" sz="1600" b="0" dirty="0">
                            <a:solidFill>
                              <a:schemeClr val="tx1"/>
                            </a:solidFill>
                            <a:latin typeface="+mn-lt"/>
                          </a:endParaRPr>
                        </a:p>
                      </a:txBody>
                      <a:tcPr marL="36000" marR="36000">
                        <a:lnL w="12700" cap="flat" cmpd="sng" algn="ctr">
                          <a:solidFill>
                            <a:srgbClr val="0070C0"/>
                          </a:solidFill>
                          <a:prstDash val="solid"/>
                          <a:round/>
                          <a:headEnd type="none" w="med" len="med"/>
                          <a:tailEnd type="none" w="med" len="med"/>
                        </a:lnL>
                        <a:noFill/>
                      </a:tcPr>
                    </a:tc>
                    <a:tc gridSpan="2">
                      <a:txBody>
                        <a:bodyPr/>
                        <a:lstStyle/>
                        <a:p>
                          <a:endParaRPr lang="es-ES"/>
                        </a:p>
                      </a:txBody>
                      <a:tcPr>
                        <a:lnR w="12700" cap="flat" cmpd="sng" algn="ctr">
                          <a:solidFill>
                            <a:srgbClr val="0070C0"/>
                          </a:solidFill>
                          <a:prstDash val="solid"/>
                          <a:round/>
                          <a:headEnd type="none" w="med" len="med"/>
                          <a:tailEnd type="none" w="med" len="med"/>
                        </a:lnR>
                        <a:blipFill>
                          <a:blip r:embed="rId2"/>
                          <a:stretch>
                            <a:fillRect l="-5004" t="-162963" r="-156" b="-142593"/>
                          </a:stretch>
                        </a:blipFill>
                      </a:tcPr>
                    </a:tc>
                    <a:tc hMerge="1">
                      <a:txBody>
                        <a:bodyPr/>
                        <a:lstStyle/>
                        <a:p>
                          <a:endParaRPr lang="es-ES"/>
                        </a:p>
                      </a:txBody>
                      <a:tcPr/>
                    </a:tc>
                    <a:extLst>
                      <a:ext uri="{0D108BD9-81ED-4DB2-BD59-A6C34878D82A}">
                        <a16:rowId xmlns:a16="http://schemas.microsoft.com/office/drawing/2014/main" val="43295528"/>
                      </a:ext>
                    </a:extLst>
                  </a:tr>
                  <a:tr h="1798320">
                    <a:tc>
                      <a:txBody>
                        <a:bodyPr/>
                        <a:lstStyle/>
                        <a:p>
                          <a:pPr algn="r">
                            <a:lnSpc>
                              <a:spcPct val="100000"/>
                            </a:lnSpc>
                          </a:pPr>
                          <a:r>
                            <a:rPr lang="es-ES" sz="1600" dirty="0" smtClean="0">
                              <a:latin typeface="+mn-lt"/>
                            </a:rPr>
                            <a:t>19.</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04" t="-192542" r="-156" b="-4407"/>
                          </a:stretch>
                        </a:blip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Fallback>
      </mc:AlternateContent>
    </p:spTree>
    <p:extLst>
      <p:ext uri="{BB962C8B-B14F-4D97-AF65-F5344CB8AC3E}">
        <p14:creationId xmlns:p14="http://schemas.microsoft.com/office/powerpoint/2010/main" val="31389528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5. Ondas estacionarias</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2470454572"/>
                  </p:ext>
                </p:extLst>
              </p:nvPr>
            </p:nvGraphicFramePr>
            <p:xfrm>
              <a:off x="469900" y="1104900"/>
              <a:ext cx="8178801" cy="344424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03378">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744656">
                    <a:tc>
                      <a:txBody>
                        <a:bodyPr/>
                        <a:lstStyle/>
                        <a:p>
                          <a:pPr algn="r">
                            <a:lnSpc>
                              <a:spcPct val="100000"/>
                            </a:lnSpc>
                          </a:pPr>
                          <a:r>
                            <a:rPr lang="es-ES" sz="1600" dirty="0" smtClean="0">
                              <a:latin typeface="+mn-lt"/>
                            </a:rPr>
                            <a:t>20.</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Una </a:t>
                          </a:r>
                          <a:r>
                            <a:rPr lang="es-ES" sz="1600" dirty="0"/>
                            <a:t>onda en una cuerda viene descrita por: </a:t>
                          </a:r>
                          <a14:m>
                            <m:oMath xmlns:m="http://schemas.openxmlformats.org/officeDocument/2006/math">
                              <m:r>
                                <a:rPr lang="es-ES" sz="1600" i="1">
                                  <a:latin typeface="Cambria Math" panose="02040503050406030204" pitchFamily="18" charset="0"/>
                                </a:rPr>
                                <m:t>𝑦</m:t>
                              </m:r>
                              <m:d>
                                <m:dPr>
                                  <m:ctrlPr>
                                    <a:rPr lang="es-ES" sz="1600" i="1">
                                      <a:latin typeface="Cambria Math" panose="02040503050406030204" pitchFamily="18" charset="0"/>
                                    </a:rPr>
                                  </m:ctrlPr>
                                </m:dPr>
                                <m:e>
                                  <m:r>
                                    <a:rPr lang="es-ES" sz="1600" i="1">
                                      <a:latin typeface="Cambria Math" panose="02040503050406030204" pitchFamily="18" charset="0"/>
                                    </a:rPr>
                                    <m:t>𝑥</m:t>
                                  </m:r>
                                  <m:r>
                                    <a:rPr lang="es-ES" sz="1600" i="1">
                                      <a:latin typeface="Cambria Math" panose="02040503050406030204" pitchFamily="18" charset="0"/>
                                    </a:rPr>
                                    <m:t>,</m:t>
                                  </m:r>
                                  <m:r>
                                    <a:rPr lang="es-ES" sz="1600" i="1">
                                      <a:latin typeface="Cambria Math" panose="02040503050406030204" pitchFamily="18" charset="0"/>
                                    </a:rPr>
                                    <m:t>𝑡</m:t>
                                  </m:r>
                                </m:e>
                              </m:d>
                              <m:r>
                                <a:rPr lang="es-ES" sz="1600" i="1">
                                  <a:latin typeface="Cambria Math" panose="02040503050406030204" pitchFamily="18" charset="0"/>
                                </a:rPr>
                                <m:t>=0,</m:t>
                              </m:r>
                              <m:r>
                                <a:rPr lang="es-ES" sz="1600" b="0" i="1" smtClean="0">
                                  <a:latin typeface="Cambria Math" panose="02040503050406030204" pitchFamily="18" charset="0"/>
                                </a:rPr>
                                <m:t>5 </m:t>
                              </m:r>
                              <m:r>
                                <a:rPr lang="es-ES" sz="1600" b="0" i="1" smtClean="0">
                                  <a:latin typeface="Cambria Math" panose="02040503050406030204" pitchFamily="18" charset="0"/>
                                </a:rPr>
                                <m:t>𝑐𝑜𝑠𝑥</m:t>
                              </m:r>
                              <m:r>
                                <a:rPr lang="es-ES" sz="1600" b="0" i="1" smtClean="0">
                                  <a:latin typeface="Cambria Math" panose="02040503050406030204" pitchFamily="18" charset="0"/>
                                </a:rPr>
                                <m:t> </m:t>
                              </m:r>
                              <m:r>
                                <a:rPr lang="es-ES" sz="1600" b="0" i="1" smtClean="0">
                                  <a:latin typeface="Cambria Math" panose="02040503050406030204" pitchFamily="18" charset="0"/>
                                </a:rPr>
                                <m:t>𝑠𝑒𝑛</m:t>
                              </m:r>
                              <m:r>
                                <a:rPr lang="es-ES" sz="1600" b="0" i="1" smtClean="0">
                                  <a:latin typeface="Cambria Math" panose="02040503050406030204" pitchFamily="18" charset="0"/>
                                </a:rPr>
                                <m:t>(30</m:t>
                              </m:r>
                              <m:r>
                                <a:rPr lang="es-ES" sz="1600" b="0" i="1" smtClean="0">
                                  <a:latin typeface="Cambria Math" panose="02040503050406030204" pitchFamily="18" charset="0"/>
                                </a:rPr>
                                <m:t>𝑡</m:t>
                              </m:r>
                              <m:r>
                                <a:rPr lang="es-ES" sz="1600" b="0" i="1" smtClean="0">
                                  <a:latin typeface="Cambria Math" panose="02040503050406030204" pitchFamily="18" charset="0"/>
                                </a:rPr>
                                <m:t>)</m:t>
                              </m:r>
                            </m:oMath>
                          </a14:m>
                          <a:r>
                            <a:rPr lang="es-ES" sz="1600" dirty="0"/>
                            <a:t> (SI). i) Explique qué tipo de movimiento describen los puntos de la cuerda y calcule </a:t>
                          </a:r>
                          <a:r>
                            <a:rPr lang="es-ES" sz="1600" dirty="0" smtClean="0"/>
                            <a:t>la máxima </a:t>
                          </a:r>
                          <a:r>
                            <a:rPr lang="es-ES" sz="1600" dirty="0"/>
                            <a:t>velocidad del punto situado en </a:t>
                          </a:r>
                          <a14:m>
                            <m:oMath xmlns:m="http://schemas.openxmlformats.org/officeDocument/2006/math">
                              <m:r>
                                <a:rPr lang="es-ES" sz="1600" i="1" dirty="0" smtClean="0">
                                  <a:latin typeface="Cambria Math" panose="02040503050406030204" pitchFamily="18" charset="0"/>
                                </a:rPr>
                                <m:t>𝑥</m:t>
                              </m:r>
                              <m:r>
                                <a:rPr lang="es-ES" sz="1600" i="1" dirty="0" smtClean="0">
                                  <a:latin typeface="Cambria Math" panose="02040503050406030204" pitchFamily="18" charset="0"/>
                                </a:rPr>
                                <m:t> = 3,5 </m:t>
                              </m:r>
                              <m:r>
                                <a:rPr lang="es-ES" sz="1600" i="1" dirty="0" smtClean="0">
                                  <a:latin typeface="Cambria Math" panose="02040503050406030204" pitchFamily="18" charset="0"/>
                                </a:rPr>
                                <m:t>𝑚</m:t>
                              </m:r>
                            </m:oMath>
                          </a14:m>
                          <a:r>
                            <a:rPr lang="es-ES" sz="1600" dirty="0"/>
                            <a:t>; ii) Determine la velocidad de propagación y la amplitud de las ondas </a:t>
                          </a:r>
                          <a:r>
                            <a:rPr lang="es-ES" sz="1600" dirty="0" smtClean="0"/>
                            <a:t>cuya superposición </a:t>
                          </a:r>
                          <a:r>
                            <a:rPr lang="es-ES" sz="1600" dirty="0"/>
                            <a:t>darían origen a la onda indicada.</a:t>
                          </a:r>
                          <a:endParaRPr lang="es-ES" sz="1600" dirty="0" smtClean="0"/>
                        </a:p>
                        <a:p>
                          <a:pPr marL="354013" indent="-354013" algn="just"/>
                          <a:r>
                            <a:rPr lang="es-ES" sz="1600" b="1" dirty="0" smtClean="0"/>
                            <a:t>Sol</a:t>
                          </a:r>
                          <a:r>
                            <a:rPr lang="es-ES" sz="1600" dirty="0" smtClean="0"/>
                            <a:t>: i)</a:t>
                          </a:r>
                          <a14:m>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𝑣</m:t>
                                  </m:r>
                                </m:e>
                                <m:sub>
                                  <m:r>
                                    <a:rPr lang="es-ES" sz="1600" i="1">
                                      <a:latin typeface="Cambria Math" panose="02040503050406030204" pitchFamily="18" charset="0"/>
                                    </a:rPr>
                                    <m:t>𝑚</m:t>
                                  </m:r>
                                  <m:r>
                                    <a:rPr lang="es-ES" sz="1600" i="1">
                                      <a:latin typeface="Cambria Math" panose="02040503050406030204" pitchFamily="18" charset="0"/>
                                    </a:rPr>
                                    <m:t>á</m:t>
                                  </m:r>
                                  <m:r>
                                    <a:rPr lang="es-ES" sz="1600" i="1">
                                      <a:latin typeface="Cambria Math" panose="02040503050406030204" pitchFamily="18" charset="0"/>
                                    </a:rPr>
                                    <m:t>𝑥</m:t>
                                  </m:r>
                                </m:sub>
                              </m:sSub>
                              <m:r>
                                <a:rPr lang="es-ES" sz="1600" i="1">
                                  <a:latin typeface="Cambria Math" panose="02040503050406030204" pitchFamily="18" charset="0"/>
                                </a:rPr>
                                <m:t>=</m:t>
                              </m:r>
                              <m:r>
                                <a:rPr lang="es-ES" sz="1600" b="0" i="1" smtClean="0">
                                  <a:latin typeface="Cambria Math" panose="02040503050406030204" pitchFamily="18" charset="0"/>
                                </a:rPr>
                                <m:t>14,04</m:t>
                              </m:r>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r>
                            <a:rPr lang="es-ES" sz="1600" dirty="0" smtClean="0"/>
                            <a:t>; </a:t>
                          </a:r>
                          <a14:m>
                            <m:oMath xmlns:m="http://schemas.openxmlformats.org/officeDocument/2006/math">
                              <m:r>
                                <a:rPr lang="es-ES" sz="1600" b="0" i="1" smtClean="0">
                                  <a:latin typeface="Cambria Math" panose="02040503050406030204" pitchFamily="18" charset="0"/>
                                </a:rPr>
                                <m:t>𝑣</m:t>
                              </m:r>
                              <m:r>
                                <a:rPr lang="es-ES" sz="1600" b="0" i="1" smtClean="0">
                                  <a:latin typeface="Cambria Math" panose="02040503050406030204" pitchFamily="18" charset="0"/>
                                </a:rPr>
                                <m:t>=30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endParaRPr lang="es-ES" sz="1600" dirty="0" smtClean="0">
                            <a:ea typeface="Cambria Math" panose="02040503050406030204" pitchFamily="18" charset="0"/>
                          </a:endParaRP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671110">
                    <a:tc>
                      <a:txBody>
                        <a:bodyPr/>
                        <a:lstStyle/>
                        <a:p>
                          <a:pPr algn="r">
                            <a:lnSpc>
                              <a:spcPct val="100000"/>
                            </a:lnSpc>
                          </a:pPr>
                          <a:r>
                            <a:rPr lang="es-ES" sz="1600" dirty="0" smtClean="0">
                              <a:latin typeface="+mn-lt"/>
                            </a:rPr>
                            <a:t>21.</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Una cuerda vibra de acuerdo con la ecuación: </a:t>
                          </a:r>
                          <a14:m>
                            <m:oMath xmlns:m="http://schemas.openxmlformats.org/officeDocument/2006/math">
                              <m:r>
                                <a:rPr lang="es-ES" sz="1600" b="0" i="1" smtClean="0">
                                  <a:latin typeface="Cambria Math" panose="02040503050406030204" pitchFamily="18" charset="0"/>
                                </a:rPr>
                                <m:t>𝑦</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𝑥</m:t>
                                  </m:r>
                                  <m:r>
                                    <a:rPr lang="es-ES" sz="1600" b="0" i="1" smtClean="0">
                                      <a:latin typeface="Cambria Math" panose="02040503050406030204" pitchFamily="18" charset="0"/>
                                    </a:rPr>
                                    <m:t>,</m:t>
                                  </m:r>
                                  <m:r>
                                    <a:rPr lang="es-ES" sz="1600" b="0" i="1" smtClean="0">
                                      <a:latin typeface="Cambria Math" panose="02040503050406030204" pitchFamily="18" charset="0"/>
                                    </a:rPr>
                                    <m:t>𝑡</m:t>
                                  </m:r>
                                </m:e>
                              </m:d>
                              <m:r>
                                <a:rPr lang="es-ES" sz="1600" b="0" i="1" smtClean="0">
                                  <a:latin typeface="Cambria Math" panose="02040503050406030204" pitchFamily="18" charset="0"/>
                                </a:rPr>
                                <m:t>=5 </m:t>
                              </m:r>
                              <m:r>
                                <a:rPr lang="es-ES" sz="1600" b="0" i="1" smtClean="0">
                                  <a:latin typeface="Cambria Math" panose="02040503050406030204" pitchFamily="18" charset="0"/>
                                </a:rPr>
                                <m:t>𝑐𝑜𝑠</m:t>
                              </m:r>
                              <m:d>
                                <m:dPr>
                                  <m:ctrlPr>
                                    <a:rPr lang="es-ES" sz="1600" b="0" i="1" smtClean="0">
                                      <a:latin typeface="Cambria Math" panose="02040503050406030204" pitchFamily="18" charset="0"/>
                                    </a:rPr>
                                  </m:ctrlPr>
                                </m:dPr>
                                <m:e>
                                  <m:f>
                                    <m:fPr>
                                      <m:type m:val="lin"/>
                                      <m:ctrlPr>
                                        <a:rPr lang="es-ES" sz="1600" b="0" i="1" smtClean="0">
                                          <a:latin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𝜋</m:t>
                                      </m:r>
                                      <m:r>
                                        <a:rPr lang="es-ES" sz="1600" i="1">
                                          <a:latin typeface="Cambria Math" panose="02040503050406030204" pitchFamily="18" charset="0"/>
                                          <a:ea typeface="Cambria Math" panose="02040503050406030204" pitchFamily="18" charset="0"/>
                                        </a:rPr>
                                        <m:t>𝑥</m:t>
                                      </m:r>
                                    </m:num>
                                    <m:den>
                                      <m:r>
                                        <a:rPr lang="es-ES" sz="1600" b="0" i="1" smtClean="0">
                                          <a:latin typeface="Cambria Math" panose="02040503050406030204" pitchFamily="18" charset="0"/>
                                        </a:rPr>
                                        <m:t>3</m:t>
                                      </m:r>
                                    </m:den>
                                  </m:f>
                                </m:e>
                              </m:d>
                              <m:func>
                                <m:funcPr>
                                  <m:ctrlPr>
                                    <a:rPr lang="es-ES" sz="1600" b="0" i="1" smtClean="0">
                                      <a:latin typeface="Cambria Math" panose="02040503050406030204" pitchFamily="18" charset="0"/>
                                      <a:ea typeface="Cambria Math" panose="02040503050406030204" pitchFamily="18" charset="0"/>
                                    </a:rPr>
                                  </m:ctrlPr>
                                </m:funcPr>
                                <m:fName>
                                  <m:r>
                                    <a:rPr lang="es-ES" sz="1600" b="0" i="1" smtClean="0">
                                      <a:latin typeface="Cambria Math" panose="02040503050406030204" pitchFamily="18" charset="0"/>
                                      <a:ea typeface="Cambria Math" panose="02040503050406030204" pitchFamily="18" charset="0"/>
                                    </a:rPr>
                                    <m:t>𝑠𝑒𝑛</m:t>
                                  </m:r>
                                </m:fName>
                                <m:e>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40</m:t>
                                      </m:r>
                                      <m:r>
                                        <a:rPr lang="es-ES" sz="1600" b="0" i="1" smtClean="0">
                                          <a:latin typeface="Cambria Math" panose="02040503050406030204" pitchFamily="18" charset="0"/>
                                          <a:ea typeface="Cambria Math" panose="02040503050406030204" pitchFamily="18" charset="0"/>
                                        </a:rPr>
                                        <m:t>𝑡</m:t>
                                      </m:r>
                                    </m:e>
                                  </m:d>
                                </m:e>
                              </m:func>
                            </m:oMath>
                          </a14:m>
                          <a:r>
                            <a:rPr lang="es-ES" sz="1600" dirty="0" smtClean="0"/>
                            <a:t> (SI). i</a:t>
                          </a:r>
                          <a:r>
                            <a:rPr lang="es-ES" sz="1600" dirty="0"/>
                            <a:t>) Indique qué tipo de onda es y cuáles son su amplitud y frecuencia. ¿Cuál es </a:t>
                          </a:r>
                          <a:r>
                            <a:rPr lang="es-ES" sz="1600" dirty="0" smtClean="0"/>
                            <a:t>la velocidad </a:t>
                          </a:r>
                          <a:r>
                            <a:rPr lang="es-ES" sz="1600" dirty="0"/>
                            <a:t>de propagación de las ondas que por superposición dan lugar a la anterior?; </a:t>
                          </a:r>
                          <a:r>
                            <a:rPr lang="es-ES" sz="1600" dirty="0" smtClean="0"/>
                            <a:t>ii</a:t>
                          </a:r>
                          <a:r>
                            <a:rPr lang="es-ES" sz="1600" dirty="0"/>
                            <a:t>) Calcule la distancia entre dos nodos consecutivos y la velocidad de un punto de </a:t>
                          </a:r>
                          <a:r>
                            <a:rPr lang="es-ES" sz="1600" dirty="0" smtClean="0"/>
                            <a:t>la cuerda </a:t>
                          </a:r>
                          <a:r>
                            <a:rPr lang="es-ES" sz="1600" dirty="0"/>
                            <a:t>situado en </a:t>
                          </a:r>
                          <a14:m>
                            <m:oMath xmlns:m="http://schemas.openxmlformats.org/officeDocument/2006/math">
                              <m:r>
                                <a:rPr lang="es-ES" sz="1600" i="1" dirty="0" smtClean="0">
                                  <a:latin typeface="Cambria Math" panose="02040503050406030204" pitchFamily="18" charset="0"/>
                                </a:rPr>
                                <m:t>𝑥</m:t>
                              </m:r>
                              <m:r>
                                <a:rPr lang="es-ES" sz="1600" i="1" dirty="0" smtClean="0">
                                  <a:latin typeface="Cambria Math" panose="02040503050406030204" pitchFamily="18" charset="0"/>
                                </a:rPr>
                                <m:t> =1,5 </m:t>
                              </m:r>
                              <m:r>
                                <a:rPr lang="es-ES" sz="1600" i="1" dirty="0" smtClean="0">
                                  <a:latin typeface="Cambria Math" panose="02040503050406030204" pitchFamily="18" charset="0"/>
                                </a:rPr>
                                <m:t>𝑚</m:t>
                              </m:r>
                            </m:oMath>
                          </a14:m>
                          <a:r>
                            <a:rPr lang="es-ES" sz="1600" dirty="0"/>
                            <a:t>, en el instante </a:t>
                          </a:r>
                          <a14:m>
                            <m:oMath xmlns:m="http://schemas.openxmlformats.org/officeDocument/2006/math">
                              <m:r>
                                <a:rPr lang="es-ES" sz="1600" i="1" dirty="0" smtClean="0">
                                  <a:latin typeface="Cambria Math" panose="02040503050406030204" pitchFamily="18" charset="0"/>
                                </a:rPr>
                                <m:t>𝑡</m:t>
                              </m:r>
                              <m:r>
                                <a:rPr lang="es-ES" sz="1600" i="1" dirty="0" smtClean="0">
                                  <a:latin typeface="Cambria Math" panose="02040503050406030204" pitchFamily="18" charset="0"/>
                                </a:rPr>
                                <m:t> = 2 </m:t>
                              </m:r>
                              <m:r>
                                <a:rPr lang="es-ES" sz="1600" i="1" dirty="0" smtClean="0">
                                  <a:latin typeface="Cambria Math" panose="02040503050406030204" pitchFamily="18" charset="0"/>
                                </a:rPr>
                                <m:t>𝑠</m:t>
                              </m:r>
                            </m:oMath>
                          </a14:m>
                          <a:r>
                            <a:rPr lang="es-ES" sz="1600" dirty="0"/>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i) </a:t>
                          </a:r>
                          <a14:m>
                            <m:oMath xmlns:m="http://schemas.openxmlformats.org/officeDocument/2006/math">
                              <m:r>
                                <a:rPr lang="es-ES" sz="1600" i="1">
                                  <a:latin typeface="Cambria Math" panose="02040503050406030204" pitchFamily="18" charset="0"/>
                                </a:rPr>
                                <m:t>𝐴</m:t>
                              </m:r>
                              <m:r>
                                <a:rPr lang="es-ES" sz="1600" i="1">
                                  <a:latin typeface="Cambria Math" panose="02040503050406030204" pitchFamily="18" charset="0"/>
                                </a:rPr>
                                <m:t>=5 </m:t>
                              </m:r>
                              <m:r>
                                <a:rPr lang="es-ES" sz="1600" i="1">
                                  <a:latin typeface="Cambria Math" panose="02040503050406030204" pitchFamily="18" charset="0"/>
                                </a:rPr>
                                <m:t>𝑐𝑜𝑠</m:t>
                              </m:r>
                              <m:d>
                                <m:dPr>
                                  <m:ctrlPr>
                                    <a:rPr lang="es-ES" sz="1600" i="1">
                                      <a:latin typeface="Cambria Math" panose="02040503050406030204" pitchFamily="18" charset="0"/>
                                    </a:rPr>
                                  </m:ctrlPr>
                                </m:dPr>
                                <m:e>
                                  <m:f>
                                    <m:fPr>
                                      <m:type m:val="lin"/>
                                      <m:ctrlPr>
                                        <a:rPr lang="es-ES" sz="1600" i="1">
                                          <a:latin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𝜋</m:t>
                                      </m:r>
                                      <m:r>
                                        <a:rPr lang="es-ES" sz="1600" i="1">
                                          <a:latin typeface="Cambria Math" panose="02040503050406030204" pitchFamily="18" charset="0"/>
                                          <a:ea typeface="Cambria Math" panose="02040503050406030204" pitchFamily="18" charset="0"/>
                                        </a:rPr>
                                        <m:t>𝑥</m:t>
                                      </m:r>
                                    </m:num>
                                    <m:den>
                                      <m:r>
                                        <a:rPr lang="es-ES" sz="1600" i="1">
                                          <a:latin typeface="Cambria Math" panose="02040503050406030204" pitchFamily="18" charset="0"/>
                                        </a:rPr>
                                        <m:t>3</m:t>
                                      </m:r>
                                    </m:den>
                                  </m:f>
                                </m:e>
                              </m:d>
                              <m:r>
                                <a:rPr lang="es-ES" sz="1600" b="0" i="1" smtClean="0">
                                  <a:latin typeface="Cambria Math" panose="02040503050406030204" pitchFamily="18" charset="0"/>
                                </a:rPr>
                                <m:t>;</m:t>
                              </m:r>
                              <m:r>
                                <a:rPr lang="es-ES" sz="1600" b="0" i="1" smtClean="0">
                                  <a:latin typeface="Cambria Math" panose="02040503050406030204" pitchFamily="18" charset="0"/>
                                </a:rPr>
                                <m:t>𝑓</m:t>
                              </m:r>
                              <m:r>
                                <a:rPr lang="es-ES" sz="1600" b="0" i="1" smtClean="0">
                                  <a:latin typeface="Cambria Math" panose="02040503050406030204" pitchFamily="18" charset="0"/>
                                  <a:ea typeface="Cambria Math" panose="02040503050406030204" pitchFamily="18" charset="0"/>
                                </a:rPr>
                                <m:t>=6,37 </m:t>
                              </m:r>
                              <m:r>
                                <a:rPr lang="es-ES" sz="1600" b="0" i="1" smtClean="0">
                                  <a:latin typeface="Cambria Math" panose="02040503050406030204" pitchFamily="18" charset="0"/>
                                  <a:ea typeface="Cambria Math" panose="02040503050406030204" pitchFamily="18" charset="0"/>
                                </a:rPr>
                                <m:t>𝐻𝑧</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𝑣</m:t>
                              </m:r>
                              <m:r>
                                <a:rPr lang="es-ES" sz="1600" b="0" i="1" smtClean="0">
                                  <a:latin typeface="Cambria Math" panose="02040503050406030204" pitchFamily="18" charset="0"/>
                                  <a:ea typeface="Cambria Math" panose="02040503050406030204" pitchFamily="18" charset="0"/>
                                </a:rPr>
                                <m:t>=38,20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−1</m:t>
                                  </m:r>
                                </m:sup>
                              </m:sSup>
                            </m:oMath>
                          </a14:m>
                          <a:r>
                            <a:rPr lang="es-ES" sz="1600" dirty="0" smtClean="0"/>
                            <a:t>; ii)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Δ</m:t>
                              </m:r>
                              <m:r>
                                <a:rPr lang="es-ES" sz="1600" b="0" i="1" smtClean="0">
                                  <a:latin typeface="Cambria Math" panose="02040503050406030204" pitchFamily="18" charset="0"/>
                                  <a:ea typeface="Cambria Math" panose="02040503050406030204" pitchFamily="18" charset="0"/>
                                </a:rPr>
                                <m:t>𝑥</m:t>
                              </m:r>
                              <m:r>
                                <a:rPr lang="es-ES" sz="1600" b="0" i="1" smtClean="0">
                                  <a:latin typeface="Cambria Math" panose="02040503050406030204" pitchFamily="18" charset="0"/>
                                  <a:ea typeface="Cambria Math" panose="02040503050406030204" pitchFamily="18" charset="0"/>
                                </a:rPr>
                                <m:t>=3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𝑣</m:t>
                              </m:r>
                              <m:r>
                                <a:rPr lang="es-ES" sz="1600" b="0" i="1" smtClean="0">
                                  <a:latin typeface="Cambria Math" panose="02040503050406030204" pitchFamily="18" charset="0"/>
                                  <a:ea typeface="Cambria Math" panose="02040503050406030204" pitchFamily="18" charset="0"/>
                                </a:rPr>
                                <m:t>=0</m:t>
                              </m:r>
                            </m:oMath>
                          </a14:m>
                          <a:r>
                            <a:rPr lang="es-ES" sz="1600" dirty="0" smtClean="0"/>
                            <a:t> </a:t>
                          </a:r>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2470454572"/>
                  </p:ext>
                </p:extLst>
              </p:nvPr>
            </p:nvGraphicFramePr>
            <p:xfrm>
              <a:off x="469900" y="1104900"/>
              <a:ext cx="8178801" cy="344424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554480">
                    <a:tc>
                      <a:txBody>
                        <a:bodyPr/>
                        <a:lstStyle/>
                        <a:p>
                          <a:pPr algn="r">
                            <a:lnSpc>
                              <a:spcPct val="100000"/>
                            </a:lnSpc>
                          </a:pPr>
                          <a:r>
                            <a:rPr lang="es-ES" sz="1600" dirty="0" smtClean="0">
                              <a:latin typeface="+mn-lt"/>
                            </a:rPr>
                            <a:t>20.</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04" t="-22266" r="-156" b="-134766"/>
                          </a:stretch>
                        </a:blipFill>
                      </a:tcPr>
                    </a:tc>
                    <a:tc hMerge="1">
                      <a:txBody>
                        <a:bodyPr/>
                        <a:lstStyle/>
                        <a:p>
                          <a:endParaRPr lang="es-ES" sz="1600" dirty="0"/>
                        </a:p>
                      </a:txBody>
                      <a:tcPr/>
                    </a:tc>
                    <a:extLst>
                      <a:ext uri="{0D108BD9-81ED-4DB2-BD59-A6C34878D82A}">
                        <a16:rowId xmlns:a16="http://schemas.microsoft.com/office/drawing/2014/main" val="1235451715"/>
                      </a:ext>
                    </a:extLst>
                  </a:tr>
                  <a:tr h="1554480">
                    <a:tc>
                      <a:txBody>
                        <a:bodyPr/>
                        <a:lstStyle/>
                        <a:p>
                          <a:pPr algn="r">
                            <a:lnSpc>
                              <a:spcPct val="100000"/>
                            </a:lnSpc>
                          </a:pPr>
                          <a:r>
                            <a:rPr lang="es-ES" sz="1600" dirty="0" smtClean="0">
                              <a:latin typeface="+mn-lt"/>
                            </a:rPr>
                            <a:t>21.</a:t>
                          </a:r>
                          <a:endParaRPr lang="es-ES" sz="1600" b="1" dirty="0">
                            <a:solidFill>
                              <a:srgbClr val="C00000"/>
                            </a:solidFill>
                            <a:latin typeface="+mn-lt"/>
                          </a:endParaRPr>
                        </a:p>
                      </a:txBody>
                      <a:tcPr marL="36000" marR="36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04" t="-122745" r="-156" b="-35294"/>
                          </a:stretch>
                        </a:blipFill>
                      </a:tcPr>
                    </a:tc>
                    <a:tc hMerge="1">
                      <a:txBody>
                        <a:bodyPr/>
                        <a:lstStyle/>
                        <a:p>
                          <a:endParaRPr lang="es-ES"/>
                        </a:p>
                      </a:txBody>
                      <a:tcPr/>
                    </a:tc>
                    <a:extLst>
                      <a:ext uri="{0D108BD9-81ED-4DB2-BD59-A6C34878D82A}">
                        <a16:rowId xmlns:a16="http://schemas.microsoft.com/office/drawing/2014/main" val="3676484051"/>
                      </a:ext>
                    </a:extLst>
                  </a:tr>
                </a:tbl>
              </a:graphicData>
            </a:graphic>
          </p:graphicFrame>
        </mc:Fallback>
      </mc:AlternateContent>
    </p:spTree>
    <p:extLst>
      <p:ext uri="{BB962C8B-B14F-4D97-AF65-F5344CB8AC3E}">
        <p14:creationId xmlns:p14="http://schemas.microsoft.com/office/powerpoint/2010/main" val="26165244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2692400"/>
            <a:ext cx="3352800" cy="1200329"/>
          </a:xfrm>
          <a:prstGeom prst="rect">
            <a:avLst/>
          </a:prstGeom>
          <a:noFill/>
        </p:spPr>
        <p:txBody>
          <a:bodyPr wrap="square" rtlCol="0">
            <a:spAutoFit/>
          </a:bodyPr>
          <a:lstStyle/>
          <a:p>
            <a:pPr algn="ctr"/>
            <a:r>
              <a:rPr lang="es-ES" sz="3600" b="1" dirty="0" smtClean="0">
                <a:solidFill>
                  <a:srgbClr val="0070C0"/>
                </a:solidFill>
              </a:rPr>
              <a:t>Información de Contacto</a:t>
            </a:r>
            <a:endParaRPr lang="es-ES" sz="3600" b="1" dirty="0">
              <a:solidFill>
                <a:srgbClr val="0070C0"/>
              </a:solidFill>
            </a:endParaRPr>
          </a:p>
        </p:txBody>
      </p:sp>
      <p:grpSp>
        <p:nvGrpSpPr>
          <p:cNvPr id="5" name="Grupo 4"/>
          <p:cNvGrpSpPr/>
          <p:nvPr/>
        </p:nvGrpSpPr>
        <p:grpSpPr>
          <a:xfrm>
            <a:off x="5105400" y="2692400"/>
            <a:ext cx="3708400" cy="1477328"/>
            <a:chOff x="5080000" y="2184400"/>
            <a:chExt cx="3708400" cy="1477328"/>
          </a:xfrm>
        </p:grpSpPr>
        <p:sp>
          <p:nvSpPr>
            <p:cNvPr id="6" name="CuadroTexto 1"/>
            <p:cNvSpPr txBox="1"/>
            <p:nvPr/>
          </p:nvSpPr>
          <p:spPr>
            <a:xfrm>
              <a:off x="5080000" y="2184400"/>
              <a:ext cx="3708400" cy="14773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55600" indent="-355600"/>
              <a:r>
                <a:rPr lang="es-ES" dirty="0" smtClean="0">
                  <a:latin typeface="Nunito Sans" panose="00000500000000000000" pitchFamily="2" charset="0"/>
                  <a:ea typeface="Segoe UI Emoji" panose="020B0502040204020203" pitchFamily="34" charset="0"/>
                  <a:cs typeface="Segoe UI" panose="020B0502040204020203" pitchFamily="34" charset="0"/>
                </a:rPr>
                <a:t>	Rafael Artacho Cañadas</a:t>
              </a:r>
            </a:p>
            <a:p>
              <a:pPr marL="355600" indent="-355600"/>
              <a:r>
                <a:rPr lang="es-ES" dirty="0" smtClean="0">
                  <a:latin typeface="Nunito Sans" panose="00000500000000000000" pitchFamily="2" charset="0"/>
                  <a:ea typeface="Segoe UI Emoji" panose="020B0502040204020203" pitchFamily="34" charset="0"/>
                  <a:cs typeface="Segoe UI" panose="020B0502040204020203" pitchFamily="34" charset="0"/>
                </a:rPr>
                <a:t>	</a:t>
              </a:r>
              <a:endParaRPr lang="es-ES" dirty="0">
                <a:latin typeface="FontAwesome" pitchFamily="2" charset="0"/>
                <a:ea typeface="Segoe UI Emoji" panose="020B0502040204020203" pitchFamily="34" charset="0"/>
                <a:cs typeface="Segoe UI" panose="020B0502040204020203" pitchFamily="34" charset="0"/>
              </a:endParaRPr>
            </a:p>
            <a:p>
              <a:pPr marL="355600" indent="-355600"/>
              <a:r>
                <a:rPr lang="es-ES" dirty="0" smtClean="0">
                  <a:solidFill>
                    <a:srgbClr val="0070C0"/>
                  </a:solidFill>
                  <a:latin typeface="FontAwesome" pitchFamily="2" charset="0"/>
                  <a:ea typeface="Segoe UI Emoji" panose="020B0502040204020203" pitchFamily="34" charset="0"/>
                  <a:cs typeface="Segoe UI" panose="020B0502040204020203" pitchFamily="34" charset="0"/>
                </a:rPr>
                <a:t></a:t>
              </a:r>
              <a:r>
                <a:rPr lang="es-ES" dirty="0" smtClean="0">
                  <a:latin typeface="Nunito Sans" panose="00000500000000000000" pitchFamily="2" charset="0"/>
                  <a:ea typeface="Segoe UI Emoji" panose="020B0502040204020203" pitchFamily="34" charset="0"/>
                  <a:cs typeface="Segoe UI" panose="020B0502040204020203" pitchFamily="34" charset="0"/>
                </a:rPr>
                <a:t> 	Granada</a:t>
              </a:r>
            </a:p>
            <a:p>
              <a:pPr marL="355600" indent="-355600"/>
              <a:endParaRPr lang="es-ES" dirty="0">
                <a:latin typeface="Nunito Sans" panose="00000500000000000000" pitchFamily="2" charset="0"/>
                <a:ea typeface="Segoe UI Emoji" panose="020B0502040204020203" pitchFamily="34" charset="0"/>
                <a:cs typeface="Segoe UI" panose="020B0502040204020203" pitchFamily="34" charset="0"/>
              </a:endParaRPr>
            </a:p>
            <a:p>
              <a:pPr marL="355600" indent="-355600"/>
              <a:r>
                <a:rPr lang="es-ES" dirty="0" smtClean="0">
                  <a:solidFill>
                    <a:srgbClr val="0070C0"/>
                  </a:solidFill>
                  <a:latin typeface="FontAwesome" pitchFamily="2" charset="0"/>
                  <a:ea typeface="Segoe UI Emoji" panose="020B0502040204020203" pitchFamily="34" charset="0"/>
                  <a:cs typeface="Segoe UI" panose="020B0502040204020203" pitchFamily="34" charset="0"/>
                </a:rPr>
                <a:t></a:t>
              </a:r>
              <a:r>
                <a:rPr lang="es-ES" dirty="0" smtClean="0">
                  <a:latin typeface="FontAwesome" pitchFamily="2" charset="0"/>
                  <a:ea typeface="Segoe UI Emoji" panose="020B0502040204020203" pitchFamily="34" charset="0"/>
                  <a:cs typeface="Segoe UI" panose="020B0502040204020203" pitchFamily="34" charset="0"/>
                </a:rPr>
                <a:t>	</a:t>
              </a:r>
              <a:r>
                <a:rPr lang="es-ES" dirty="0" smtClean="0">
                  <a:latin typeface="Nunito Sans" panose="00000500000000000000" pitchFamily="2" charset="0"/>
                  <a:ea typeface="Segoe UI Emoji" panose="020B0502040204020203" pitchFamily="34" charset="0"/>
                  <a:cs typeface="Segoe UI" panose="020B0502040204020203" pitchFamily="34" charset="0"/>
                </a:rPr>
                <a:t>artacho1955@gmail.com</a:t>
              </a:r>
              <a:endParaRPr lang="es-ES" dirty="0">
                <a:latin typeface="FontAwesome" pitchFamily="2" charset="0"/>
                <a:ea typeface="Segoe UI Emoji" panose="020B0502040204020203" pitchFamily="34" charset="0"/>
                <a:cs typeface="Segoe UI" panose="020B0502040204020203" pitchFamily="34" charset="0"/>
              </a:endParaRPr>
            </a:p>
          </p:txBody>
        </p:sp>
        <p:pic>
          <p:nvPicPr>
            <p:cNvPr id="7" name="Imagen 6" descr="File:Simpleicons Interface user-black-close-up-shape.svg ..."/>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81600" y="2286000"/>
              <a:ext cx="203200" cy="203200"/>
            </a:xfrm>
            <a:prstGeom prst="rect">
              <a:avLst/>
            </a:prstGeom>
          </p:spPr>
        </p:pic>
      </p:grpSp>
    </p:spTree>
    <p:extLst>
      <p:ext uri="{BB962C8B-B14F-4D97-AF65-F5344CB8AC3E}">
        <p14:creationId xmlns:p14="http://schemas.microsoft.com/office/powerpoint/2010/main" val="2763746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Concepto de onda</a:t>
            </a:r>
            <a:endParaRPr lang="es-ES" sz="1600" b="1" dirty="0">
              <a:solidFill>
                <a:schemeClr val="bg1"/>
              </a:solidFill>
            </a:endParaRPr>
          </a:p>
        </p:txBody>
      </p:sp>
      <p:sp>
        <p:nvSpPr>
          <p:cNvPr id="19" name="8 CuadroTexto"/>
          <p:cNvSpPr txBox="1"/>
          <p:nvPr/>
        </p:nvSpPr>
        <p:spPr>
          <a:xfrm>
            <a:off x="423281" y="941094"/>
            <a:ext cx="7861111" cy="369332"/>
          </a:xfrm>
          <a:prstGeom prst="rect">
            <a:avLst/>
          </a:prstGeom>
          <a:noFill/>
        </p:spPr>
        <p:txBody>
          <a:bodyPr wrap="square" rtlCol="0">
            <a:spAutoFit/>
          </a:bodyPr>
          <a:lstStyle/>
          <a:p>
            <a:r>
              <a:rPr lang="es-ES" b="1" dirty="0" smtClean="0">
                <a:solidFill>
                  <a:srgbClr val="002060"/>
                </a:solidFill>
              </a:rPr>
              <a:t>1.2. Clasificación de las ondas</a:t>
            </a:r>
            <a:endParaRPr lang="es-ES" b="1" dirty="0">
              <a:solidFill>
                <a:srgbClr val="002060"/>
              </a:solidFill>
            </a:endParaRPr>
          </a:p>
        </p:txBody>
      </p:sp>
      <p:sp>
        <p:nvSpPr>
          <p:cNvPr id="20" name="9 CuadroTexto"/>
          <p:cNvSpPr txBox="1"/>
          <p:nvPr/>
        </p:nvSpPr>
        <p:spPr>
          <a:xfrm>
            <a:off x="450376" y="1347826"/>
            <a:ext cx="6782938"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Según el número de dimensiones en que se propaga</a:t>
            </a:r>
            <a:endParaRPr lang="es-ES" b="1" dirty="0">
              <a:solidFill>
                <a:srgbClr val="00B0F0"/>
              </a:solidFill>
            </a:endParaRPr>
          </a:p>
        </p:txBody>
      </p:sp>
      <p:sp>
        <p:nvSpPr>
          <p:cNvPr id="21" name="19 CuadroTexto"/>
          <p:cNvSpPr txBox="1"/>
          <p:nvPr/>
        </p:nvSpPr>
        <p:spPr>
          <a:xfrm>
            <a:off x="3717119" y="2214124"/>
            <a:ext cx="4949209" cy="584775"/>
          </a:xfrm>
          <a:prstGeom prst="rect">
            <a:avLst/>
          </a:prstGeom>
          <a:noFill/>
        </p:spPr>
        <p:txBody>
          <a:bodyPr wrap="square" rtlCol="0">
            <a:spAutoFit/>
          </a:bodyPr>
          <a:lstStyle/>
          <a:p>
            <a:pPr marL="271463" indent="-271463" algn="just"/>
            <a:r>
              <a:rPr lang="es-ES" sz="1600" dirty="0" smtClean="0">
                <a:sym typeface="Wingdings"/>
              </a:rPr>
              <a:t> 	</a:t>
            </a:r>
            <a:r>
              <a:rPr lang="es-ES" sz="1600" b="1" dirty="0" smtClean="0">
                <a:sym typeface="Wingdings"/>
              </a:rPr>
              <a:t>Unidimensionales</a:t>
            </a:r>
            <a:r>
              <a:rPr lang="es-ES" sz="1600" dirty="0" smtClean="0">
                <a:sym typeface="Wingdings"/>
              </a:rPr>
              <a:t>: Si se propagan en una sola dirección (una onda en una cuerda).</a:t>
            </a:r>
            <a:endParaRPr lang="es-ES" sz="1600" dirty="0"/>
          </a:p>
        </p:txBody>
      </p:sp>
      <p:sp>
        <p:nvSpPr>
          <p:cNvPr id="22" name="20 CuadroTexto"/>
          <p:cNvSpPr txBox="1"/>
          <p:nvPr/>
        </p:nvSpPr>
        <p:spPr>
          <a:xfrm>
            <a:off x="3747698" y="3700668"/>
            <a:ext cx="4932277" cy="584775"/>
          </a:xfrm>
          <a:prstGeom prst="rect">
            <a:avLst/>
          </a:prstGeom>
          <a:noFill/>
        </p:spPr>
        <p:txBody>
          <a:bodyPr wrap="square" rtlCol="0">
            <a:spAutoFit/>
          </a:bodyPr>
          <a:lstStyle/>
          <a:p>
            <a:pPr marL="271463" indent="-271463" algn="just"/>
            <a:r>
              <a:rPr lang="es-ES" sz="1600" dirty="0" smtClean="0">
                <a:sym typeface="Wingdings"/>
              </a:rPr>
              <a:t> 	</a:t>
            </a:r>
            <a:r>
              <a:rPr lang="es-ES" sz="1600" b="1" dirty="0" smtClean="0">
                <a:sym typeface="Wingdings"/>
              </a:rPr>
              <a:t>Bidimensionales</a:t>
            </a:r>
            <a:r>
              <a:rPr lang="es-ES" sz="1600" dirty="0" smtClean="0">
                <a:sym typeface="Wingdings"/>
              </a:rPr>
              <a:t>: Si se propagan en dos direcciones (ondas en el agua de un estanque).</a:t>
            </a:r>
            <a:endParaRPr lang="es-ES" sz="1600" dirty="0"/>
          </a:p>
        </p:txBody>
      </p:sp>
      <p:sp>
        <p:nvSpPr>
          <p:cNvPr id="23" name="21 CuadroTexto"/>
          <p:cNvSpPr txBox="1"/>
          <p:nvPr/>
        </p:nvSpPr>
        <p:spPr>
          <a:xfrm>
            <a:off x="3763243" y="5279255"/>
            <a:ext cx="4889437" cy="584775"/>
          </a:xfrm>
          <a:prstGeom prst="rect">
            <a:avLst/>
          </a:prstGeom>
          <a:noFill/>
        </p:spPr>
        <p:txBody>
          <a:bodyPr wrap="square" rtlCol="0">
            <a:spAutoFit/>
          </a:bodyPr>
          <a:lstStyle/>
          <a:p>
            <a:pPr marL="271463" indent="-271463" algn="just"/>
            <a:r>
              <a:rPr lang="es-ES" sz="1600" dirty="0" smtClean="0">
                <a:sym typeface="Wingdings"/>
              </a:rPr>
              <a:t> 	</a:t>
            </a:r>
            <a:r>
              <a:rPr lang="es-ES" sz="1600" b="1" dirty="0" smtClean="0">
                <a:sym typeface="Wingdings"/>
              </a:rPr>
              <a:t>Tridimensionales</a:t>
            </a:r>
            <a:r>
              <a:rPr lang="es-ES" sz="1600" dirty="0" smtClean="0">
                <a:sym typeface="Wingdings"/>
              </a:rPr>
              <a:t>: Si se propagan en todas direcciones (sonido, ondas electromagnéticas).</a:t>
            </a:r>
            <a:endParaRPr lang="es-ES" sz="1600" dirty="0"/>
          </a:p>
        </p:txBody>
      </p:sp>
      <p:pic>
        <p:nvPicPr>
          <p:cNvPr id="24" name="Picture 18" descr="ondas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71066" y="3227340"/>
            <a:ext cx="1440195" cy="14401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5" descr="onda_esferica_longitud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194" y="4899547"/>
            <a:ext cx="1562667" cy="156266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op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1231" y="1902324"/>
            <a:ext cx="182880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25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Concepto de onda</a:t>
            </a:r>
            <a:endParaRPr lang="es-ES" sz="1600" b="1" dirty="0">
              <a:solidFill>
                <a:schemeClr val="bg1"/>
              </a:solidFill>
            </a:endParaRPr>
          </a:p>
        </p:txBody>
      </p:sp>
      <p:sp>
        <p:nvSpPr>
          <p:cNvPr id="11" name="9 CuadroTexto"/>
          <p:cNvSpPr txBox="1"/>
          <p:nvPr/>
        </p:nvSpPr>
        <p:spPr>
          <a:xfrm>
            <a:off x="478771" y="1013015"/>
            <a:ext cx="8325134"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Según la coincidencia entre la dirección de oscilación y la de propagación</a:t>
            </a:r>
            <a:endParaRPr lang="es-ES" b="1" dirty="0">
              <a:solidFill>
                <a:srgbClr val="00B0F0"/>
              </a:solidFill>
            </a:endParaRPr>
          </a:p>
        </p:txBody>
      </p:sp>
      <p:sp>
        <p:nvSpPr>
          <p:cNvPr id="12" name="10 CuadroTexto"/>
          <p:cNvSpPr txBox="1"/>
          <p:nvPr/>
        </p:nvSpPr>
        <p:spPr>
          <a:xfrm>
            <a:off x="532263" y="1481441"/>
            <a:ext cx="8235219" cy="338554"/>
          </a:xfrm>
          <a:prstGeom prst="rect">
            <a:avLst/>
          </a:prstGeom>
          <a:noFill/>
        </p:spPr>
        <p:txBody>
          <a:bodyPr wrap="square" rtlCol="0">
            <a:spAutoFit/>
          </a:bodyPr>
          <a:lstStyle/>
          <a:p>
            <a:pPr marL="177800" indent="-177800" algn="just">
              <a:buFont typeface="Arial" panose="020B0604020202020204" pitchFamily="34" charset="0"/>
              <a:buChar char="•"/>
            </a:pPr>
            <a:r>
              <a:rPr lang="es-ES" sz="1600" b="1" dirty="0" smtClean="0">
                <a:sym typeface="Wingdings"/>
              </a:rPr>
              <a:t>Longitudinales</a:t>
            </a:r>
            <a:r>
              <a:rPr lang="es-ES" sz="1600" dirty="0" smtClean="0">
                <a:sym typeface="Wingdings"/>
              </a:rPr>
              <a:t>: Si ambas direcciones coinciden (sonido y compresión de un muelle)</a:t>
            </a:r>
            <a:endParaRPr lang="es-ES" sz="1600" dirty="0"/>
          </a:p>
        </p:txBody>
      </p:sp>
      <p:pic>
        <p:nvPicPr>
          <p:cNvPr id="13" name="Picture 4" descr="Lwave"/>
          <p:cNvPicPr>
            <a:picLocks noChangeAspect="1" noChangeArrowheads="1"/>
          </p:cNvPicPr>
          <p:nvPr/>
        </p:nvPicPr>
        <p:blipFill>
          <a:blip r:embed="rId2"/>
          <a:srcRect/>
          <a:stretch>
            <a:fillRect/>
          </a:stretch>
        </p:blipFill>
        <p:spPr bwMode="auto">
          <a:xfrm>
            <a:off x="956820" y="2201884"/>
            <a:ext cx="7420698" cy="1752317"/>
          </a:xfrm>
          <a:prstGeom prst="rect">
            <a:avLst/>
          </a:prstGeom>
          <a:noFill/>
        </p:spPr>
      </p:pic>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39" y="4514288"/>
            <a:ext cx="7562849" cy="1980639"/>
          </a:xfrm>
          <a:prstGeom prst="rect">
            <a:avLst/>
          </a:prstGeom>
        </p:spPr>
      </p:pic>
      <p:sp>
        <p:nvSpPr>
          <p:cNvPr id="15" name="10 CuadroTexto"/>
          <p:cNvSpPr txBox="1"/>
          <p:nvPr/>
        </p:nvSpPr>
        <p:spPr>
          <a:xfrm>
            <a:off x="600197" y="4096165"/>
            <a:ext cx="8342097" cy="338554"/>
          </a:xfrm>
          <a:prstGeom prst="rect">
            <a:avLst/>
          </a:prstGeom>
          <a:noFill/>
        </p:spPr>
        <p:txBody>
          <a:bodyPr wrap="square" rtlCol="0">
            <a:spAutoFit/>
          </a:bodyPr>
          <a:lstStyle/>
          <a:p>
            <a:pPr marL="177800" indent="-177800" algn="just">
              <a:buFont typeface="Arial" panose="020B0604020202020204" pitchFamily="34" charset="0"/>
              <a:buChar char="•"/>
            </a:pPr>
            <a:r>
              <a:rPr lang="es-ES" sz="1600" b="1" dirty="0" smtClean="0">
                <a:sym typeface="Wingdings"/>
              </a:rPr>
              <a:t>Transversales</a:t>
            </a:r>
            <a:r>
              <a:rPr lang="es-ES" sz="1600" dirty="0" smtClean="0">
                <a:sym typeface="Wingdings"/>
              </a:rPr>
              <a:t>: Si ambas direcciones son perpendiculares (cuerda de guitarra)</a:t>
            </a:r>
            <a:endParaRPr lang="es-ES" sz="1600" dirty="0"/>
          </a:p>
        </p:txBody>
      </p:sp>
      <p:pic>
        <p:nvPicPr>
          <p:cNvPr id="9" name="Imagen 8">
            <a:hlinkClick r:id="rId4"/>
          </p:cNvPr>
          <p:cNvPicPr>
            <a:picLocks noChangeAspect="1"/>
          </p:cNvPicPr>
          <p:nvPr/>
        </p:nvPicPr>
        <p:blipFill>
          <a:blip r:embed="rId5">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371234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Concepto de onda</a:t>
            </a:r>
            <a:endParaRPr lang="es-ES" sz="1600" b="1" dirty="0">
              <a:solidFill>
                <a:schemeClr val="bg1"/>
              </a:solidFill>
            </a:endParaRPr>
          </a:p>
        </p:txBody>
      </p:sp>
      <p:pic>
        <p:nvPicPr>
          <p:cNvPr id="9" name="Sendero Pedagógico para la Enseñanza de la Ciencia  Ondas (Física Interdisciplinaria)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82471" y="1383706"/>
            <a:ext cx="3599544" cy="1692323"/>
          </a:xfrm>
          <a:prstGeom prst="rect">
            <a:avLst/>
          </a:prstGeom>
        </p:spPr>
      </p:pic>
      <p:pic>
        <p:nvPicPr>
          <p:cNvPr id="10" name="Sendero Pedagógico para la Enseñanza de la Ciencia  Ondas (Física Interdisciplinaria)5.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636332" y="1370059"/>
            <a:ext cx="3848027" cy="1651378"/>
          </a:xfrm>
          <a:prstGeom prst="rect">
            <a:avLst/>
          </a:prstGeom>
        </p:spPr>
      </p:pic>
      <p:sp>
        <p:nvSpPr>
          <p:cNvPr id="16" name="12 CuadroTexto"/>
          <p:cNvSpPr txBox="1"/>
          <p:nvPr/>
        </p:nvSpPr>
        <p:spPr>
          <a:xfrm>
            <a:off x="935295" y="3376848"/>
            <a:ext cx="3446720" cy="830997"/>
          </a:xfrm>
          <a:prstGeom prst="rect">
            <a:avLst/>
          </a:prstGeom>
          <a:noFill/>
        </p:spPr>
        <p:txBody>
          <a:bodyPr wrap="square" rtlCol="0">
            <a:spAutoFit/>
          </a:bodyPr>
          <a:lstStyle/>
          <a:p>
            <a:pPr algn="just"/>
            <a:r>
              <a:rPr lang="es-ES" sz="1600" dirty="0" smtClean="0">
                <a:sym typeface="Wingdings"/>
              </a:rPr>
              <a:t>Si la </a:t>
            </a:r>
            <a:r>
              <a:rPr lang="es-ES" sz="1600" b="1" dirty="0" smtClean="0">
                <a:sym typeface="Wingdings"/>
              </a:rPr>
              <a:t>perturbación es instantánea</a:t>
            </a:r>
            <a:r>
              <a:rPr lang="es-ES" sz="1600" dirty="0" smtClean="0">
                <a:sym typeface="Wingdings"/>
              </a:rPr>
              <a:t>, se genera una única onda, que se denomina “</a:t>
            </a:r>
            <a:r>
              <a:rPr lang="es-ES" sz="1600" b="1" dirty="0" smtClean="0">
                <a:sym typeface="Wingdings"/>
              </a:rPr>
              <a:t>pulso</a:t>
            </a:r>
            <a:r>
              <a:rPr lang="es-ES" sz="1600" dirty="0" smtClean="0">
                <a:sym typeface="Wingdings"/>
              </a:rPr>
              <a:t>”.</a:t>
            </a:r>
            <a:endParaRPr lang="es-ES" sz="1600" dirty="0"/>
          </a:p>
        </p:txBody>
      </p:sp>
      <p:sp>
        <p:nvSpPr>
          <p:cNvPr id="17" name="13 CuadroTexto"/>
          <p:cNvSpPr txBox="1"/>
          <p:nvPr/>
        </p:nvSpPr>
        <p:spPr>
          <a:xfrm>
            <a:off x="4636111" y="3351827"/>
            <a:ext cx="4008187" cy="830997"/>
          </a:xfrm>
          <a:prstGeom prst="rect">
            <a:avLst/>
          </a:prstGeom>
          <a:noFill/>
        </p:spPr>
        <p:txBody>
          <a:bodyPr wrap="square" rtlCol="0">
            <a:spAutoFit/>
          </a:bodyPr>
          <a:lstStyle/>
          <a:p>
            <a:pPr algn="just"/>
            <a:r>
              <a:rPr lang="es-ES" sz="1600" dirty="0" smtClean="0">
                <a:sym typeface="Wingdings"/>
              </a:rPr>
              <a:t>Si la </a:t>
            </a:r>
            <a:r>
              <a:rPr lang="es-ES" sz="1600" b="1" dirty="0" smtClean="0">
                <a:sym typeface="Wingdings"/>
              </a:rPr>
              <a:t>perturbación es continua</a:t>
            </a:r>
            <a:r>
              <a:rPr lang="es-ES" sz="1600" dirty="0" smtClean="0">
                <a:sym typeface="Wingdings"/>
              </a:rPr>
              <a:t>, se genera un “</a:t>
            </a:r>
            <a:r>
              <a:rPr lang="es-ES" sz="1600" b="1" dirty="0" smtClean="0">
                <a:sym typeface="Wingdings"/>
              </a:rPr>
              <a:t>tren de ondas</a:t>
            </a:r>
            <a:r>
              <a:rPr lang="es-ES" sz="1600" dirty="0" smtClean="0">
                <a:sym typeface="Wingdings"/>
              </a:rPr>
              <a:t>” que suele denominarse “onda viajera”.</a:t>
            </a:r>
            <a:endParaRPr lang="es-ES" sz="1600" dirty="0"/>
          </a:p>
        </p:txBody>
      </p:sp>
    </p:spTree>
    <p:extLst>
      <p:ext uri="{BB962C8B-B14F-4D97-AF65-F5344CB8AC3E}">
        <p14:creationId xmlns:p14="http://schemas.microsoft.com/office/powerpoint/2010/main" val="33849808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9"/>
                </p:tgtEl>
              </p:cMediaNode>
            </p:video>
            <p:video>
              <p:cMediaNode vol="80000">
                <p:cTn id="13" fill="hold" display="0">
                  <p:stCondLst>
                    <p:cond delay="indefinite"/>
                  </p:stCondLst>
                </p:cTn>
                <p:tgtEl>
                  <p:spTgt spid="10"/>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a:t>
            </a:r>
            <a:r>
              <a:rPr lang="es-ES" sz="1600" b="1" dirty="0" smtClean="0">
                <a:solidFill>
                  <a:schemeClr val="bg1"/>
                </a:solidFill>
              </a:rPr>
              <a:t>. Propagación de ondas mecánicas</a:t>
            </a:r>
            <a:endParaRPr lang="es-ES" sz="1600" b="1" dirty="0">
              <a:solidFill>
                <a:schemeClr val="bg1"/>
              </a:solidFill>
            </a:endParaRPr>
          </a:p>
        </p:txBody>
      </p:sp>
      <p:sp>
        <p:nvSpPr>
          <p:cNvPr id="7" name="11 CuadroTexto"/>
          <p:cNvSpPr txBox="1"/>
          <p:nvPr/>
        </p:nvSpPr>
        <p:spPr>
          <a:xfrm>
            <a:off x="4278413" y="1205880"/>
            <a:ext cx="4360017"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_tradnl" sz="1600" dirty="0" smtClean="0"/>
              <a:t>Para que una onda material se propague es necesario que el medio debe cumplir dos requisitos: que tenga </a:t>
            </a:r>
            <a:r>
              <a:rPr lang="es-ES_tradnl" sz="1600" b="1" dirty="0" smtClean="0"/>
              <a:t>elasticidad</a:t>
            </a:r>
            <a:r>
              <a:rPr lang="es-ES_tradnl" sz="1600" dirty="0" smtClean="0"/>
              <a:t> e </a:t>
            </a:r>
            <a:r>
              <a:rPr lang="es-ES_tradnl" sz="1600" b="1" dirty="0" smtClean="0"/>
              <a:t>inercia</a:t>
            </a:r>
            <a:r>
              <a:rPr lang="es-ES_tradnl" sz="1600" dirty="0" smtClean="0"/>
              <a:t>.</a:t>
            </a:r>
            <a:endParaRPr lang="es-ES" sz="1600" dirty="0"/>
          </a:p>
        </p:txBody>
      </p:sp>
      <p:pic>
        <p:nvPicPr>
          <p:cNvPr id="11" name="Picture 15" descr="P-wave_animatio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948" y="1188161"/>
            <a:ext cx="3262312" cy="1631776"/>
          </a:xfrm>
          <a:prstGeom prst="rect">
            <a:avLst/>
          </a:prstGeom>
          <a:noFill/>
          <a:extLst>
            <a:ext uri="{909E8E84-426E-40DD-AFC4-6F175D3DCCD1}">
              <a14:hiddenFill xmlns:a14="http://schemas.microsoft.com/office/drawing/2010/main">
                <a:solidFill>
                  <a:srgbClr val="FFFFFF"/>
                </a:solidFill>
              </a14:hiddenFill>
            </a:ext>
          </a:extLst>
        </p:spPr>
      </p:pic>
      <p:sp>
        <p:nvSpPr>
          <p:cNvPr id="12" name="8 CuadroTexto"/>
          <p:cNvSpPr txBox="1"/>
          <p:nvPr/>
        </p:nvSpPr>
        <p:spPr>
          <a:xfrm>
            <a:off x="314846" y="3308255"/>
            <a:ext cx="3712191" cy="369332"/>
          </a:xfrm>
          <a:prstGeom prst="rect">
            <a:avLst/>
          </a:prstGeom>
          <a:noFill/>
        </p:spPr>
        <p:txBody>
          <a:bodyPr wrap="square" rtlCol="0">
            <a:spAutoFit/>
          </a:bodyPr>
          <a:lstStyle/>
          <a:p>
            <a:r>
              <a:rPr lang="es-ES" b="1" dirty="0" smtClean="0">
                <a:solidFill>
                  <a:srgbClr val="002060"/>
                </a:solidFill>
              </a:rPr>
              <a:t>2.1. Velocidad de propagación</a:t>
            </a:r>
            <a:endParaRPr lang="es-ES" b="1" dirty="0">
              <a:solidFill>
                <a:srgbClr val="002060"/>
              </a:solidFill>
            </a:endParaRPr>
          </a:p>
        </p:txBody>
      </p:sp>
      <p:sp>
        <p:nvSpPr>
          <p:cNvPr id="13" name="Rectangle 2"/>
          <p:cNvSpPr>
            <a:spLocks noChangeArrowheads="1"/>
          </p:cNvSpPr>
          <p:nvPr/>
        </p:nvSpPr>
        <p:spPr bwMode="auto">
          <a:xfrm>
            <a:off x="381985" y="3807059"/>
            <a:ext cx="8243746" cy="40789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a:lstStyle/>
          <a:p>
            <a:pPr algn="just">
              <a:spcBef>
                <a:spcPct val="20000"/>
              </a:spcBef>
              <a:buFont typeface="Wingdings" pitchFamily="2" charset="2"/>
              <a:buNone/>
            </a:pPr>
            <a:r>
              <a:rPr lang="es-ES" sz="1600" dirty="0" smtClean="0"/>
              <a:t>Es </a:t>
            </a:r>
            <a:r>
              <a:rPr lang="es-ES" sz="1600" dirty="0"/>
              <a:t>la </a:t>
            </a:r>
            <a:r>
              <a:rPr lang="es-ES" sz="1600" dirty="0" smtClean="0"/>
              <a:t>rapidez </a:t>
            </a:r>
            <a:r>
              <a:rPr lang="es-ES" sz="1600" dirty="0"/>
              <a:t>con que se </a:t>
            </a:r>
            <a:r>
              <a:rPr lang="es-ES" sz="1600" dirty="0" smtClean="0"/>
              <a:t>transmite </a:t>
            </a:r>
            <a:r>
              <a:rPr lang="es-ES" sz="1600" dirty="0"/>
              <a:t>la perturbación y la energía que transporta</a:t>
            </a:r>
            <a:r>
              <a:rPr lang="es-ES" sz="1600" dirty="0" smtClean="0"/>
              <a:t>.</a:t>
            </a:r>
            <a:endParaRPr lang="es-ES" sz="1600" dirty="0"/>
          </a:p>
        </p:txBody>
      </p:sp>
      <p:sp>
        <p:nvSpPr>
          <p:cNvPr id="14" name="5 Rectángulo"/>
          <p:cNvSpPr/>
          <p:nvPr/>
        </p:nvSpPr>
        <p:spPr>
          <a:xfrm>
            <a:off x="367239" y="4427607"/>
            <a:ext cx="4517407" cy="1969770"/>
          </a:xfrm>
          <a:prstGeom prst="rect">
            <a:avLst/>
          </a:prstGeom>
        </p:spPr>
        <p:txBody>
          <a:bodyPr wrap="square">
            <a:spAutoFit/>
          </a:bodyPr>
          <a:lstStyle/>
          <a:p>
            <a:pPr marL="177800" lvl="1" indent="-177800" algn="just">
              <a:spcAft>
                <a:spcPts val="1200"/>
              </a:spcAft>
              <a:buFont typeface="Arial" panose="020B0604020202020204" pitchFamily="34" charset="0"/>
              <a:buChar char="•"/>
            </a:pPr>
            <a:r>
              <a:rPr lang="es-ES" sz="1600" dirty="0" smtClean="0"/>
              <a:t>Depende </a:t>
            </a:r>
            <a:r>
              <a:rPr lang="es-ES" sz="1600" dirty="0"/>
              <a:t>de las propiedades del medio por donde se transmite la onda.</a:t>
            </a:r>
          </a:p>
          <a:p>
            <a:pPr marL="177800" lvl="1" indent="-177800" algn="just">
              <a:spcAft>
                <a:spcPts val="1200"/>
              </a:spcAft>
              <a:buFont typeface="Arial" panose="020B0604020202020204" pitchFamily="34" charset="0"/>
              <a:buChar char="•"/>
            </a:pPr>
            <a:r>
              <a:rPr lang="es-ES" sz="1600" dirty="0" smtClean="0"/>
              <a:t>Todas </a:t>
            </a:r>
            <a:r>
              <a:rPr lang="es-ES" sz="1600" dirty="0"/>
              <a:t>las ondas del “mismo tipo” propagándose por el mismo medio viajan a la misma velocidad</a:t>
            </a:r>
            <a:r>
              <a:rPr lang="es-ES" sz="1600" dirty="0" smtClean="0"/>
              <a:t>.</a:t>
            </a:r>
            <a:r>
              <a:rPr lang="es-ES" sz="1600" dirty="0"/>
              <a:t> Depende de las propiedades del medio por donde se transmite la onda</a:t>
            </a:r>
            <a:r>
              <a:rPr lang="es-ES" sz="1600" dirty="0" smtClean="0"/>
              <a:t>.</a:t>
            </a:r>
            <a:endParaRPr lang="es-ES" sz="1600" dirty="0"/>
          </a:p>
        </p:txBody>
      </p:sp>
      <mc:AlternateContent xmlns:mc="http://schemas.openxmlformats.org/markup-compatibility/2006" xmlns:a14="http://schemas.microsoft.com/office/drawing/2010/main">
        <mc:Choice Requires="a14">
          <p:sp>
            <p:nvSpPr>
              <p:cNvPr id="15" name="6 CuadroTexto"/>
              <p:cNvSpPr txBox="1"/>
              <p:nvPr/>
            </p:nvSpPr>
            <p:spPr>
              <a:xfrm>
                <a:off x="5516632" y="4453986"/>
                <a:ext cx="906915" cy="819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𝑣</m:t>
                      </m:r>
                      <m:r>
                        <a:rPr lang="es-ES" sz="1600" b="0" i="1" smtClean="0">
                          <a:latin typeface="Cambria Math"/>
                        </a:rPr>
                        <m:t>=</m:t>
                      </m:r>
                      <m:rad>
                        <m:radPr>
                          <m:degHide m:val="on"/>
                          <m:ctrlPr>
                            <a:rPr lang="es-ES" sz="1600" b="0" i="1" smtClean="0">
                              <a:latin typeface="Cambria Math" panose="02040503050406030204" pitchFamily="18" charset="0"/>
                            </a:rPr>
                          </m:ctrlPr>
                        </m:radPr>
                        <m:deg/>
                        <m:e>
                          <m:f>
                            <m:fPr>
                              <m:ctrlPr>
                                <a:rPr lang="es-ES" sz="1600" b="0" i="1" smtClean="0">
                                  <a:latin typeface="Cambria Math" panose="02040503050406030204" pitchFamily="18" charset="0"/>
                                </a:rPr>
                              </m:ctrlPr>
                            </m:fPr>
                            <m:num>
                              <m:r>
                                <a:rPr lang="es-ES" sz="1600" b="0" i="1" smtClean="0">
                                  <a:latin typeface="Cambria Math"/>
                                </a:rPr>
                                <m:t>𝑇</m:t>
                              </m:r>
                            </m:num>
                            <m:den>
                              <m:r>
                                <a:rPr lang="es-ES" sz="1600" b="0" i="1" smtClean="0">
                                  <a:latin typeface="Cambria Math"/>
                                  <a:ea typeface="Cambria Math"/>
                                </a:rPr>
                                <m:t>𝜇</m:t>
                              </m:r>
                            </m:den>
                          </m:f>
                        </m:e>
                      </m:rad>
                    </m:oMath>
                  </m:oMathPara>
                </a14:m>
                <a:endParaRPr lang="es-ES" sz="1600" dirty="0"/>
              </a:p>
            </p:txBody>
          </p:sp>
        </mc:Choice>
        <mc:Fallback xmlns="">
          <p:sp>
            <p:nvSpPr>
              <p:cNvPr id="15" name="6 CuadroTexto"/>
              <p:cNvSpPr txBox="1">
                <a:spLocks noRot="1" noChangeAspect="1" noMove="1" noResize="1" noEditPoints="1" noAdjustHandles="1" noChangeArrowheads="1" noChangeShapeType="1" noTextEdit="1"/>
              </p:cNvSpPr>
              <p:nvPr/>
            </p:nvSpPr>
            <p:spPr>
              <a:xfrm>
                <a:off x="5516632" y="4453986"/>
                <a:ext cx="906915" cy="819840"/>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12 CuadroTexto"/>
              <p:cNvSpPr txBox="1"/>
              <p:nvPr/>
            </p:nvSpPr>
            <p:spPr>
              <a:xfrm>
                <a:off x="6733558" y="4428965"/>
                <a:ext cx="1809598" cy="841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𝑣</m:t>
                      </m:r>
                      <m:r>
                        <a:rPr lang="es-ES" sz="1600" b="0" i="1" smtClean="0">
                          <a:latin typeface="Cambria Math"/>
                        </a:rPr>
                        <m:t>=</m:t>
                      </m:r>
                      <m:rad>
                        <m:radPr>
                          <m:degHide m:val="on"/>
                          <m:ctrlPr>
                            <a:rPr lang="es-ES" sz="1600" b="0" i="1" smtClean="0">
                              <a:latin typeface="Cambria Math" panose="02040503050406030204" pitchFamily="18" charset="0"/>
                            </a:rPr>
                          </m:ctrlPr>
                        </m:radPr>
                        <m:deg/>
                        <m:e>
                          <m:f>
                            <m:fPr>
                              <m:ctrlPr>
                                <a:rPr lang="es-ES" sz="1600" b="0" i="1" smtClean="0">
                                  <a:latin typeface="Cambria Math" panose="02040503050406030204" pitchFamily="18" charset="0"/>
                                </a:rPr>
                              </m:ctrlPr>
                            </m:fPr>
                            <m:num>
                              <m:r>
                                <a:rPr lang="es-ES" sz="1600" b="0" i="1" smtClean="0">
                                  <a:latin typeface="Cambria Math"/>
                                  <a:ea typeface="Cambria Math"/>
                                </a:rPr>
                                <m:t>𝛾</m:t>
                              </m:r>
                              <m:r>
                                <a:rPr lang="es-ES" sz="1600" b="0" i="1" smtClean="0">
                                  <a:latin typeface="Cambria Math"/>
                                  <a:ea typeface="Cambria Math"/>
                                </a:rPr>
                                <m:t>𝑃</m:t>
                              </m:r>
                            </m:num>
                            <m:den>
                              <m:r>
                                <a:rPr lang="es-ES" sz="1600" b="0" i="1" smtClean="0">
                                  <a:latin typeface="Cambria Math"/>
                                  <a:ea typeface="Cambria Math"/>
                                </a:rPr>
                                <m:t>𝜌</m:t>
                              </m:r>
                            </m:den>
                          </m:f>
                        </m:e>
                      </m:rad>
                      <m:r>
                        <a:rPr lang="es-ES" sz="1600" b="0" i="1" smtClean="0">
                          <a:latin typeface="Cambria Math"/>
                          <a:ea typeface="Cambria Math"/>
                        </a:rPr>
                        <m:t>=</m:t>
                      </m:r>
                      <m:rad>
                        <m:radPr>
                          <m:degHide m:val="on"/>
                          <m:ctrlPr>
                            <a:rPr lang="es-ES" sz="1600" b="0" i="1" smtClean="0">
                              <a:latin typeface="Cambria Math" panose="02040503050406030204" pitchFamily="18" charset="0"/>
                              <a:ea typeface="Cambria Math"/>
                            </a:rPr>
                          </m:ctrlPr>
                        </m:radPr>
                        <m:deg/>
                        <m:e>
                          <m:f>
                            <m:fPr>
                              <m:ctrlPr>
                                <a:rPr lang="es-ES" sz="1600" b="0" i="1" smtClean="0">
                                  <a:latin typeface="Cambria Math" panose="02040503050406030204" pitchFamily="18" charset="0"/>
                                  <a:ea typeface="Cambria Math"/>
                                </a:rPr>
                              </m:ctrlPr>
                            </m:fPr>
                            <m:num>
                              <m:r>
                                <a:rPr lang="es-ES" sz="1600" i="1">
                                  <a:latin typeface="Cambria Math"/>
                                  <a:ea typeface="Cambria Math"/>
                                </a:rPr>
                                <m:t>𝛾</m:t>
                              </m:r>
                              <m:r>
                                <a:rPr lang="es-ES" sz="1600" b="0" i="1" smtClean="0">
                                  <a:latin typeface="Cambria Math"/>
                                  <a:ea typeface="Cambria Math"/>
                                </a:rPr>
                                <m:t>𝑅𝑇</m:t>
                              </m:r>
                            </m:num>
                            <m:den>
                              <m:r>
                                <a:rPr lang="es-ES" sz="1600" b="0" i="1" smtClean="0">
                                  <a:latin typeface="Cambria Math"/>
                                  <a:ea typeface="Cambria Math"/>
                                </a:rPr>
                                <m:t>𝑀</m:t>
                              </m:r>
                            </m:den>
                          </m:f>
                        </m:e>
                      </m:rad>
                    </m:oMath>
                  </m:oMathPara>
                </a14:m>
                <a:endParaRPr lang="es-ES" sz="1600" dirty="0"/>
              </a:p>
            </p:txBody>
          </p:sp>
        </mc:Choice>
        <mc:Fallback xmlns="">
          <p:sp>
            <p:nvSpPr>
              <p:cNvPr id="18" name="12 CuadroTexto"/>
              <p:cNvSpPr txBox="1">
                <a:spLocks noRot="1" noChangeAspect="1" noMove="1" noResize="1" noEditPoints="1" noAdjustHandles="1" noChangeArrowheads="1" noChangeShapeType="1" noTextEdit="1"/>
              </p:cNvSpPr>
              <p:nvPr/>
            </p:nvSpPr>
            <p:spPr>
              <a:xfrm>
                <a:off x="6733558" y="4428965"/>
                <a:ext cx="1809598" cy="841449"/>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13 CuadroTexto"/>
              <p:cNvSpPr txBox="1"/>
              <p:nvPr/>
            </p:nvSpPr>
            <p:spPr>
              <a:xfrm>
                <a:off x="5351580" y="5785606"/>
                <a:ext cx="1150250" cy="611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𝑣</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1</m:t>
                          </m:r>
                        </m:num>
                        <m:den>
                          <m:rad>
                            <m:radPr>
                              <m:degHide m:val="on"/>
                              <m:ctrlPr>
                                <a:rPr lang="es-ES" sz="1600" b="0" i="1" smtClean="0">
                                  <a:latin typeface="Cambria Math" panose="02040503050406030204" pitchFamily="18" charset="0"/>
                                </a:rPr>
                              </m:ctrlPr>
                            </m:radPr>
                            <m:deg/>
                            <m:e>
                              <m:sSub>
                                <m:sSubPr>
                                  <m:ctrlPr>
                                    <a:rPr lang="es-ES" sz="1600" b="0" i="1" smtClean="0">
                                      <a:latin typeface="Cambria Math" panose="02040503050406030204" pitchFamily="18" charset="0"/>
                                    </a:rPr>
                                  </m:ctrlPr>
                                </m:sSubPr>
                                <m:e>
                                  <m:r>
                                    <a:rPr lang="es-ES" sz="1600" b="0" i="1" smtClean="0">
                                      <a:latin typeface="Cambria Math"/>
                                      <a:ea typeface="Cambria Math"/>
                                    </a:rPr>
                                    <m:t>𝜇</m:t>
                                  </m:r>
                                </m:e>
                                <m:sub>
                                  <m:r>
                                    <a:rPr lang="es-ES" sz="1600" b="0" i="1" smtClean="0">
                                      <a:latin typeface="Cambria Math"/>
                                    </a:rPr>
                                    <m:t>0</m:t>
                                  </m:r>
                                </m:sub>
                              </m:sSub>
                              <m:sSub>
                                <m:sSubPr>
                                  <m:ctrlPr>
                                    <a:rPr lang="es-ES" sz="1600" b="0" i="1" smtClean="0">
                                      <a:latin typeface="Cambria Math" panose="02040503050406030204" pitchFamily="18" charset="0"/>
                                    </a:rPr>
                                  </m:ctrlPr>
                                </m:sSubPr>
                                <m:e>
                                  <m:r>
                                    <a:rPr lang="es-ES" sz="1600" b="0" i="1" smtClean="0">
                                      <a:latin typeface="Cambria Math"/>
                                      <a:ea typeface="Cambria Math"/>
                                    </a:rPr>
                                    <m:t>𝜀</m:t>
                                  </m:r>
                                </m:e>
                                <m:sub>
                                  <m:r>
                                    <a:rPr lang="es-ES" sz="1600" b="0" i="1" smtClean="0">
                                      <a:latin typeface="Cambria Math"/>
                                    </a:rPr>
                                    <m:t>0</m:t>
                                  </m:r>
                                </m:sub>
                              </m:sSub>
                            </m:e>
                          </m:rad>
                        </m:den>
                      </m:f>
                    </m:oMath>
                  </m:oMathPara>
                </a14:m>
                <a:endParaRPr lang="es-ES" sz="1600" dirty="0"/>
              </a:p>
            </p:txBody>
          </p:sp>
        </mc:Choice>
        <mc:Fallback xmlns="">
          <p:sp>
            <p:nvSpPr>
              <p:cNvPr id="19" name="13 CuadroTexto"/>
              <p:cNvSpPr txBox="1">
                <a:spLocks noRot="1" noChangeAspect="1" noMove="1" noResize="1" noEditPoints="1" noAdjustHandles="1" noChangeArrowheads="1" noChangeShapeType="1" noTextEdit="1"/>
              </p:cNvSpPr>
              <p:nvPr/>
            </p:nvSpPr>
            <p:spPr>
              <a:xfrm>
                <a:off x="5351580" y="5785606"/>
                <a:ext cx="1150250" cy="611771"/>
              </a:xfrm>
              <a:prstGeom prst="rect">
                <a:avLst/>
              </a:prstGeom>
              <a:blipFill>
                <a:blip r:embed="rId5"/>
                <a:stretch>
                  <a:fillRect/>
                </a:stretch>
              </a:blipFill>
            </p:spPr>
            <p:txBody>
              <a:bodyPr/>
              <a:lstStyle/>
              <a:p>
                <a:r>
                  <a:rPr lang="es-ES">
                    <a:noFill/>
                  </a:rPr>
                  <a:t> </a:t>
                </a:r>
              </a:p>
            </p:txBody>
          </p:sp>
        </mc:Fallback>
      </mc:AlternateContent>
      <p:sp>
        <p:nvSpPr>
          <p:cNvPr id="20" name="10 CuadroTexto"/>
          <p:cNvSpPr txBox="1"/>
          <p:nvPr/>
        </p:nvSpPr>
        <p:spPr>
          <a:xfrm>
            <a:off x="5760303" y="5328123"/>
            <a:ext cx="955344" cy="338554"/>
          </a:xfrm>
          <a:prstGeom prst="rect">
            <a:avLst/>
          </a:prstGeom>
          <a:noFill/>
        </p:spPr>
        <p:txBody>
          <a:bodyPr wrap="square" rtlCol="0">
            <a:spAutoFit/>
          </a:bodyPr>
          <a:lstStyle/>
          <a:p>
            <a:r>
              <a:rPr lang="es-ES" sz="1600" i="1" dirty="0" smtClean="0"/>
              <a:t>cuerda</a:t>
            </a:r>
            <a:endParaRPr lang="es-ES" sz="1600" i="1" dirty="0"/>
          </a:p>
        </p:txBody>
      </p:sp>
      <p:sp>
        <p:nvSpPr>
          <p:cNvPr id="21" name="15 CuadroTexto"/>
          <p:cNvSpPr txBox="1"/>
          <p:nvPr/>
        </p:nvSpPr>
        <p:spPr>
          <a:xfrm>
            <a:off x="7263831" y="5289454"/>
            <a:ext cx="584578" cy="338554"/>
          </a:xfrm>
          <a:prstGeom prst="rect">
            <a:avLst/>
          </a:prstGeom>
          <a:noFill/>
        </p:spPr>
        <p:txBody>
          <a:bodyPr wrap="square" rtlCol="0">
            <a:spAutoFit/>
          </a:bodyPr>
          <a:lstStyle/>
          <a:p>
            <a:r>
              <a:rPr lang="es-ES" sz="1600" i="1" dirty="0" smtClean="0"/>
              <a:t>gas</a:t>
            </a:r>
            <a:endParaRPr lang="es-ES" sz="1600" i="1" dirty="0"/>
          </a:p>
        </p:txBody>
      </p:sp>
      <p:sp>
        <p:nvSpPr>
          <p:cNvPr id="22" name="16 CuadroTexto"/>
          <p:cNvSpPr txBox="1"/>
          <p:nvPr/>
        </p:nvSpPr>
        <p:spPr>
          <a:xfrm>
            <a:off x="6501830" y="5922214"/>
            <a:ext cx="2397457" cy="338554"/>
          </a:xfrm>
          <a:prstGeom prst="rect">
            <a:avLst/>
          </a:prstGeom>
          <a:noFill/>
        </p:spPr>
        <p:txBody>
          <a:bodyPr wrap="square" rtlCol="0">
            <a:spAutoFit/>
          </a:bodyPr>
          <a:lstStyle/>
          <a:p>
            <a:r>
              <a:rPr lang="es-ES" sz="1600" i="1" dirty="0" smtClean="0"/>
              <a:t>Electromagnéticas (luz)</a:t>
            </a:r>
            <a:endParaRPr lang="es-ES" sz="1600" i="1" dirty="0"/>
          </a:p>
        </p:txBody>
      </p:sp>
    </p:spTree>
    <p:extLst>
      <p:ext uri="{BB962C8B-B14F-4D97-AF65-F5344CB8AC3E}">
        <p14:creationId xmlns:p14="http://schemas.microsoft.com/office/powerpoint/2010/main" val="26626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a:t>
            </a:r>
            <a:r>
              <a:rPr lang="es-ES" sz="1600" b="1" dirty="0" smtClean="0">
                <a:solidFill>
                  <a:schemeClr val="bg1"/>
                </a:solidFill>
              </a:rPr>
              <a:t>. Propagación de ondas mecánicas</a:t>
            </a:r>
            <a:endParaRPr lang="es-ES" sz="1600" b="1" dirty="0">
              <a:solidFill>
                <a:schemeClr val="bg1"/>
              </a:solidFill>
            </a:endParaRPr>
          </a:p>
        </p:txBody>
      </p:sp>
      <p:graphicFrame>
        <p:nvGraphicFramePr>
          <p:cNvPr id="16" name="29 Tabla"/>
          <p:cNvGraphicFramePr>
            <a:graphicFrameLocks noGrp="1"/>
          </p:cNvGraphicFramePr>
          <p:nvPr>
            <p:extLst>
              <p:ext uri="{D42A27DB-BD31-4B8C-83A1-F6EECF244321}">
                <p14:modId xmlns:p14="http://schemas.microsoft.com/office/powerpoint/2010/main" val="3530177265"/>
              </p:ext>
            </p:extLst>
          </p:nvPr>
        </p:nvGraphicFramePr>
        <p:xfrm>
          <a:off x="3859306" y="1479183"/>
          <a:ext cx="4881280" cy="3659985"/>
        </p:xfrm>
        <a:graphic>
          <a:graphicData uri="http://schemas.openxmlformats.org/drawingml/2006/table">
            <a:tbl>
              <a:tblPr>
                <a:tableStyleId>{BDBED569-4797-4DF1-A0F4-6AAB3CD982D8}</a:tableStyleId>
              </a:tblPr>
              <a:tblGrid>
                <a:gridCol w="1325555">
                  <a:extLst>
                    <a:ext uri="{9D8B030D-6E8A-4147-A177-3AD203B41FA5}">
                      <a16:colId xmlns:a16="http://schemas.microsoft.com/office/drawing/2014/main" val="20000"/>
                    </a:ext>
                  </a:extLst>
                </a:gridCol>
                <a:gridCol w="1928632">
                  <a:extLst>
                    <a:ext uri="{9D8B030D-6E8A-4147-A177-3AD203B41FA5}">
                      <a16:colId xmlns:a16="http://schemas.microsoft.com/office/drawing/2014/main" val="20001"/>
                    </a:ext>
                  </a:extLst>
                </a:gridCol>
                <a:gridCol w="1627093">
                  <a:extLst>
                    <a:ext uri="{9D8B030D-6E8A-4147-A177-3AD203B41FA5}">
                      <a16:colId xmlns:a16="http://schemas.microsoft.com/office/drawing/2014/main" val="20002"/>
                    </a:ext>
                  </a:extLst>
                </a:gridCol>
              </a:tblGrid>
              <a:tr h="0">
                <a:tc>
                  <a:txBody>
                    <a:bodyPr/>
                    <a:lstStyle/>
                    <a:p>
                      <a:pPr algn="ctr">
                        <a:lnSpc>
                          <a:spcPct val="150000"/>
                        </a:lnSpc>
                      </a:pPr>
                      <a:r>
                        <a:rPr lang="es-CO" sz="1400" b="1" dirty="0"/>
                        <a:t>MEDIO</a:t>
                      </a:r>
                      <a:endParaRPr lang="es-CO" sz="1400" b="1" dirty="0">
                        <a:solidFill>
                          <a:schemeClr val="bg1"/>
                        </a:solidFill>
                        <a:latin typeface="+mn-lt"/>
                      </a:endParaRPr>
                    </a:p>
                  </a:txBody>
                  <a:tcPr marL="44450" marR="44450" marT="0" marB="0">
                    <a:solidFill>
                      <a:schemeClr val="accent5">
                        <a:lumMod val="40000"/>
                        <a:lumOff val="60000"/>
                      </a:schemeClr>
                    </a:solidFill>
                  </a:tcPr>
                </a:tc>
                <a:tc>
                  <a:txBody>
                    <a:bodyPr/>
                    <a:lstStyle/>
                    <a:p>
                      <a:pPr algn="ctr">
                        <a:lnSpc>
                          <a:spcPct val="150000"/>
                        </a:lnSpc>
                      </a:pPr>
                      <a:r>
                        <a:rPr lang="es-CO" sz="1400" b="1" dirty="0"/>
                        <a:t>TEMPERATURA (</a:t>
                      </a:r>
                      <a:r>
                        <a:rPr lang="es-CO" sz="1400" b="1" dirty="0">
                          <a:sym typeface="Symbol"/>
                        </a:rPr>
                        <a:t></a:t>
                      </a:r>
                      <a:r>
                        <a:rPr lang="es-CO" sz="1400" b="1" dirty="0"/>
                        <a:t>C)</a:t>
                      </a:r>
                      <a:endParaRPr lang="es-CO" sz="1400" b="1" dirty="0">
                        <a:solidFill>
                          <a:schemeClr val="bg1"/>
                        </a:solidFill>
                        <a:latin typeface="+mn-lt"/>
                      </a:endParaRPr>
                    </a:p>
                  </a:txBody>
                  <a:tcPr marL="44450" marR="44450" marT="0" marB="0">
                    <a:solidFill>
                      <a:schemeClr val="accent5">
                        <a:lumMod val="40000"/>
                        <a:lumOff val="60000"/>
                      </a:schemeClr>
                    </a:solidFill>
                  </a:tcPr>
                </a:tc>
                <a:tc>
                  <a:txBody>
                    <a:bodyPr/>
                    <a:lstStyle/>
                    <a:p>
                      <a:pPr algn="ctr">
                        <a:lnSpc>
                          <a:spcPct val="150000"/>
                        </a:lnSpc>
                      </a:pPr>
                      <a:r>
                        <a:rPr lang="es-CO" sz="1400" b="1" dirty="0"/>
                        <a:t>VELOCIDAD (m/s)</a:t>
                      </a:r>
                      <a:endParaRPr lang="es-CO" sz="1400" b="1" dirty="0">
                        <a:solidFill>
                          <a:schemeClr val="bg1"/>
                        </a:solidFill>
                        <a:latin typeface="+mn-lt"/>
                      </a:endParaRPr>
                    </a:p>
                  </a:txBody>
                  <a:tcPr marL="44450" marR="44450" marT="0" marB="0">
                    <a:solidFill>
                      <a:schemeClr val="accent5">
                        <a:lumMod val="40000"/>
                        <a:lumOff val="60000"/>
                      </a:schemeClr>
                    </a:solidFill>
                  </a:tcPr>
                </a:tc>
                <a:extLst>
                  <a:ext uri="{0D108BD9-81ED-4DB2-BD59-A6C34878D82A}">
                    <a16:rowId xmlns:a16="http://schemas.microsoft.com/office/drawing/2014/main" val="10000"/>
                  </a:ext>
                </a:extLst>
              </a:tr>
              <a:tr h="0">
                <a:tc>
                  <a:txBody>
                    <a:bodyPr/>
                    <a:lstStyle/>
                    <a:p>
                      <a:pPr algn="just">
                        <a:lnSpc>
                          <a:spcPct val="150000"/>
                        </a:lnSpc>
                      </a:pPr>
                      <a:r>
                        <a:rPr lang="es-CO" sz="1400" dirty="0"/>
                        <a:t>Aire</a:t>
                      </a:r>
                      <a:endParaRPr lang="es-CO" sz="1400" dirty="0">
                        <a:latin typeface="+mn-lt"/>
                      </a:endParaRPr>
                    </a:p>
                  </a:txBody>
                  <a:tcPr marL="44450" marR="44450" marT="0" marB="0"/>
                </a:tc>
                <a:tc>
                  <a:txBody>
                    <a:bodyPr/>
                    <a:lstStyle/>
                    <a:p>
                      <a:pPr algn="ctr">
                        <a:lnSpc>
                          <a:spcPct val="150000"/>
                        </a:lnSpc>
                      </a:pPr>
                      <a:r>
                        <a:rPr lang="es-CO" sz="1400" dirty="0"/>
                        <a:t>0</a:t>
                      </a:r>
                      <a:endParaRPr lang="es-CO" sz="1400" dirty="0">
                        <a:latin typeface="+mn-lt"/>
                      </a:endParaRPr>
                    </a:p>
                  </a:txBody>
                  <a:tcPr marL="44450" marR="44450" marT="0" marB="0"/>
                </a:tc>
                <a:tc>
                  <a:txBody>
                    <a:bodyPr/>
                    <a:lstStyle/>
                    <a:p>
                      <a:pPr algn="ctr">
                        <a:lnSpc>
                          <a:spcPct val="150000"/>
                        </a:lnSpc>
                      </a:pPr>
                      <a:r>
                        <a:rPr lang="es-CO" sz="1400" dirty="0"/>
                        <a:t>331.7</a:t>
                      </a:r>
                      <a:endParaRPr lang="es-CO" sz="1400" dirty="0">
                        <a:latin typeface="+mn-lt"/>
                      </a:endParaRPr>
                    </a:p>
                  </a:txBody>
                  <a:tcPr marL="44450" marR="44450" marT="0" marB="0"/>
                </a:tc>
                <a:extLst>
                  <a:ext uri="{0D108BD9-81ED-4DB2-BD59-A6C34878D82A}">
                    <a16:rowId xmlns:a16="http://schemas.microsoft.com/office/drawing/2014/main" val="10001"/>
                  </a:ext>
                </a:extLst>
              </a:tr>
              <a:tr h="0">
                <a:tc>
                  <a:txBody>
                    <a:bodyPr/>
                    <a:lstStyle/>
                    <a:p>
                      <a:pPr algn="just">
                        <a:lnSpc>
                          <a:spcPct val="150000"/>
                        </a:lnSpc>
                      </a:pPr>
                      <a:r>
                        <a:rPr lang="es-CO" sz="1400" dirty="0"/>
                        <a:t>Aire</a:t>
                      </a:r>
                      <a:endParaRPr lang="es-CO" sz="1400" dirty="0">
                        <a:latin typeface="+mn-lt"/>
                      </a:endParaRPr>
                    </a:p>
                  </a:txBody>
                  <a:tcPr marL="44450" marR="44450" marT="0" marB="0"/>
                </a:tc>
                <a:tc>
                  <a:txBody>
                    <a:bodyPr/>
                    <a:lstStyle/>
                    <a:p>
                      <a:pPr algn="ctr">
                        <a:lnSpc>
                          <a:spcPct val="150000"/>
                        </a:lnSpc>
                      </a:pPr>
                      <a:r>
                        <a:rPr lang="es-CO" sz="1400" dirty="0"/>
                        <a:t>15</a:t>
                      </a:r>
                      <a:endParaRPr lang="es-CO" sz="1400" dirty="0">
                        <a:latin typeface="+mn-lt"/>
                      </a:endParaRPr>
                    </a:p>
                  </a:txBody>
                  <a:tcPr marL="44450" marR="44450" marT="0" marB="0"/>
                </a:tc>
                <a:tc>
                  <a:txBody>
                    <a:bodyPr/>
                    <a:lstStyle/>
                    <a:p>
                      <a:pPr algn="ctr">
                        <a:lnSpc>
                          <a:spcPct val="150000"/>
                        </a:lnSpc>
                      </a:pPr>
                      <a:r>
                        <a:rPr lang="es-CO" sz="1400" dirty="0"/>
                        <a:t>340</a:t>
                      </a:r>
                      <a:endParaRPr lang="es-CO" sz="1400" dirty="0">
                        <a:latin typeface="+mn-lt"/>
                      </a:endParaRPr>
                    </a:p>
                  </a:txBody>
                  <a:tcPr marL="44450" marR="44450" marT="0" marB="0"/>
                </a:tc>
                <a:extLst>
                  <a:ext uri="{0D108BD9-81ED-4DB2-BD59-A6C34878D82A}">
                    <a16:rowId xmlns:a16="http://schemas.microsoft.com/office/drawing/2014/main" val="10002"/>
                  </a:ext>
                </a:extLst>
              </a:tr>
              <a:tr h="0">
                <a:tc>
                  <a:txBody>
                    <a:bodyPr/>
                    <a:lstStyle/>
                    <a:p>
                      <a:pPr algn="just">
                        <a:lnSpc>
                          <a:spcPct val="150000"/>
                        </a:lnSpc>
                      </a:pPr>
                      <a:r>
                        <a:rPr lang="es-CO" sz="1400" dirty="0"/>
                        <a:t>Oxígeno</a:t>
                      </a:r>
                      <a:endParaRPr lang="es-CO" sz="1400" dirty="0">
                        <a:latin typeface="+mn-lt"/>
                      </a:endParaRPr>
                    </a:p>
                  </a:txBody>
                  <a:tcPr marL="44450" marR="44450" marT="0" marB="0"/>
                </a:tc>
                <a:tc>
                  <a:txBody>
                    <a:bodyPr/>
                    <a:lstStyle/>
                    <a:p>
                      <a:pPr algn="ctr">
                        <a:lnSpc>
                          <a:spcPct val="150000"/>
                        </a:lnSpc>
                      </a:pPr>
                      <a:r>
                        <a:rPr lang="es-CO" sz="1400" dirty="0"/>
                        <a:t>0</a:t>
                      </a:r>
                      <a:endParaRPr lang="es-CO" sz="1400" dirty="0">
                        <a:latin typeface="+mn-lt"/>
                      </a:endParaRPr>
                    </a:p>
                  </a:txBody>
                  <a:tcPr marL="44450" marR="44450" marT="0" marB="0"/>
                </a:tc>
                <a:tc>
                  <a:txBody>
                    <a:bodyPr/>
                    <a:lstStyle/>
                    <a:p>
                      <a:pPr algn="ctr">
                        <a:lnSpc>
                          <a:spcPct val="150000"/>
                        </a:lnSpc>
                      </a:pPr>
                      <a:r>
                        <a:rPr lang="es-CO" sz="1400" dirty="0"/>
                        <a:t>317</a:t>
                      </a:r>
                      <a:endParaRPr lang="es-CO" sz="1400" dirty="0">
                        <a:latin typeface="+mn-lt"/>
                      </a:endParaRPr>
                    </a:p>
                  </a:txBody>
                  <a:tcPr marL="44450" marR="44450" marT="0" marB="0"/>
                </a:tc>
                <a:extLst>
                  <a:ext uri="{0D108BD9-81ED-4DB2-BD59-A6C34878D82A}">
                    <a16:rowId xmlns:a16="http://schemas.microsoft.com/office/drawing/2014/main" val="10003"/>
                  </a:ext>
                </a:extLst>
              </a:tr>
              <a:tr h="0">
                <a:tc>
                  <a:txBody>
                    <a:bodyPr/>
                    <a:lstStyle/>
                    <a:p>
                      <a:pPr algn="just">
                        <a:lnSpc>
                          <a:spcPct val="150000"/>
                        </a:lnSpc>
                      </a:pPr>
                      <a:r>
                        <a:rPr lang="es-CO" sz="1400" dirty="0" smtClean="0"/>
                        <a:t>Etanol</a:t>
                      </a:r>
                      <a:endParaRPr lang="es-CO" sz="1400" dirty="0">
                        <a:latin typeface="+mn-lt"/>
                      </a:endParaRPr>
                    </a:p>
                  </a:txBody>
                  <a:tcPr marL="44450" marR="44450" marT="0" marB="0"/>
                </a:tc>
                <a:tc>
                  <a:txBody>
                    <a:bodyPr/>
                    <a:lstStyle/>
                    <a:p>
                      <a:pPr algn="ctr">
                        <a:lnSpc>
                          <a:spcPct val="150000"/>
                        </a:lnSpc>
                      </a:pPr>
                      <a:r>
                        <a:rPr lang="es-CO" sz="1400" dirty="0" smtClean="0"/>
                        <a:t>20</a:t>
                      </a:r>
                      <a:endParaRPr lang="es-CO" sz="1400" dirty="0">
                        <a:latin typeface="+mn-lt"/>
                      </a:endParaRPr>
                    </a:p>
                  </a:txBody>
                  <a:tcPr marL="44450" marR="44450" marT="0" marB="0"/>
                </a:tc>
                <a:tc>
                  <a:txBody>
                    <a:bodyPr/>
                    <a:lstStyle/>
                    <a:p>
                      <a:pPr algn="ctr">
                        <a:lnSpc>
                          <a:spcPct val="150000"/>
                        </a:lnSpc>
                      </a:pPr>
                      <a:r>
                        <a:rPr lang="es-CO" sz="1400" dirty="0" smtClean="0"/>
                        <a:t>1200</a:t>
                      </a:r>
                      <a:endParaRPr lang="es-CO" sz="1400" dirty="0">
                        <a:latin typeface="+mn-lt"/>
                      </a:endParaRPr>
                    </a:p>
                  </a:txBody>
                  <a:tcPr marL="44450" marR="44450" marT="0" marB="0"/>
                </a:tc>
                <a:extLst>
                  <a:ext uri="{0D108BD9-81ED-4DB2-BD59-A6C34878D82A}">
                    <a16:rowId xmlns:a16="http://schemas.microsoft.com/office/drawing/2014/main" val="10004"/>
                  </a:ext>
                </a:extLst>
              </a:tr>
              <a:tr h="0">
                <a:tc>
                  <a:txBody>
                    <a:bodyPr/>
                    <a:lstStyle/>
                    <a:p>
                      <a:pPr algn="just">
                        <a:lnSpc>
                          <a:spcPct val="150000"/>
                        </a:lnSpc>
                      </a:pPr>
                      <a:r>
                        <a:rPr lang="es-CO" sz="1400" dirty="0" smtClean="0"/>
                        <a:t>Benceno</a:t>
                      </a:r>
                      <a:endParaRPr lang="es-CO" sz="1400" dirty="0">
                        <a:latin typeface="+mn-lt"/>
                      </a:endParaRPr>
                    </a:p>
                  </a:txBody>
                  <a:tcPr marL="44450" marR="44450" marT="0" marB="0"/>
                </a:tc>
                <a:tc>
                  <a:txBody>
                    <a:bodyPr/>
                    <a:lstStyle/>
                    <a:p>
                      <a:pPr algn="ctr">
                        <a:lnSpc>
                          <a:spcPct val="150000"/>
                        </a:lnSpc>
                      </a:pPr>
                      <a:r>
                        <a:rPr lang="es-CO" sz="1400" dirty="0" smtClean="0"/>
                        <a:t>20</a:t>
                      </a:r>
                      <a:endParaRPr lang="es-CO" sz="1400" dirty="0">
                        <a:latin typeface="+mn-lt"/>
                      </a:endParaRPr>
                    </a:p>
                  </a:txBody>
                  <a:tcPr marL="44450" marR="44450" marT="0" marB="0"/>
                </a:tc>
                <a:tc>
                  <a:txBody>
                    <a:bodyPr/>
                    <a:lstStyle/>
                    <a:p>
                      <a:pPr algn="ctr">
                        <a:lnSpc>
                          <a:spcPct val="150000"/>
                        </a:lnSpc>
                      </a:pPr>
                      <a:r>
                        <a:rPr lang="es-CO" sz="1400" dirty="0" smtClean="0"/>
                        <a:t>1300</a:t>
                      </a:r>
                      <a:endParaRPr lang="es-CO" sz="1400" dirty="0">
                        <a:latin typeface="+mn-lt"/>
                      </a:endParaRPr>
                    </a:p>
                  </a:txBody>
                  <a:tcPr marL="44450" marR="44450" marT="0" marB="0"/>
                </a:tc>
                <a:extLst>
                  <a:ext uri="{0D108BD9-81ED-4DB2-BD59-A6C34878D82A}">
                    <a16:rowId xmlns:a16="http://schemas.microsoft.com/office/drawing/2014/main" val="10005"/>
                  </a:ext>
                </a:extLst>
              </a:tr>
              <a:tr h="459585">
                <a:tc>
                  <a:txBody>
                    <a:bodyPr/>
                    <a:lstStyle/>
                    <a:p>
                      <a:pPr algn="just">
                        <a:lnSpc>
                          <a:spcPct val="150000"/>
                        </a:lnSpc>
                      </a:pPr>
                      <a:r>
                        <a:rPr lang="es-CO" sz="1400" dirty="0"/>
                        <a:t>Agua</a:t>
                      </a:r>
                      <a:endParaRPr lang="es-CO" sz="1400" dirty="0">
                        <a:latin typeface="+mn-lt"/>
                      </a:endParaRPr>
                    </a:p>
                  </a:txBody>
                  <a:tcPr marL="44450" marR="44450" marT="0" marB="0"/>
                </a:tc>
                <a:tc>
                  <a:txBody>
                    <a:bodyPr/>
                    <a:lstStyle/>
                    <a:p>
                      <a:pPr algn="ctr">
                        <a:lnSpc>
                          <a:spcPct val="150000"/>
                        </a:lnSpc>
                      </a:pPr>
                      <a:r>
                        <a:rPr lang="es-CO" sz="1400" dirty="0"/>
                        <a:t>15</a:t>
                      </a:r>
                      <a:endParaRPr lang="es-CO" sz="1400" dirty="0">
                        <a:latin typeface="+mn-lt"/>
                      </a:endParaRPr>
                    </a:p>
                  </a:txBody>
                  <a:tcPr marL="44450" marR="44450" marT="0" marB="0"/>
                </a:tc>
                <a:tc>
                  <a:txBody>
                    <a:bodyPr/>
                    <a:lstStyle/>
                    <a:p>
                      <a:pPr algn="ctr">
                        <a:lnSpc>
                          <a:spcPct val="150000"/>
                        </a:lnSpc>
                      </a:pPr>
                      <a:r>
                        <a:rPr lang="es-CO" sz="1400" dirty="0"/>
                        <a:t>1450</a:t>
                      </a:r>
                      <a:endParaRPr lang="es-CO" sz="1400" dirty="0">
                        <a:latin typeface="+mn-lt"/>
                      </a:endParaRPr>
                    </a:p>
                  </a:txBody>
                  <a:tcPr marL="44450" marR="44450" marT="0" marB="0"/>
                </a:tc>
                <a:extLst>
                  <a:ext uri="{0D108BD9-81ED-4DB2-BD59-A6C34878D82A}">
                    <a16:rowId xmlns:a16="http://schemas.microsoft.com/office/drawing/2014/main" val="10006"/>
                  </a:ext>
                </a:extLst>
              </a:tr>
              <a:tr h="0">
                <a:tc>
                  <a:txBody>
                    <a:bodyPr/>
                    <a:lstStyle/>
                    <a:p>
                      <a:pPr algn="just">
                        <a:lnSpc>
                          <a:spcPct val="150000"/>
                        </a:lnSpc>
                      </a:pPr>
                      <a:r>
                        <a:rPr lang="es-CO" sz="1400" dirty="0" smtClean="0"/>
                        <a:t>Aluminio</a:t>
                      </a:r>
                      <a:endParaRPr lang="es-CO" sz="1400" dirty="0">
                        <a:latin typeface="+mn-lt"/>
                      </a:endParaRPr>
                    </a:p>
                  </a:txBody>
                  <a:tcPr marL="44450" marR="44450" marT="0" marB="0"/>
                </a:tc>
                <a:tc>
                  <a:txBody>
                    <a:bodyPr/>
                    <a:lstStyle/>
                    <a:p>
                      <a:pPr algn="ctr">
                        <a:lnSpc>
                          <a:spcPct val="150000"/>
                        </a:lnSpc>
                      </a:pPr>
                      <a:r>
                        <a:rPr lang="es-CO" sz="1400" dirty="0"/>
                        <a:t>20</a:t>
                      </a:r>
                      <a:endParaRPr lang="es-CO" sz="1400" dirty="0">
                        <a:latin typeface="+mn-lt"/>
                      </a:endParaRPr>
                    </a:p>
                  </a:txBody>
                  <a:tcPr marL="44450" marR="44450" marT="0" marB="0"/>
                </a:tc>
                <a:tc>
                  <a:txBody>
                    <a:bodyPr/>
                    <a:lstStyle/>
                    <a:p>
                      <a:pPr algn="ctr">
                        <a:lnSpc>
                          <a:spcPct val="150000"/>
                        </a:lnSpc>
                      </a:pPr>
                      <a:r>
                        <a:rPr lang="es-CO" sz="1400" dirty="0" smtClean="0"/>
                        <a:t>5000</a:t>
                      </a:r>
                      <a:endParaRPr lang="es-CO" sz="1400" dirty="0">
                        <a:latin typeface="+mn-lt"/>
                      </a:endParaRPr>
                    </a:p>
                  </a:txBody>
                  <a:tcPr marL="44450" marR="44450" marT="0" marB="0"/>
                </a:tc>
                <a:extLst>
                  <a:ext uri="{0D108BD9-81ED-4DB2-BD59-A6C34878D82A}">
                    <a16:rowId xmlns:a16="http://schemas.microsoft.com/office/drawing/2014/main" val="10007"/>
                  </a:ext>
                </a:extLst>
              </a:tr>
              <a:tr h="0">
                <a:tc>
                  <a:txBody>
                    <a:bodyPr/>
                    <a:lstStyle/>
                    <a:p>
                      <a:pPr algn="just">
                        <a:lnSpc>
                          <a:spcPct val="150000"/>
                        </a:lnSpc>
                      </a:pPr>
                      <a:r>
                        <a:rPr lang="es-CO" sz="1400" dirty="0"/>
                        <a:t>Acero</a:t>
                      </a:r>
                      <a:endParaRPr lang="es-CO" sz="1400" dirty="0">
                        <a:latin typeface="+mn-lt"/>
                      </a:endParaRPr>
                    </a:p>
                  </a:txBody>
                  <a:tcPr marL="44450" marR="44450" marT="0" marB="0"/>
                </a:tc>
                <a:tc>
                  <a:txBody>
                    <a:bodyPr/>
                    <a:lstStyle/>
                    <a:p>
                      <a:pPr algn="ctr">
                        <a:lnSpc>
                          <a:spcPct val="150000"/>
                        </a:lnSpc>
                      </a:pPr>
                      <a:r>
                        <a:rPr lang="es-CO" sz="1400" dirty="0"/>
                        <a:t>20</a:t>
                      </a:r>
                      <a:endParaRPr lang="es-CO" sz="1400" dirty="0">
                        <a:latin typeface="+mn-lt"/>
                      </a:endParaRPr>
                    </a:p>
                  </a:txBody>
                  <a:tcPr marL="44450" marR="44450" marT="0" marB="0"/>
                </a:tc>
                <a:tc>
                  <a:txBody>
                    <a:bodyPr/>
                    <a:lstStyle/>
                    <a:p>
                      <a:pPr algn="ctr">
                        <a:lnSpc>
                          <a:spcPct val="150000"/>
                        </a:lnSpc>
                      </a:pPr>
                      <a:r>
                        <a:rPr lang="es-CO" sz="1400" dirty="0"/>
                        <a:t>5130</a:t>
                      </a:r>
                      <a:endParaRPr lang="es-CO" sz="1400" dirty="0">
                        <a:latin typeface="+mn-lt"/>
                      </a:endParaRPr>
                    </a:p>
                  </a:txBody>
                  <a:tcPr marL="44450" marR="44450" marT="0" marB="0"/>
                </a:tc>
                <a:extLst>
                  <a:ext uri="{0D108BD9-81ED-4DB2-BD59-A6C34878D82A}">
                    <a16:rowId xmlns:a16="http://schemas.microsoft.com/office/drawing/2014/main" val="10008"/>
                  </a:ext>
                </a:extLst>
              </a:tr>
              <a:tr h="0">
                <a:tc>
                  <a:txBody>
                    <a:bodyPr/>
                    <a:lstStyle/>
                    <a:p>
                      <a:pPr algn="just">
                        <a:lnSpc>
                          <a:spcPct val="150000"/>
                        </a:lnSpc>
                      </a:pPr>
                      <a:r>
                        <a:rPr lang="es-CO" sz="1400" dirty="0" smtClean="0"/>
                        <a:t>Cobre</a:t>
                      </a:r>
                      <a:endParaRPr lang="es-CO" sz="1400" dirty="0">
                        <a:latin typeface="+mn-lt"/>
                      </a:endParaRPr>
                    </a:p>
                  </a:txBody>
                  <a:tcPr marL="44450" marR="44450" marT="0" marB="0"/>
                </a:tc>
                <a:tc>
                  <a:txBody>
                    <a:bodyPr/>
                    <a:lstStyle/>
                    <a:p>
                      <a:pPr algn="ctr">
                        <a:lnSpc>
                          <a:spcPct val="150000"/>
                        </a:lnSpc>
                      </a:pPr>
                      <a:r>
                        <a:rPr lang="es-CO" sz="1400" dirty="0" smtClean="0"/>
                        <a:t>20</a:t>
                      </a:r>
                      <a:endParaRPr lang="es-CO" sz="1400" dirty="0">
                        <a:latin typeface="+mn-lt"/>
                      </a:endParaRPr>
                    </a:p>
                  </a:txBody>
                  <a:tcPr marL="44450" marR="44450" marT="0" marB="0"/>
                </a:tc>
                <a:tc>
                  <a:txBody>
                    <a:bodyPr/>
                    <a:lstStyle/>
                    <a:p>
                      <a:pPr algn="ctr">
                        <a:lnSpc>
                          <a:spcPct val="150000"/>
                        </a:lnSpc>
                      </a:pPr>
                      <a:r>
                        <a:rPr lang="es-CO" sz="1400" dirty="0" smtClean="0"/>
                        <a:t>3750</a:t>
                      </a:r>
                      <a:endParaRPr lang="es-CO" sz="1400" dirty="0">
                        <a:latin typeface="+mn-lt"/>
                      </a:endParaRPr>
                    </a:p>
                  </a:txBody>
                  <a:tcPr marL="44450" marR="44450" marT="0" marB="0"/>
                </a:tc>
                <a:extLst>
                  <a:ext uri="{0D108BD9-81ED-4DB2-BD59-A6C34878D82A}">
                    <a16:rowId xmlns:a16="http://schemas.microsoft.com/office/drawing/2014/main" val="10009"/>
                  </a:ext>
                </a:extLst>
              </a:tr>
              <a:tr h="0">
                <a:tc>
                  <a:txBody>
                    <a:bodyPr/>
                    <a:lstStyle/>
                    <a:p>
                      <a:pPr algn="just">
                        <a:lnSpc>
                          <a:spcPct val="150000"/>
                        </a:lnSpc>
                      </a:pPr>
                      <a:r>
                        <a:rPr lang="es-CO" sz="1400" dirty="0" smtClean="0"/>
                        <a:t>Vidrio</a:t>
                      </a:r>
                      <a:endParaRPr lang="es-CO" sz="1400" dirty="0">
                        <a:latin typeface="+mn-lt"/>
                      </a:endParaRPr>
                    </a:p>
                  </a:txBody>
                  <a:tcPr marL="44450" marR="44450" marT="0" marB="0"/>
                </a:tc>
                <a:tc>
                  <a:txBody>
                    <a:bodyPr/>
                    <a:lstStyle/>
                    <a:p>
                      <a:pPr algn="ctr">
                        <a:lnSpc>
                          <a:spcPct val="150000"/>
                        </a:lnSpc>
                      </a:pPr>
                      <a:r>
                        <a:rPr lang="es-CO" sz="1400" dirty="0" smtClean="0"/>
                        <a:t>20</a:t>
                      </a:r>
                      <a:endParaRPr lang="es-CO" sz="1400" dirty="0">
                        <a:latin typeface="+mn-lt"/>
                      </a:endParaRPr>
                    </a:p>
                  </a:txBody>
                  <a:tcPr marL="44450" marR="44450" marT="0" marB="0"/>
                </a:tc>
                <a:tc>
                  <a:txBody>
                    <a:bodyPr/>
                    <a:lstStyle/>
                    <a:p>
                      <a:pPr algn="ctr">
                        <a:lnSpc>
                          <a:spcPct val="150000"/>
                        </a:lnSpc>
                      </a:pPr>
                      <a:r>
                        <a:rPr lang="es-CO" sz="1400" dirty="0" smtClean="0"/>
                        <a:t>5170</a:t>
                      </a:r>
                      <a:endParaRPr lang="es-CO" sz="1400" dirty="0">
                        <a:latin typeface="+mn-lt"/>
                      </a:endParaRPr>
                    </a:p>
                  </a:txBody>
                  <a:tcPr marL="44450" marR="44450" marT="0" marB="0"/>
                </a:tc>
                <a:extLst>
                  <a:ext uri="{0D108BD9-81ED-4DB2-BD59-A6C34878D82A}">
                    <a16:rowId xmlns:a16="http://schemas.microsoft.com/office/drawing/2014/main" val="10010"/>
                  </a:ext>
                </a:extLst>
              </a:tr>
            </a:tbl>
          </a:graphicData>
        </a:graphic>
      </p:graphicFrame>
      <p:sp>
        <p:nvSpPr>
          <p:cNvPr id="17" name="10 CuadroTexto"/>
          <p:cNvSpPr txBox="1"/>
          <p:nvPr/>
        </p:nvSpPr>
        <p:spPr>
          <a:xfrm>
            <a:off x="452481" y="1393448"/>
            <a:ext cx="3218565" cy="1323439"/>
          </a:xfrm>
          <a:prstGeom prst="rect">
            <a:avLst/>
          </a:prstGeom>
          <a:noFill/>
          <a:effectLst/>
        </p:spPr>
        <p:txBody>
          <a:bodyPr wrap="square" rtlCol="0">
            <a:spAutoFit/>
          </a:bodyPr>
          <a:lstStyle/>
          <a:p>
            <a:pPr algn="just"/>
            <a:r>
              <a:rPr lang="es-ES_tradnl" sz="1600" dirty="0" smtClean="0"/>
              <a:t>En general la velocidad de propagación del sonido es mayor en los </a:t>
            </a:r>
            <a:r>
              <a:rPr lang="es-ES_tradnl" sz="1600" b="1" dirty="0" smtClean="0">
                <a:solidFill>
                  <a:srgbClr val="FF0000"/>
                </a:solidFill>
              </a:rPr>
              <a:t>sólidos</a:t>
            </a:r>
            <a:r>
              <a:rPr lang="es-ES_tradnl" sz="1600" dirty="0" smtClean="0"/>
              <a:t> que en los </a:t>
            </a:r>
            <a:r>
              <a:rPr lang="es-ES_tradnl" sz="1600" b="1" dirty="0" smtClean="0">
                <a:solidFill>
                  <a:srgbClr val="1C47D2"/>
                </a:solidFill>
              </a:rPr>
              <a:t>líquidos</a:t>
            </a:r>
            <a:r>
              <a:rPr lang="es-ES_tradnl" sz="1600" dirty="0" smtClean="0"/>
              <a:t> y en los líquidos mayor que en los </a:t>
            </a:r>
            <a:r>
              <a:rPr lang="es-ES_tradnl" sz="1600" b="1" dirty="0" smtClean="0">
                <a:solidFill>
                  <a:srgbClr val="00B050"/>
                </a:solidFill>
              </a:rPr>
              <a:t>gases</a:t>
            </a:r>
            <a:r>
              <a:rPr lang="es-ES_tradnl" sz="1600" dirty="0" smtClean="0"/>
              <a:t>.</a:t>
            </a:r>
            <a:endParaRPr lang="es-ES" sz="1600" dirty="0"/>
          </a:p>
        </p:txBody>
      </p:sp>
      <mc:AlternateContent xmlns:mc="http://schemas.openxmlformats.org/markup-compatibility/2006" xmlns:a14="http://schemas.microsoft.com/office/drawing/2010/main">
        <mc:Choice Requires="a14">
          <p:sp>
            <p:nvSpPr>
              <p:cNvPr id="23" name="2 CuadroTexto"/>
              <p:cNvSpPr txBox="1"/>
              <p:nvPr/>
            </p:nvSpPr>
            <p:spPr>
              <a:xfrm>
                <a:off x="1094238" y="2935258"/>
                <a:ext cx="1435008" cy="819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𝑠</m:t>
                          </m:r>
                          <m:r>
                            <a:rPr lang="es-ES" sz="1600" b="0" i="1" smtClean="0">
                              <a:latin typeface="Cambria Math" panose="02040503050406030204" pitchFamily="18" charset="0"/>
                            </a:rPr>
                            <m:t>ó</m:t>
                          </m:r>
                          <m:r>
                            <a:rPr lang="es-ES" sz="1600" b="0" i="1" smtClean="0">
                              <a:latin typeface="Cambria Math" panose="02040503050406030204" pitchFamily="18" charset="0"/>
                            </a:rPr>
                            <m:t>𝑙𝑖𝑑𝑜𝑠</m:t>
                          </m:r>
                        </m:sub>
                      </m:sSub>
                      <m:r>
                        <a:rPr lang="es-ES" sz="1600" b="0" i="1" smtClean="0">
                          <a:latin typeface="Cambria Math"/>
                        </a:rPr>
                        <m:t>=</m:t>
                      </m:r>
                      <m:rad>
                        <m:radPr>
                          <m:degHide m:val="on"/>
                          <m:ctrlPr>
                            <a:rPr lang="es-ES" sz="1600" b="0" i="1" smtClean="0">
                              <a:latin typeface="Cambria Math" panose="02040503050406030204" pitchFamily="18" charset="0"/>
                            </a:rPr>
                          </m:ctrlPr>
                        </m:radPr>
                        <m:deg/>
                        <m:e>
                          <m:f>
                            <m:fPr>
                              <m:ctrlPr>
                                <a:rPr lang="es-ES" sz="1600" b="0" i="1" smtClean="0">
                                  <a:latin typeface="Cambria Math" panose="02040503050406030204" pitchFamily="18" charset="0"/>
                                </a:rPr>
                              </m:ctrlPr>
                            </m:fPr>
                            <m:num>
                              <m:r>
                                <a:rPr lang="es-ES" sz="1600" b="0" i="1" smtClean="0">
                                  <a:latin typeface="Cambria Math"/>
                                </a:rPr>
                                <m:t>𝐸</m:t>
                              </m:r>
                            </m:num>
                            <m:den>
                              <m:r>
                                <a:rPr lang="es-ES" sz="1600" b="0" i="1" smtClean="0">
                                  <a:latin typeface="Cambria Math"/>
                                  <a:ea typeface="Cambria Math"/>
                                </a:rPr>
                                <m:t>𝜌</m:t>
                              </m:r>
                            </m:den>
                          </m:f>
                        </m:e>
                      </m:rad>
                    </m:oMath>
                  </m:oMathPara>
                </a14:m>
                <a:endParaRPr lang="es-ES" sz="1600" dirty="0"/>
              </a:p>
            </p:txBody>
          </p:sp>
        </mc:Choice>
        <mc:Fallback xmlns="">
          <p:sp>
            <p:nvSpPr>
              <p:cNvPr id="23" name="2 CuadroTexto"/>
              <p:cNvSpPr txBox="1">
                <a:spLocks noRot="1" noChangeAspect="1" noMove="1" noResize="1" noEditPoints="1" noAdjustHandles="1" noChangeArrowheads="1" noChangeShapeType="1" noTextEdit="1"/>
              </p:cNvSpPr>
              <p:nvPr/>
            </p:nvSpPr>
            <p:spPr>
              <a:xfrm>
                <a:off x="1094238" y="2935258"/>
                <a:ext cx="1435008" cy="819840"/>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2 CuadroTexto"/>
              <p:cNvSpPr txBox="1"/>
              <p:nvPr/>
            </p:nvSpPr>
            <p:spPr>
              <a:xfrm>
                <a:off x="802138" y="4259049"/>
                <a:ext cx="1749068" cy="819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𝑙</m:t>
                          </m:r>
                          <m:r>
                            <a:rPr lang="es-ES" sz="1600" b="0" i="1" smtClean="0">
                              <a:latin typeface="Cambria Math" panose="02040503050406030204" pitchFamily="18" charset="0"/>
                            </a:rPr>
                            <m:t>í</m:t>
                          </m:r>
                          <m:r>
                            <a:rPr lang="es-ES" sz="1600" b="0" i="1" smtClean="0">
                              <a:latin typeface="Cambria Math" panose="02040503050406030204" pitchFamily="18" charset="0"/>
                            </a:rPr>
                            <m:t>𝑞𝑢𝑖𝑑𝑜𝑠</m:t>
                          </m:r>
                        </m:sub>
                      </m:sSub>
                      <m:r>
                        <a:rPr lang="es-ES" sz="1600" b="0" i="1" smtClean="0">
                          <a:latin typeface="Cambria Math"/>
                        </a:rPr>
                        <m:t>=</m:t>
                      </m:r>
                      <m:rad>
                        <m:radPr>
                          <m:degHide m:val="on"/>
                          <m:ctrlPr>
                            <a:rPr lang="es-ES" sz="1600" b="0" i="1" smtClean="0">
                              <a:latin typeface="Cambria Math" panose="02040503050406030204" pitchFamily="18" charset="0"/>
                            </a:rPr>
                          </m:ctrlPr>
                        </m:radPr>
                        <m:deg/>
                        <m:e>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𝐵</m:t>
                              </m:r>
                            </m:num>
                            <m:den>
                              <m:r>
                                <a:rPr lang="es-ES" sz="1600" b="0" i="1" smtClean="0">
                                  <a:latin typeface="Cambria Math"/>
                                  <a:ea typeface="Cambria Math"/>
                                </a:rPr>
                                <m:t>𝜌</m:t>
                              </m:r>
                            </m:den>
                          </m:f>
                        </m:e>
                      </m:rad>
                    </m:oMath>
                  </m:oMathPara>
                </a14:m>
                <a:endParaRPr lang="es-ES" sz="1600" dirty="0"/>
              </a:p>
            </p:txBody>
          </p:sp>
        </mc:Choice>
        <mc:Fallback xmlns="">
          <p:sp>
            <p:nvSpPr>
              <p:cNvPr id="24" name="2 CuadroTexto"/>
              <p:cNvSpPr txBox="1">
                <a:spLocks noRot="1" noChangeAspect="1" noMove="1" noResize="1" noEditPoints="1" noAdjustHandles="1" noChangeArrowheads="1" noChangeShapeType="1" noTextEdit="1"/>
              </p:cNvSpPr>
              <p:nvPr/>
            </p:nvSpPr>
            <p:spPr>
              <a:xfrm>
                <a:off x="802138" y="4259049"/>
                <a:ext cx="1749068" cy="819840"/>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2 CuadroTexto"/>
              <p:cNvSpPr txBox="1"/>
              <p:nvPr/>
            </p:nvSpPr>
            <p:spPr>
              <a:xfrm>
                <a:off x="1002256" y="5616105"/>
                <a:ext cx="1548950" cy="819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𝑔𝑎𝑠𝑒𝑠</m:t>
                          </m:r>
                        </m:sub>
                      </m:sSub>
                      <m:r>
                        <a:rPr lang="es-ES" sz="1600" b="0" i="1" smtClean="0">
                          <a:latin typeface="Cambria Math"/>
                        </a:rPr>
                        <m:t>=</m:t>
                      </m:r>
                      <m:rad>
                        <m:radPr>
                          <m:degHide m:val="on"/>
                          <m:ctrlPr>
                            <a:rPr lang="es-ES" sz="1600" b="0" i="1" smtClean="0">
                              <a:latin typeface="Cambria Math" panose="02040503050406030204" pitchFamily="18" charset="0"/>
                            </a:rPr>
                          </m:ctrlPr>
                        </m:radPr>
                        <m:deg/>
                        <m:e>
                          <m:f>
                            <m:fPr>
                              <m:ctrlPr>
                                <a:rPr lang="es-ES" sz="1600" i="1">
                                  <a:latin typeface="Cambria Math" panose="02040503050406030204" pitchFamily="18" charset="0"/>
                                </a:rPr>
                              </m:ctrlPr>
                            </m:fPr>
                            <m:num>
                              <m:r>
                                <a:rPr lang="es-ES" sz="1600" i="1">
                                  <a:latin typeface="Cambria Math"/>
                                  <a:ea typeface="Cambria Math"/>
                                </a:rPr>
                                <m:t>𝛾</m:t>
                              </m:r>
                              <m:r>
                                <a:rPr lang="es-ES" sz="1600" i="1">
                                  <a:latin typeface="Cambria Math"/>
                                  <a:ea typeface="Cambria Math"/>
                                </a:rPr>
                                <m:t>𝑅𝑇</m:t>
                              </m:r>
                            </m:num>
                            <m:den>
                              <m:r>
                                <a:rPr lang="es-ES" sz="1600" i="1">
                                  <a:latin typeface="Cambria Math"/>
                                </a:rPr>
                                <m:t>𝑀</m:t>
                              </m:r>
                            </m:den>
                          </m:f>
                        </m:e>
                      </m:rad>
                    </m:oMath>
                  </m:oMathPara>
                </a14:m>
                <a:endParaRPr lang="es-ES" sz="1600" dirty="0"/>
              </a:p>
            </p:txBody>
          </p:sp>
        </mc:Choice>
        <mc:Fallback xmlns="">
          <p:sp>
            <p:nvSpPr>
              <p:cNvPr id="25" name="2 CuadroTexto"/>
              <p:cNvSpPr txBox="1">
                <a:spLocks noRot="1" noChangeAspect="1" noMove="1" noResize="1" noEditPoints="1" noAdjustHandles="1" noChangeArrowheads="1" noChangeShapeType="1" noTextEdit="1"/>
              </p:cNvSpPr>
              <p:nvPr/>
            </p:nvSpPr>
            <p:spPr>
              <a:xfrm>
                <a:off x="1002256" y="5616105"/>
                <a:ext cx="1548950" cy="819840"/>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458693" y="3889189"/>
                <a:ext cx="3192797" cy="338554"/>
              </a:xfrm>
              <a:prstGeom prst="rect">
                <a:avLst/>
              </a:prstGeom>
              <a:noFill/>
            </p:spPr>
            <p:txBody>
              <a:bodyPr wrap="none" rtlCol="0">
                <a:spAutoFit/>
              </a:bodyPr>
              <a:lstStyle/>
              <a:p>
                <a:r>
                  <a:rPr lang="es-ES" sz="1600" dirty="0" smtClean="0"/>
                  <a:t>E: Módulo de Young; </a:t>
                </a:r>
                <a14:m>
                  <m:oMath xmlns:m="http://schemas.openxmlformats.org/officeDocument/2006/math">
                    <m:r>
                      <a:rPr lang="es-ES" sz="1600" i="1">
                        <a:latin typeface="Cambria Math"/>
                        <a:ea typeface="Cambria Math"/>
                      </a:rPr>
                      <m:t>𝜌</m:t>
                    </m:r>
                  </m:oMath>
                </a14:m>
                <a:r>
                  <a:rPr lang="es-ES" sz="1600" dirty="0" smtClean="0"/>
                  <a:t>: Densidad</a:t>
                </a:r>
                <a:endParaRPr lang="es-ES" sz="160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458693" y="3889189"/>
                <a:ext cx="3192797" cy="338554"/>
              </a:xfrm>
              <a:prstGeom prst="rect">
                <a:avLst/>
              </a:prstGeom>
              <a:blipFill>
                <a:blip r:embed="rId5"/>
                <a:stretch>
                  <a:fillRect l="-954" t="-3571" b="-232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408640" y="5174879"/>
                <a:ext cx="3242850" cy="584775"/>
              </a:xfrm>
              <a:prstGeom prst="rect">
                <a:avLst/>
              </a:prstGeom>
              <a:noFill/>
            </p:spPr>
            <p:txBody>
              <a:bodyPr wrap="square" rtlCol="0">
                <a:spAutoFit/>
              </a:bodyPr>
              <a:lstStyle/>
              <a:p>
                <a:r>
                  <a:rPr lang="es-ES" sz="1600" dirty="0"/>
                  <a:t>B</a:t>
                </a:r>
                <a:r>
                  <a:rPr lang="es-ES" sz="1600" dirty="0" smtClean="0"/>
                  <a:t>: Coeficiente de compresibilidad; </a:t>
                </a:r>
                <a14:m>
                  <m:oMath xmlns:m="http://schemas.openxmlformats.org/officeDocument/2006/math">
                    <m:r>
                      <a:rPr lang="es-ES" sz="1600" i="1">
                        <a:latin typeface="Cambria Math"/>
                        <a:ea typeface="Cambria Math"/>
                      </a:rPr>
                      <m:t>𝜌</m:t>
                    </m:r>
                  </m:oMath>
                </a14:m>
                <a:r>
                  <a:rPr lang="es-ES" sz="1600" dirty="0" smtClean="0"/>
                  <a:t>: Densidad</a:t>
                </a:r>
                <a:endParaRPr lang="es-ES" sz="1600"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408640" y="5174879"/>
                <a:ext cx="3242850" cy="584775"/>
              </a:xfrm>
              <a:prstGeom prst="rect">
                <a:avLst/>
              </a:prstGeom>
              <a:blipFill>
                <a:blip r:embed="rId6"/>
                <a:stretch>
                  <a:fillRect l="-940" t="-2083" r="-2444" b="-13542"/>
                </a:stretch>
              </a:blipFill>
            </p:spPr>
            <p:txBody>
              <a:bodyPr/>
              <a:lstStyle/>
              <a:p>
                <a:r>
                  <a:rPr lang="es-ES">
                    <a:noFill/>
                  </a:rPr>
                  <a:t> </a:t>
                </a:r>
              </a:p>
            </p:txBody>
          </p:sp>
        </mc:Fallback>
      </mc:AlternateContent>
      <p:sp>
        <p:nvSpPr>
          <p:cNvPr id="28" name="20 CuadroTexto"/>
          <p:cNvSpPr txBox="1"/>
          <p:nvPr/>
        </p:nvSpPr>
        <p:spPr>
          <a:xfrm>
            <a:off x="396039" y="936095"/>
            <a:ext cx="8174755" cy="369332"/>
          </a:xfrm>
          <a:prstGeom prst="rect">
            <a:avLst/>
          </a:prstGeom>
          <a:noFill/>
        </p:spPr>
        <p:txBody>
          <a:bodyPr wrap="square" rtlCol="0">
            <a:spAutoFit/>
          </a:bodyPr>
          <a:lstStyle/>
          <a:p>
            <a:r>
              <a:rPr lang="es-ES_tradnl" b="1" dirty="0" smtClean="0">
                <a:solidFill>
                  <a:srgbClr val="00B0F0"/>
                </a:solidFill>
                <a:sym typeface="Wingdings 3" panose="05040102010807070707" pitchFamily="18" charset="2"/>
              </a:rPr>
              <a:t> </a:t>
            </a:r>
            <a:r>
              <a:rPr lang="es-ES_tradnl" b="1" dirty="0" smtClean="0">
                <a:solidFill>
                  <a:srgbClr val="00B0F0"/>
                </a:solidFill>
              </a:rPr>
              <a:t>Velocidad de propagación del sonido</a:t>
            </a:r>
            <a:endParaRPr lang="es-ES" b="1" dirty="0">
              <a:solidFill>
                <a:srgbClr val="00B0F0"/>
              </a:solidFill>
            </a:endParaRPr>
          </a:p>
        </p:txBody>
      </p:sp>
    </p:spTree>
    <p:extLst>
      <p:ext uri="{BB962C8B-B14F-4D97-AF65-F5344CB8AC3E}">
        <p14:creationId xmlns:p14="http://schemas.microsoft.com/office/powerpoint/2010/main" val="221795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unito">
      <a:majorFont>
        <a:latin typeface="Nunito Sans"/>
        <a:ea typeface=""/>
        <a:cs typeface=""/>
      </a:majorFont>
      <a:minorFont>
        <a:latin typeface="Nunito Sans"/>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4857</TotalTime>
  <Words>6606</Words>
  <Application>Microsoft Office PowerPoint</Application>
  <PresentationFormat>Presentación en pantalla (4:3)</PresentationFormat>
  <Paragraphs>518</Paragraphs>
  <Slides>46</Slides>
  <Notes>0</Notes>
  <HiddenSlides>0</HiddenSlides>
  <MMClips>3</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59" baseType="lpstr">
      <vt:lpstr>Arial</vt:lpstr>
      <vt:lpstr>Calibri</vt:lpstr>
      <vt:lpstr>Cambria Math</vt:lpstr>
      <vt:lpstr>Courier New</vt:lpstr>
      <vt:lpstr>FontAwesome</vt:lpstr>
      <vt:lpstr>Nunito Sans</vt:lpstr>
      <vt:lpstr>Segoe UI</vt:lpstr>
      <vt:lpstr>Segoe UI Emoji</vt:lpstr>
      <vt:lpstr>Symbol</vt:lpstr>
      <vt:lpstr>Wingdings</vt:lpstr>
      <vt:lpstr>Wingdings 3</vt:lpstr>
      <vt:lpstr>Tema de Office</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Artacho Cañadas</dc:creator>
  <cp:lastModifiedBy>Rafael Artacho Cañadas</cp:lastModifiedBy>
  <cp:revision>398</cp:revision>
  <dcterms:created xsi:type="dcterms:W3CDTF">2017-11-25T07:07:06Z</dcterms:created>
  <dcterms:modified xsi:type="dcterms:W3CDTF">2025-07-24T07:35:10Z</dcterms:modified>
</cp:coreProperties>
</file>