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4" r:id="rId3"/>
    <p:sldId id="326" r:id="rId4"/>
    <p:sldId id="509" r:id="rId5"/>
    <p:sldId id="510" r:id="rId6"/>
    <p:sldId id="511" r:id="rId7"/>
    <p:sldId id="512" r:id="rId8"/>
    <p:sldId id="513" r:id="rId9"/>
    <p:sldId id="514" r:id="rId10"/>
    <p:sldId id="419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522" r:id="rId19"/>
    <p:sldId id="523" r:id="rId20"/>
    <p:sldId id="524" r:id="rId21"/>
    <p:sldId id="525" r:id="rId22"/>
    <p:sldId id="526" r:id="rId23"/>
    <p:sldId id="527" r:id="rId24"/>
    <p:sldId id="528" r:id="rId25"/>
    <p:sldId id="529" r:id="rId26"/>
    <p:sldId id="530" r:id="rId27"/>
    <p:sldId id="531" r:id="rId28"/>
    <p:sldId id="532" r:id="rId29"/>
    <p:sldId id="533" r:id="rId30"/>
    <p:sldId id="534" r:id="rId31"/>
    <p:sldId id="535" r:id="rId32"/>
    <p:sldId id="536" r:id="rId33"/>
    <p:sldId id="537" r:id="rId34"/>
    <p:sldId id="538" r:id="rId35"/>
    <p:sldId id="539" r:id="rId36"/>
    <p:sldId id="540" r:id="rId37"/>
    <p:sldId id="541" r:id="rId38"/>
    <p:sldId id="542" r:id="rId39"/>
    <p:sldId id="32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94660"/>
  </p:normalViewPr>
  <p:slideViewPr>
    <p:cSldViewPr snapToGrid="0">
      <p:cViewPr varScale="1">
        <p:scale>
          <a:sx n="75" d="100"/>
          <a:sy n="75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F8D7-557D-4F1D-B56D-DC46477EF97B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4BB57-768C-4E80-9E4D-133551E828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5747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DF924-6E06-49EF-A8DE-50D50EBC2EFA}" type="datetimeFigureOut">
              <a:rPr lang="es-ES" smtClean="0"/>
              <a:t>24/07/2025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B2BD3-B4DF-432B-995C-E1CF55AA4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95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21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621430" y="533176"/>
            <a:ext cx="2896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03. CAMPO</a:t>
            </a:r>
            <a:r>
              <a:rPr lang="es-ES" sz="1600" b="1" baseline="0" dirty="0" smtClean="0"/>
              <a:t> MAGNÉTICO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93849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 userDrawn="1"/>
        </p:nvSpPr>
        <p:spPr>
          <a:xfrm>
            <a:off x="4382638" y="549321"/>
            <a:ext cx="4761362" cy="2873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aralelogramo 8"/>
          <p:cNvSpPr/>
          <p:nvPr userDrawn="1"/>
        </p:nvSpPr>
        <p:spPr>
          <a:xfrm>
            <a:off x="551421" y="283617"/>
            <a:ext cx="4296804" cy="272955"/>
          </a:xfrm>
          <a:prstGeom prst="parallelogram">
            <a:avLst>
              <a:gd name="adj" fmla="val 7734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Paralelogramo 10"/>
          <p:cNvSpPr/>
          <p:nvPr userDrawn="1"/>
        </p:nvSpPr>
        <p:spPr>
          <a:xfrm>
            <a:off x="324988" y="549321"/>
            <a:ext cx="4313688" cy="287315"/>
          </a:xfrm>
          <a:prstGeom prst="parallelogram">
            <a:avLst>
              <a:gd name="adj" fmla="val 813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riángulo rectángulo 6"/>
          <p:cNvSpPr/>
          <p:nvPr userDrawn="1"/>
        </p:nvSpPr>
        <p:spPr>
          <a:xfrm flipV="1">
            <a:off x="0" y="0"/>
            <a:ext cx="1064525" cy="137842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riángulo isósceles 7"/>
          <p:cNvSpPr/>
          <p:nvPr userDrawn="1"/>
        </p:nvSpPr>
        <p:spPr>
          <a:xfrm>
            <a:off x="842963" y="0"/>
            <a:ext cx="442911" cy="286603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 userDrawn="1"/>
        </p:nvSpPr>
        <p:spPr>
          <a:xfrm>
            <a:off x="0" y="0"/>
            <a:ext cx="86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FÍSICA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0" y="237985"/>
            <a:ext cx="393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2º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 userDrawn="1"/>
        </p:nvSpPr>
        <p:spPr>
          <a:xfrm>
            <a:off x="0" y="6629400"/>
            <a:ext cx="9144000" cy="2285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 userDrawn="1"/>
        </p:nvSpPr>
        <p:spPr>
          <a:xfrm>
            <a:off x="-66675" y="6642556"/>
            <a:ext cx="2415654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Rafael Artacho Cañadas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 userDrawn="1"/>
        </p:nvSpPr>
        <p:spPr>
          <a:xfrm>
            <a:off x="8120417" y="6642556"/>
            <a:ext cx="92804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97ADD3B9-7012-4487-87AB-CEB091580AB4}" type="slidenum">
              <a:rPr lang="es-ES" sz="1200" smtClean="0">
                <a:solidFill>
                  <a:schemeClr val="bg1"/>
                </a:solidFill>
              </a:rPr>
              <a:pPr algn="r"/>
              <a:t>‹Nº›</a:t>
            </a:fld>
            <a:r>
              <a:rPr lang="es-ES" sz="1200" dirty="0" smtClean="0">
                <a:solidFill>
                  <a:schemeClr val="bg1"/>
                </a:solidFill>
              </a:rPr>
              <a:t> de 39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 userDrawn="1"/>
        </p:nvSpPr>
        <p:spPr>
          <a:xfrm>
            <a:off x="855048" y="303118"/>
            <a:ext cx="42455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Bloque 2: </a:t>
            </a:r>
            <a:r>
              <a:rPr lang="es-ES" sz="1600" b="1" dirty="0" smtClean="0">
                <a:solidFill>
                  <a:schemeClr val="bg1"/>
                </a:solidFill>
              </a:rPr>
              <a:t>CAMPO ELECTROMAGNÉTICO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upo 20"/>
          <p:cNvGrpSpPr/>
          <p:nvPr userDrawn="1"/>
        </p:nvGrpSpPr>
        <p:grpSpPr>
          <a:xfrm>
            <a:off x="8730106" y="90849"/>
            <a:ext cx="318358" cy="430887"/>
            <a:chOff x="7081997" y="86271"/>
            <a:chExt cx="318358" cy="430887"/>
          </a:xfrm>
        </p:grpSpPr>
        <p:grpSp>
          <p:nvGrpSpPr>
            <p:cNvPr id="22" name="Grupo 21"/>
            <p:cNvGrpSpPr/>
            <p:nvPr/>
          </p:nvGrpSpPr>
          <p:grpSpPr>
            <a:xfrm>
              <a:off x="7081997" y="86271"/>
              <a:ext cx="318358" cy="284811"/>
              <a:chOff x="7077234" y="158271"/>
              <a:chExt cx="318358" cy="284811"/>
            </a:xfrm>
          </p:grpSpPr>
          <p:sp>
            <p:nvSpPr>
              <p:cNvPr id="24" name="Rectángulo redondeado 23"/>
              <p:cNvSpPr/>
              <p:nvPr/>
            </p:nvSpPr>
            <p:spPr>
              <a:xfrm>
                <a:off x="7110413" y="262510"/>
                <a:ext cx="252000" cy="180000"/>
              </a:xfrm>
              <a:prstGeom prst="round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Triángulo isósceles 24"/>
              <p:cNvSpPr/>
              <p:nvPr/>
            </p:nvSpPr>
            <p:spPr>
              <a:xfrm>
                <a:off x="7110413" y="202743"/>
                <a:ext cx="252000" cy="72000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dondear rectángulo de esquina del mismo lado 25"/>
              <p:cNvSpPr/>
              <p:nvPr/>
            </p:nvSpPr>
            <p:spPr>
              <a:xfrm>
                <a:off x="7200413" y="335082"/>
                <a:ext cx="72000" cy="108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27" name="Conector recto 26"/>
              <p:cNvCxnSpPr/>
              <p:nvPr/>
            </p:nvCxnSpPr>
            <p:spPr>
              <a:xfrm flipV="1">
                <a:off x="7077234" y="159809"/>
                <a:ext cx="159179" cy="94817"/>
              </a:xfrm>
              <a:prstGeom prst="line">
                <a:avLst/>
              </a:prstGeom>
              <a:ln w="28575" cap="rnd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/>
              <p:cNvCxnSpPr/>
              <p:nvPr/>
            </p:nvCxnSpPr>
            <p:spPr>
              <a:xfrm flipH="1" flipV="1">
                <a:off x="7236414" y="159809"/>
                <a:ext cx="159178" cy="94817"/>
              </a:xfrm>
              <a:prstGeom prst="line">
                <a:avLst/>
              </a:prstGeom>
              <a:ln w="28575" cap="rnd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ángulo redondeado 28"/>
              <p:cNvSpPr/>
              <p:nvPr/>
            </p:nvSpPr>
            <p:spPr>
              <a:xfrm>
                <a:off x="7293143" y="158271"/>
                <a:ext cx="45719" cy="54000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23" name="CuadroTexto 22">
              <a:hlinkClick r:id="rId4" action="ppaction://hlinksldjump"/>
            </p:cNvPr>
            <p:cNvSpPr txBox="1"/>
            <p:nvPr/>
          </p:nvSpPr>
          <p:spPr>
            <a:xfrm>
              <a:off x="7109731" y="86271"/>
              <a:ext cx="262892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s-ES" sz="700" dirty="0" smtClean="0">
                <a:solidFill>
                  <a:srgbClr val="0070C0"/>
                </a:solidFill>
              </a:endParaRPr>
            </a:p>
            <a:p>
              <a:endParaRPr lang="es-ES" sz="700" dirty="0">
                <a:solidFill>
                  <a:srgbClr val="0070C0"/>
                </a:solidFill>
              </a:endParaRPr>
            </a:p>
            <a:p>
              <a:endParaRPr lang="es-ES" sz="700" dirty="0" smtClean="0">
                <a:solidFill>
                  <a:srgbClr val="0070C0"/>
                </a:solidFill>
              </a:endParaRPr>
            </a:p>
            <a:p>
              <a:r>
                <a:rPr lang="es-ES" sz="700" dirty="0" smtClean="0">
                  <a:solidFill>
                    <a:srgbClr val="0070C0"/>
                  </a:solidFill>
                </a:rPr>
                <a:t>INICIO</a:t>
              </a:r>
              <a:endParaRPr lang="es-ES" sz="7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" y="556572"/>
            <a:ext cx="2736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8.png"/><Relationship Id="rId5" Type="http://schemas.openxmlformats.org/officeDocument/2006/relationships/image" Target="../media/image340.png"/><Relationship Id="rId10" Type="http://schemas.openxmlformats.org/officeDocument/2006/relationships/image" Target="../media/image36.png"/><Relationship Id="rId4" Type="http://schemas.openxmlformats.org/officeDocument/2006/relationships/image" Target="../media/image3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88.png"/><Relationship Id="rId21" Type="http://schemas.openxmlformats.org/officeDocument/2006/relationships/image" Target="../media/image73.png"/><Relationship Id="rId34" Type="http://schemas.openxmlformats.org/officeDocument/2006/relationships/image" Target="../media/image8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2.png"/><Relationship Id="rId38" Type="http://schemas.openxmlformats.org/officeDocument/2006/relationships/image" Target="../media/image87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41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55.png"/><Relationship Id="rId37" Type="http://schemas.openxmlformats.org/officeDocument/2006/relationships/image" Target="../media/image86.png"/><Relationship Id="rId40" Type="http://schemas.openxmlformats.org/officeDocument/2006/relationships/image" Target="../media/image89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5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54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53.png"/><Relationship Id="rId35" Type="http://schemas.openxmlformats.org/officeDocument/2006/relationships/image" Target="../media/image84.png"/><Relationship Id="rId8" Type="http://schemas.openxmlformats.org/officeDocument/2006/relationships/image" Target="../media/image60.png"/><Relationship Id="rId3" Type="http://schemas.openxmlformats.org/officeDocument/2006/relationships/image" Target="../media/image5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97.png"/><Relationship Id="rId3" Type="http://schemas.openxmlformats.org/officeDocument/2006/relationships/image" Target="../media/image970.png"/><Relationship Id="rId7" Type="http://schemas.openxmlformats.org/officeDocument/2006/relationships/image" Target="../media/image1000.png"/><Relationship Id="rId12" Type="http://schemas.openxmlformats.org/officeDocument/2006/relationships/image" Target="../media/image105.png"/><Relationship Id="rId17" Type="http://schemas.openxmlformats.org/officeDocument/2006/relationships/image" Target="../media/image96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0.png"/><Relationship Id="rId11" Type="http://schemas.openxmlformats.org/officeDocument/2006/relationships/image" Target="../media/image104.png"/><Relationship Id="rId5" Type="http://schemas.openxmlformats.org/officeDocument/2006/relationships/image" Target="../media/image980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23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7.xml"/><Relationship Id="rId3" Type="http://schemas.openxmlformats.org/officeDocument/2006/relationships/slide" Target="slide4.xml"/><Relationship Id="rId7" Type="http://schemas.openxmlformats.org/officeDocument/2006/relationships/slide" Target="slide16.xml"/><Relationship Id="rId12" Type="http://schemas.openxmlformats.org/officeDocument/2006/relationships/slide" Target="slide3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30.xml"/><Relationship Id="rId5" Type="http://schemas.openxmlformats.org/officeDocument/2006/relationships/slide" Target="slide8.xml"/><Relationship Id="rId10" Type="http://schemas.openxmlformats.org/officeDocument/2006/relationships/slide" Target="slide26.xml"/><Relationship Id="rId4" Type="http://schemas.openxmlformats.org/officeDocument/2006/relationships/slide" Target="slide5.xml"/><Relationship Id="rId9" Type="http://schemas.openxmlformats.org/officeDocument/2006/relationships/slide" Target="slide23.xml"/><Relationship Id="rId14" Type="http://schemas.openxmlformats.org/officeDocument/2006/relationships/slide" Target="slide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sciences.univ-nantes.fr/sites/genevieve_tulloue/Meca/Charges/cyclotr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sciences.univ-nantes.fr/sites/genevieve_tulloue/Meca/Charges/cyclotron.php" TargetMode="External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9.png"/><Relationship Id="rId7" Type="http://schemas.openxmlformats.org/officeDocument/2006/relationships/image" Target="../media/image23.png"/><Relationship Id="rId12" Type="http://schemas.openxmlformats.org/officeDocument/2006/relationships/image" Target="../media/image11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6.png"/><Relationship Id="rId5" Type="http://schemas.openxmlformats.org/officeDocument/2006/relationships/image" Target="../media/image111.png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921.png"/><Relationship Id="rId7" Type="http://schemas.openxmlformats.org/officeDocument/2006/relationships/image" Target="../media/image123.png"/><Relationship Id="rId12" Type="http://schemas.openxmlformats.org/officeDocument/2006/relationships/image" Target="../media/image127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0.png"/><Relationship Id="rId11" Type="http://schemas.openxmlformats.org/officeDocument/2006/relationships/image" Target="../media/image91.png"/><Relationship Id="rId5" Type="http://schemas.openxmlformats.org/officeDocument/2006/relationships/image" Target="../media/image1110.png"/><Relationship Id="rId10" Type="http://schemas.openxmlformats.org/officeDocument/2006/relationships/image" Target="../media/image126.png"/><Relationship Id="rId4" Type="http://schemas.openxmlformats.org/officeDocument/2006/relationships/image" Target="../media/image992.png"/><Relationship Id="rId9" Type="http://schemas.openxmlformats.org/officeDocument/2006/relationships/image" Target="../media/image1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50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32.png"/><Relationship Id="rId5" Type="http://schemas.openxmlformats.org/officeDocument/2006/relationships/image" Target="../media/image1270.png"/><Relationship Id="rId15" Type="http://schemas.openxmlformats.org/officeDocument/2006/relationships/hyperlink" Target="https://www.sciences.univ-nantes.fr/sites/genevieve_tulloue/Meca/Charges/q_dans_B_FJ.php" TargetMode="External"/><Relationship Id="rId10" Type="http://schemas.openxmlformats.org/officeDocument/2006/relationships/image" Target="../media/image131.png"/><Relationship Id="rId4" Type="http://schemas.openxmlformats.org/officeDocument/2006/relationships/image" Target="../media/image1260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4.png"/><Relationship Id="rId7" Type="http://schemas.openxmlformats.org/officeDocument/2006/relationships/image" Target="../media/image1350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Relationship Id="rId9" Type="http://schemas.openxmlformats.org/officeDocument/2006/relationships/image" Target="../media/image15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0.png"/><Relationship Id="rId13" Type="http://schemas.openxmlformats.org/officeDocument/2006/relationships/image" Target="../media/image160.png"/><Relationship Id="rId3" Type="http://schemas.openxmlformats.org/officeDocument/2006/relationships/image" Target="../media/image138.png"/><Relationship Id="rId7" Type="http://schemas.openxmlformats.org/officeDocument/2006/relationships/image" Target="../media/image1420.png"/><Relationship Id="rId12" Type="http://schemas.openxmlformats.org/officeDocument/2006/relationships/image" Target="../media/image1470.png"/><Relationship Id="rId16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0.png"/><Relationship Id="rId11" Type="http://schemas.openxmlformats.org/officeDocument/2006/relationships/image" Target="../media/image1460.png"/><Relationship Id="rId5" Type="http://schemas.openxmlformats.org/officeDocument/2006/relationships/image" Target="../media/image1400.png"/><Relationship Id="rId15" Type="http://schemas.openxmlformats.org/officeDocument/2006/relationships/image" Target="../media/image162.png"/><Relationship Id="rId10" Type="http://schemas.openxmlformats.org/officeDocument/2006/relationships/image" Target="../media/image1450.png"/><Relationship Id="rId4" Type="http://schemas.openxmlformats.org/officeDocument/2006/relationships/image" Target="../media/image139.png"/><Relationship Id="rId9" Type="http://schemas.openxmlformats.org/officeDocument/2006/relationships/image" Target="../media/image1440.png"/><Relationship Id="rId14" Type="http://schemas.openxmlformats.org/officeDocument/2006/relationships/image" Target="../media/image1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0.png"/><Relationship Id="rId3" Type="http://schemas.openxmlformats.org/officeDocument/2006/relationships/image" Target="../media/image173.png"/><Relationship Id="rId7" Type="http://schemas.openxmlformats.org/officeDocument/2006/relationships/image" Target="../media/image1720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0.png"/><Relationship Id="rId10" Type="http://schemas.openxmlformats.org/officeDocument/2006/relationships/image" Target="../media/image122.png"/><Relationship Id="rId4" Type="http://schemas.openxmlformats.org/officeDocument/2006/relationships/image" Target="../media/image121.png"/><Relationship Id="rId9" Type="http://schemas.openxmlformats.org/officeDocument/2006/relationships/image" Target="../media/image9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0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0.png"/><Relationship Id="rId7" Type="http://schemas.openxmlformats.org/officeDocument/2006/relationships/image" Target="../media/image180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0.png"/><Relationship Id="rId4" Type="http://schemas.openxmlformats.org/officeDocument/2006/relationships/image" Target="../media/image17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6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phet.colorado.edu/sims/html/balloons-and-static-electricity/latest/balloons-and-static-electricity_es.html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image" Target="../media/image230.png"/><Relationship Id="rId10" Type="http://schemas.openxmlformats.org/officeDocument/2006/relationships/image" Target="../media/image27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720"/>
            <a:ext cx="5248621" cy="3276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/>
          <a:srcRect l="-705" t="10106" r="705" b="23378"/>
          <a:stretch/>
        </p:blipFill>
        <p:spPr>
          <a:xfrm>
            <a:off x="5272570" y="1405719"/>
            <a:ext cx="3871430" cy="3261815"/>
          </a:xfrm>
          <a:prstGeom prst="rect">
            <a:avLst/>
          </a:prstGeom>
        </p:spPr>
      </p:pic>
      <p:sp>
        <p:nvSpPr>
          <p:cNvPr id="4" name="Triángulo rectángulo 3"/>
          <p:cNvSpPr/>
          <p:nvPr/>
        </p:nvSpPr>
        <p:spPr>
          <a:xfrm flipV="1">
            <a:off x="0" y="-1"/>
            <a:ext cx="2838734" cy="469483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riángulo isósceles 5"/>
          <p:cNvSpPr/>
          <p:nvPr/>
        </p:nvSpPr>
        <p:spPr>
          <a:xfrm>
            <a:off x="1978925" y="0"/>
            <a:ext cx="1719617" cy="141936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0" y="6509982"/>
            <a:ext cx="9144000" cy="36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0" y="441847"/>
            <a:ext cx="223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FÍSICA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0" y="1202711"/>
            <a:ext cx="198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2º CURSO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712192" y="682388"/>
            <a:ext cx="54318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 smtClean="0"/>
              <a:t>BLOQUE </a:t>
            </a:r>
            <a:r>
              <a:rPr lang="es-ES" sz="2000" b="1" dirty="0"/>
              <a:t>2</a:t>
            </a:r>
            <a:r>
              <a:rPr lang="es-ES" sz="2000" b="1" dirty="0" smtClean="0"/>
              <a:t>: </a:t>
            </a:r>
            <a:r>
              <a:rPr lang="es-ES" sz="2000" b="1" dirty="0" smtClean="0">
                <a:solidFill>
                  <a:srgbClr val="0070C0"/>
                </a:solidFill>
              </a:rPr>
              <a:t>CAMPO ELECTROMAGNÉTICO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23374" y="4855232"/>
            <a:ext cx="8707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Se organiza alrededor de los conceptos de campos eléctrico y magnético, con el estudio de sus fuentes y de sus efectos, además de los fenómenos de inducción y las ecuaciones de Maxwell.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997700" y="6519446"/>
            <a:ext cx="214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Rafael Artacho Cañadas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90598" y="978806"/>
            <a:ext cx="545340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</a:rPr>
              <a:t>03. CAMPO MAGNÉTICO</a:t>
            </a:r>
            <a:endParaRPr lang="es-ES" sz="2400" b="1" dirty="0">
              <a:solidFill>
                <a:srgbClr val="00B0F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3" y="1832738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Estudio del campo magnético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16331"/>
                  </p:ext>
                </p:extLst>
              </p:nvPr>
            </p:nvGraphicFramePr>
            <p:xfrm>
              <a:off x="508000" y="1206500"/>
              <a:ext cx="8178801" cy="4428491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</a:t>
                          </a:r>
                          <a:r>
                            <a:rPr lang="es-ES" sz="1600" dirty="0"/>
                            <a:t>protón se mueve con una velocidad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a través de un campo magnético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1,2 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r>
                            <a:rPr lang="es-ES" sz="1600" dirty="0"/>
                            <a:t>Si la fuerza que experimenta es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s-ES" sz="1600" dirty="0"/>
                            <a:t>, ¿qué ángulo formaba su velocidad con el campo cuando entró en él</a:t>
                          </a:r>
                          <a:r>
                            <a:rPr lang="es-ES" sz="1600" dirty="0" smtClean="0"/>
                            <a:t>?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s-ES" sz="1600" dirty="0" smtClean="0"/>
                        </a:p>
                        <a:p>
                          <a:pPr marL="0" indent="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20,3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Con una velocidad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, un electrón se mueve en una región del espacio en la que el campo magnético viene dado por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0,3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−0,02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 smtClean="0"/>
                            <a:t>. ¿Cuál es la fuerza que actúa sobre él? ¿Y su módulo?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</a:t>
                          </a:r>
                          <a:r>
                            <a:rPr lang="es-ES" sz="1600" dirty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9,6·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−21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1,4·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+5,4·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−20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=1,5·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</a:t>
                          </a:r>
                          <a:r>
                            <a:rPr lang="es-ES" sz="1600" dirty="0"/>
                            <a:t>protón penetra en un campo eléctrico uniforme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,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200 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:r>
                            <a:rPr lang="es-ES" sz="1600" dirty="0"/>
                            <a:t>con una velocidad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,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, perpendicular </a:t>
                          </a:r>
                          <a:r>
                            <a:rPr lang="es-ES" sz="1600" dirty="0"/>
                            <a:t>al campo. Calcule el campo magnético,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:r>
                            <a:rPr lang="es-ES" sz="1600" dirty="0"/>
                            <a:t>que habría que aplicar, superpuesto al eléctrico, para </a:t>
                          </a:r>
                          <a:r>
                            <a:rPr lang="es-ES" sz="1600" dirty="0" smtClean="0"/>
                            <a:t>que la </a:t>
                          </a:r>
                          <a:r>
                            <a:rPr lang="es-ES" sz="1600" dirty="0"/>
                            <a:t>trayectoria del protón fuera rectilínea. Ayúdese de un esquema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355600" indent="-35560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 smtClean="0"/>
                            <a:t>, perpendicular 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 y 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/>
                            <a:t>.</a:t>
                          </a:r>
                          <a:endParaRPr lang="es-ES" sz="1600" dirty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a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16331"/>
                  </p:ext>
                </p:extLst>
              </p:nvPr>
            </p:nvGraphicFramePr>
            <p:xfrm>
              <a:off x="508000" y="1206500"/>
              <a:ext cx="8178801" cy="4428491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5926" r="-156" b="-2180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382967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" t="-119824" r="-156" b="-10748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139960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3.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216957" r="-156" b="-608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94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Estudio del campo magnético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962428"/>
                  </p:ext>
                </p:extLst>
              </p:nvPr>
            </p:nvGraphicFramePr>
            <p:xfrm>
              <a:off x="508000" y="1206500"/>
              <a:ext cx="8178801" cy="469309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Una </a:t>
                          </a:r>
                          <a:r>
                            <a:rPr lang="es-ES" sz="1600" dirty="0"/>
                            <a:t>partícula alfa, con una energía cinética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ES" sz="1600" i="1" dirty="0" err="1">
                                  <a:latin typeface="Cambria Math" panose="02040503050406030204" pitchFamily="18" charset="0"/>
                                </a:rPr>
                                <m:t>𝑀𝑒𝑉</m:t>
                              </m:r>
                            </m:oMath>
                          </a14:m>
                          <a:r>
                            <a:rPr lang="es-ES" sz="1600" dirty="0"/>
                            <a:t>, se mueve en una región en la que </a:t>
                          </a:r>
                          <a:r>
                            <a:rPr lang="es-ES" sz="1600" dirty="0" smtClean="0"/>
                            <a:t>existe un </a:t>
                          </a:r>
                          <a:r>
                            <a:rPr lang="es-ES" sz="1600" dirty="0"/>
                            <a:t>campo magnético uniforme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/>
                            <a:t>, perpendicular a su </a:t>
                          </a:r>
                          <a:r>
                            <a:rPr lang="es-ES" sz="1600" dirty="0" smtClean="0"/>
                            <a:t>velocidad. Dibuje </a:t>
                          </a:r>
                          <a:r>
                            <a:rPr lang="es-ES" sz="1600" dirty="0"/>
                            <a:t>en un esquema los vectores velocidad de la partícula, campo magnético y </a:t>
                          </a:r>
                          <a:r>
                            <a:rPr lang="es-ES" sz="1600" dirty="0" smtClean="0"/>
                            <a:t>fuerza magnética </a:t>
                          </a:r>
                          <a:r>
                            <a:rPr lang="es-ES" sz="1600" dirty="0"/>
                            <a:t>sobre dicha partícula y calcule el valor de la velocidad y de la fuerza magnética.</a:t>
                          </a:r>
                          <a:r>
                            <a:rPr lang="es-ES" sz="1600" dirty="0" smtClean="0"/>
                            <a:t>	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=6,7·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−27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s-ES" sz="1600"/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lang="es-ES" sz="1600" b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600"/>
                                <m:t>773</m:t>
                              </m:r>
                              <m:r>
                                <m:rPr>
                                  <m:nor/>
                                </m:rPr>
                                <a:rPr lang="es-ES" sz="1600" b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600"/>
                                <m:t>555,55</m:t>
                              </m:r>
                              <m:r>
                                <m:rPr>
                                  <m:nor/>
                                </m:rPr>
                                <a:rPr lang="es-ES" sz="1600" b="0" i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600" b="0" i="1" smtClean="0"/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es-ES" sz="1600" b="0" i="0" smtClean="0"/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=1,56·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−11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dk1"/>
                              </a:solidFill>
                              <a:latin typeface="+mn-lt"/>
                            </a:rPr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Un </a:t>
                          </a:r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haz de partículas con carga positiva y moviéndose con velocidad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</m:oMath>
                          </a14:m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 continúa moviéndose </a:t>
                          </a:r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sin cambiar de dirección al penetrar en una región en la que existen un 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campo eléctrico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s-E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=500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 y </a:t>
                          </a:r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un campo magnético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0,4 </m:t>
                              </m:r>
                              <m:r>
                                <a:rPr lang="es-E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 paralelo al eje 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Z. i) Dibuje </a:t>
                          </a:r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en un esquema la velocidad de las partículas, el campo eléctrico y el 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campo magnético</a:t>
                          </a:r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, razonando en qué sentido está dirigido el campo magnético, y calcule el valor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 de </a:t>
                          </a:r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la velocidad de las 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partículas. ii) Si </a:t>
                          </a:r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se utilizaran los mismos campos eléctrico y magnético y se invirtiera el sentido de 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la velocidad </a:t>
                          </a:r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de las partículas, razone con la ayuda de un esquema si el haz se desviaría o 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no en </a:t>
                          </a:r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el instante en que penetra en la región de los campos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marL="355600" indent="-355600" algn="just"/>
                          <a:r>
                            <a:rPr lang="es-ES" sz="1600" b="1" dirty="0" smtClean="0">
                              <a:solidFill>
                                <a:schemeClr val="tx1"/>
                              </a:solidFill>
                            </a:rPr>
                            <a:t>Sol</a:t>
                          </a:r>
                          <a:r>
                            <a:rPr lang="es-ES" sz="1600" dirty="0">
                              <a:solidFill>
                                <a:schemeClr val="tx1"/>
                              </a:solidFill>
                            </a:rPr>
                            <a:t>: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=1250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dirty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7962428"/>
                  </p:ext>
                </p:extLst>
              </p:nvPr>
            </p:nvGraphicFramePr>
            <p:xfrm>
              <a:off x="508000" y="1206500"/>
              <a:ext cx="8178801" cy="4693095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18919" r="-156" b="-14662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2559495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dk1"/>
                              </a:solidFill>
                              <a:latin typeface="+mn-lt"/>
                            </a:rPr>
                            <a:t>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83810" r="-156" b="-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6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Estudio del campo magnético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6881" y="102323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2.2. Acción de un campo magnético sobre una corriente eléctrica</a:t>
            </a:r>
            <a:endParaRPr lang="es-ES" kern="0" dirty="0" smtClean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6" name="76 Grupo"/>
          <p:cNvGrpSpPr/>
          <p:nvPr/>
        </p:nvGrpSpPr>
        <p:grpSpPr>
          <a:xfrm>
            <a:off x="5854890" y="1332533"/>
            <a:ext cx="2715904" cy="2100678"/>
            <a:chOff x="4763069" y="1291589"/>
            <a:chExt cx="2715904" cy="2100678"/>
          </a:xfrm>
        </p:grpSpPr>
        <p:grpSp>
          <p:nvGrpSpPr>
            <p:cNvPr id="7" name="59 Grupo"/>
            <p:cNvGrpSpPr/>
            <p:nvPr/>
          </p:nvGrpSpPr>
          <p:grpSpPr>
            <a:xfrm>
              <a:off x="4763069" y="1842448"/>
              <a:ext cx="2715904" cy="968991"/>
              <a:chOff x="4353637" y="1705970"/>
              <a:chExt cx="2715904" cy="968991"/>
            </a:xfrm>
          </p:grpSpPr>
          <p:sp>
            <p:nvSpPr>
              <p:cNvPr id="22" name="5 Almacenamiento de acceso directo"/>
              <p:cNvSpPr/>
              <p:nvPr/>
            </p:nvSpPr>
            <p:spPr>
              <a:xfrm>
                <a:off x="4353637" y="1705970"/>
                <a:ext cx="2715904" cy="968991"/>
              </a:xfrm>
              <a:prstGeom prst="flowChartMagneticDrum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1693">
                    <a:schemeClr val="accent6">
                      <a:lumMod val="60000"/>
                      <a:lumOff val="40000"/>
                    </a:schemeClr>
                  </a:gs>
                  <a:gs pos="33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23" name="6 Elipse"/>
              <p:cNvSpPr/>
              <p:nvPr/>
            </p:nvSpPr>
            <p:spPr>
              <a:xfrm>
                <a:off x="6277970" y="1705970"/>
                <a:ext cx="791570" cy="9689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24" name="34 Grupo"/>
              <p:cNvGrpSpPr/>
              <p:nvPr/>
            </p:nvGrpSpPr>
            <p:grpSpPr>
              <a:xfrm>
                <a:off x="5611505" y="2104031"/>
                <a:ext cx="252000" cy="252000"/>
                <a:chOff x="2333767" y="2074461"/>
                <a:chExt cx="252000" cy="252000"/>
              </a:xfrm>
            </p:grpSpPr>
            <p:sp>
              <p:nvSpPr>
                <p:cNvPr id="46" name="35 Elipse"/>
                <p:cNvSpPr/>
                <p:nvPr/>
              </p:nvSpPr>
              <p:spPr>
                <a:xfrm>
                  <a:off x="2333767" y="2074461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0000">
                      <a:schemeClr val="accent1">
                        <a:lumMod val="75000"/>
                      </a:schemeClr>
                    </a:gs>
                    <a:gs pos="3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7" name="36 Más"/>
                <p:cNvSpPr/>
                <p:nvPr/>
              </p:nvSpPr>
              <p:spPr>
                <a:xfrm>
                  <a:off x="2392932" y="2112248"/>
                  <a:ext cx="134400" cy="13374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25" name="37 Grupo"/>
              <p:cNvGrpSpPr/>
              <p:nvPr/>
            </p:nvGrpSpPr>
            <p:grpSpPr>
              <a:xfrm>
                <a:off x="5272585" y="2351965"/>
                <a:ext cx="252000" cy="252000"/>
                <a:chOff x="2333767" y="2074461"/>
                <a:chExt cx="252000" cy="252000"/>
              </a:xfrm>
            </p:grpSpPr>
            <p:sp>
              <p:nvSpPr>
                <p:cNvPr id="44" name="38 Elipse"/>
                <p:cNvSpPr/>
                <p:nvPr/>
              </p:nvSpPr>
              <p:spPr>
                <a:xfrm>
                  <a:off x="2333767" y="2074461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0000">
                      <a:schemeClr val="accent1">
                        <a:lumMod val="75000"/>
                      </a:schemeClr>
                    </a:gs>
                    <a:gs pos="3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5" name="39 Más"/>
                <p:cNvSpPr/>
                <p:nvPr/>
              </p:nvSpPr>
              <p:spPr>
                <a:xfrm>
                  <a:off x="2392932" y="2112248"/>
                  <a:ext cx="134400" cy="13374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26" name="40 Grupo"/>
              <p:cNvGrpSpPr/>
              <p:nvPr/>
            </p:nvGrpSpPr>
            <p:grpSpPr>
              <a:xfrm>
                <a:off x="5479577" y="1781035"/>
                <a:ext cx="252000" cy="252000"/>
                <a:chOff x="2333767" y="2074461"/>
                <a:chExt cx="252000" cy="252000"/>
              </a:xfrm>
            </p:grpSpPr>
            <p:sp>
              <p:nvSpPr>
                <p:cNvPr id="42" name="41 Elipse"/>
                <p:cNvSpPr/>
                <p:nvPr/>
              </p:nvSpPr>
              <p:spPr>
                <a:xfrm>
                  <a:off x="2333767" y="2074461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0000">
                      <a:schemeClr val="accent1">
                        <a:lumMod val="75000"/>
                      </a:schemeClr>
                    </a:gs>
                    <a:gs pos="3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3" name="42 Más"/>
                <p:cNvSpPr/>
                <p:nvPr/>
              </p:nvSpPr>
              <p:spPr>
                <a:xfrm>
                  <a:off x="2392932" y="2112248"/>
                  <a:ext cx="134400" cy="13374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27" name="43 Grupo"/>
              <p:cNvGrpSpPr/>
              <p:nvPr/>
            </p:nvGrpSpPr>
            <p:grpSpPr>
              <a:xfrm>
                <a:off x="4594746" y="2356515"/>
                <a:ext cx="252000" cy="252000"/>
                <a:chOff x="2333767" y="2074461"/>
                <a:chExt cx="252000" cy="252000"/>
              </a:xfrm>
            </p:grpSpPr>
            <p:sp>
              <p:nvSpPr>
                <p:cNvPr id="40" name="44 Elipse"/>
                <p:cNvSpPr/>
                <p:nvPr/>
              </p:nvSpPr>
              <p:spPr>
                <a:xfrm>
                  <a:off x="2333767" y="2074461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0000">
                      <a:schemeClr val="accent1">
                        <a:lumMod val="75000"/>
                      </a:schemeClr>
                    </a:gs>
                    <a:gs pos="3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1" name="45 Más"/>
                <p:cNvSpPr/>
                <p:nvPr/>
              </p:nvSpPr>
              <p:spPr>
                <a:xfrm>
                  <a:off x="2392932" y="2112248"/>
                  <a:ext cx="134400" cy="13374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28" name="46 Grupo"/>
              <p:cNvGrpSpPr/>
              <p:nvPr/>
            </p:nvGrpSpPr>
            <p:grpSpPr>
              <a:xfrm>
                <a:off x="4829032" y="2085834"/>
                <a:ext cx="252000" cy="252000"/>
                <a:chOff x="2333767" y="2074461"/>
                <a:chExt cx="252000" cy="252000"/>
              </a:xfrm>
            </p:grpSpPr>
            <p:sp>
              <p:nvSpPr>
                <p:cNvPr id="38" name="47 Elipse"/>
                <p:cNvSpPr/>
                <p:nvPr/>
              </p:nvSpPr>
              <p:spPr>
                <a:xfrm>
                  <a:off x="2333767" y="2074461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0000">
                      <a:schemeClr val="accent1">
                        <a:lumMod val="75000"/>
                      </a:schemeClr>
                    </a:gs>
                    <a:gs pos="3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9" name="48 Más"/>
                <p:cNvSpPr/>
                <p:nvPr/>
              </p:nvSpPr>
              <p:spPr>
                <a:xfrm>
                  <a:off x="2392932" y="2112248"/>
                  <a:ext cx="134400" cy="13374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s-ES" dirty="0"/>
                </a:p>
              </p:txBody>
            </p:sp>
          </p:grpSp>
          <p:grpSp>
            <p:nvGrpSpPr>
              <p:cNvPr id="29" name="49 Grupo"/>
              <p:cNvGrpSpPr/>
              <p:nvPr/>
            </p:nvGrpSpPr>
            <p:grpSpPr>
              <a:xfrm>
                <a:off x="4640239" y="1787858"/>
                <a:ext cx="252000" cy="252000"/>
                <a:chOff x="2333767" y="2074461"/>
                <a:chExt cx="252000" cy="252000"/>
              </a:xfrm>
            </p:grpSpPr>
            <p:sp>
              <p:nvSpPr>
                <p:cNvPr id="36" name="50 Elipse"/>
                <p:cNvSpPr/>
                <p:nvPr/>
              </p:nvSpPr>
              <p:spPr>
                <a:xfrm>
                  <a:off x="2333767" y="2074461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70000">
                      <a:schemeClr val="accent1">
                        <a:lumMod val="75000"/>
                      </a:schemeClr>
                    </a:gs>
                    <a:gs pos="3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7" name="51 Más"/>
                <p:cNvSpPr/>
                <p:nvPr/>
              </p:nvSpPr>
              <p:spPr>
                <a:xfrm>
                  <a:off x="2392932" y="2112248"/>
                  <a:ext cx="134400" cy="13374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s-ES" dirty="0"/>
                </a:p>
              </p:txBody>
            </p:sp>
          </p:grpSp>
          <p:cxnSp>
            <p:nvCxnSpPr>
              <p:cNvPr id="30" name="52 Conector recto de flecha"/>
              <p:cNvCxnSpPr/>
              <p:nvPr/>
            </p:nvCxnSpPr>
            <p:spPr>
              <a:xfrm>
                <a:off x="4886539" y="1910687"/>
                <a:ext cx="360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54 Conector recto de flecha"/>
              <p:cNvCxnSpPr/>
              <p:nvPr/>
            </p:nvCxnSpPr>
            <p:spPr>
              <a:xfrm>
                <a:off x="5720687" y="1912961"/>
                <a:ext cx="360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55 Conector recto de flecha"/>
              <p:cNvCxnSpPr/>
              <p:nvPr/>
            </p:nvCxnSpPr>
            <p:spPr>
              <a:xfrm>
                <a:off x="5079883" y="2209089"/>
                <a:ext cx="360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56 Conector recto de flecha"/>
              <p:cNvCxnSpPr/>
              <p:nvPr/>
            </p:nvCxnSpPr>
            <p:spPr>
              <a:xfrm>
                <a:off x="4847870" y="2481405"/>
                <a:ext cx="360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57 Conector recto de flecha"/>
              <p:cNvCxnSpPr/>
              <p:nvPr/>
            </p:nvCxnSpPr>
            <p:spPr>
              <a:xfrm>
                <a:off x="5525495" y="2477282"/>
                <a:ext cx="360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58 Conector recto de flecha"/>
              <p:cNvCxnSpPr/>
              <p:nvPr/>
            </p:nvCxnSpPr>
            <p:spPr>
              <a:xfrm>
                <a:off x="5857164" y="2240508"/>
                <a:ext cx="360000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61 Conector recto"/>
            <p:cNvCxnSpPr/>
            <p:nvPr/>
          </p:nvCxnSpPr>
          <p:spPr>
            <a:xfrm flipH="1" flipV="1">
              <a:off x="5158853" y="1483483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63 Conector recto"/>
            <p:cNvCxnSpPr/>
            <p:nvPr/>
          </p:nvCxnSpPr>
          <p:spPr>
            <a:xfrm flipH="1" flipV="1">
              <a:off x="7082903" y="1483483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64 Conector recto"/>
            <p:cNvCxnSpPr/>
            <p:nvPr/>
          </p:nvCxnSpPr>
          <p:spPr>
            <a:xfrm flipH="1" flipV="1">
              <a:off x="5154090" y="2807458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65 Conector recto"/>
            <p:cNvCxnSpPr/>
            <p:nvPr/>
          </p:nvCxnSpPr>
          <p:spPr>
            <a:xfrm flipH="1" flipV="1">
              <a:off x="7082903" y="2812220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67 Conector recto de flecha"/>
            <p:cNvCxnSpPr/>
            <p:nvPr/>
          </p:nvCxnSpPr>
          <p:spPr>
            <a:xfrm>
              <a:off x="5157788" y="1624013"/>
              <a:ext cx="191928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68 Conector recto de flecha"/>
            <p:cNvCxnSpPr/>
            <p:nvPr/>
          </p:nvCxnSpPr>
          <p:spPr>
            <a:xfrm>
              <a:off x="5153026" y="3095626"/>
              <a:ext cx="191928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69 CuadroTexto"/>
                <p:cNvSpPr txBox="1"/>
                <p:nvPr/>
              </p:nvSpPr>
              <p:spPr>
                <a:xfrm>
                  <a:off x="5901531" y="1291589"/>
                  <a:ext cx="426975" cy="3749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0" name="6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1531" y="1291589"/>
                  <a:ext cx="426975" cy="37497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4754" r="-40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70 CuadroTexto"/>
                <p:cNvSpPr txBox="1"/>
                <p:nvPr/>
              </p:nvSpPr>
              <p:spPr>
                <a:xfrm>
                  <a:off x="5925343" y="3053713"/>
                  <a:ext cx="4666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𝑑𝑞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1" name="7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5343" y="3053713"/>
                  <a:ext cx="46660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090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71 CuadroTexto"/>
                <p:cNvSpPr txBox="1"/>
                <p:nvPr/>
              </p:nvSpPr>
              <p:spPr>
                <a:xfrm>
                  <a:off x="6934994" y="2158363"/>
                  <a:ext cx="3441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2" name="7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994" y="2158363"/>
                  <a:ext cx="344197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72 CuadroTexto"/>
                <p:cNvSpPr txBox="1"/>
                <p:nvPr/>
              </p:nvSpPr>
              <p:spPr>
                <a:xfrm>
                  <a:off x="5539581" y="2015489"/>
                  <a:ext cx="3493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3" name="7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9581" y="2015489"/>
                  <a:ext cx="349391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4286" r="-1929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73 CuadroTexto"/>
                <p:cNvSpPr txBox="1"/>
                <p:nvPr/>
              </p:nvSpPr>
              <p:spPr>
                <a:xfrm>
                  <a:off x="4982369" y="2139314"/>
                  <a:ext cx="34797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4" name="7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2369" y="2139314"/>
                  <a:ext cx="347979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74 Conector recto de flecha"/>
            <p:cNvCxnSpPr/>
            <p:nvPr/>
          </p:nvCxnSpPr>
          <p:spPr>
            <a:xfrm>
              <a:off x="5938908" y="2928228"/>
              <a:ext cx="576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75 CuadroTexto"/>
                <p:cNvSpPr txBox="1"/>
                <p:nvPr/>
              </p:nvSpPr>
              <p:spPr>
                <a:xfrm>
                  <a:off x="5706268" y="2753676"/>
                  <a:ext cx="3162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6" name="7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6268" y="2753676"/>
                  <a:ext cx="316240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77 CuadroTexto"/>
          <p:cNvSpPr txBox="1">
            <a:spLocks noChangeArrowheads="1"/>
          </p:cNvSpPr>
          <p:nvPr/>
        </p:nvSpPr>
        <p:spPr bwMode="auto">
          <a:xfrm>
            <a:off x="436728" y="1431401"/>
            <a:ext cx="47749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cs typeface="Arial" pitchFamily="34" charset="0"/>
              </a:rPr>
              <a:t>Una corriente eléctrica viene caracterizada por su intensidad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78 CuadroTexto"/>
              <p:cNvSpPr txBox="1"/>
              <p:nvPr/>
            </p:nvSpPr>
            <p:spPr>
              <a:xfrm>
                <a:off x="1673520" y="2445488"/>
                <a:ext cx="2732350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⟹    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𝑑𝑞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𝐼𝑑𝑡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9" name="7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520" y="2445488"/>
                <a:ext cx="2732350" cy="5598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79 CuadroTexto"/>
          <p:cNvSpPr txBox="1">
            <a:spLocks noChangeArrowheads="1"/>
          </p:cNvSpPr>
          <p:nvPr/>
        </p:nvSpPr>
        <p:spPr bwMode="auto">
          <a:xfrm>
            <a:off x="518614" y="3490272"/>
            <a:ext cx="81204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cs typeface="Arial" pitchFamily="34" charset="0"/>
              </a:rPr>
              <a:t>Sea un conductor que se encuentra en el </a:t>
            </a:r>
            <a:r>
              <a:rPr lang="es-ES_tradnl" sz="1600" b="1" dirty="0">
                <a:cs typeface="Arial" pitchFamily="34" charset="0"/>
              </a:rPr>
              <a:t>seno de un campo magnético</a:t>
            </a:r>
            <a:r>
              <a:rPr lang="es-ES_tradnl" sz="1600" dirty="0">
                <a:cs typeface="Arial" pitchFamily="34" charset="0"/>
              </a:rPr>
              <a:t>, consideremos un elemento de longitud </a:t>
            </a:r>
            <a:r>
              <a:rPr lang="es-ES_tradnl" sz="1600" b="1" dirty="0">
                <a:cs typeface="Arial" pitchFamily="34" charset="0"/>
              </a:rPr>
              <a:t>dl.</a:t>
            </a:r>
            <a:r>
              <a:rPr lang="es-ES_tradnl" sz="1600" dirty="0">
                <a:cs typeface="Arial" pitchFamily="34" charset="0"/>
              </a:rPr>
              <a:t> Si la carga, </a:t>
            </a:r>
            <a:r>
              <a:rPr lang="es-ES_tradnl" sz="1600" b="1" dirty="0">
                <a:cs typeface="Arial" pitchFamily="34" charset="0"/>
              </a:rPr>
              <a:t>dq</a:t>
            </a:r>
            <a:r>
              <a:rPr lang="es-ES_tradnl" sz="1600" dirty="0">
                <a:cs typeface="Arial" pitchFamily="34" charset="0"/>
              </a:rPr>
              <a:t>, que constituyen la corriente se desplazan con una velocidad </a:t>
            </a:r>
            <a:r>
              <a:rPr lang="es-ES_tradnl" sz="1600" b="1" dirty="0">
                <a:cs typeface="Arial" pitchFamily="34" charset="0"/>
              </a:rPr>
              <a:t>v</a:t>
            </a:r>
            <a:r>
              <a:rPr lang="es-ES_tradnl" sz="1600" dirty="0">
                <a:cs typeface="Arial" pitchFamily="34" charset="0"/>
              </a:rPr>
              <a:t>, la fuerza que se ejerce sobre la carga contenida en </a:t>
            </a:r>
            <a:r>
              <a:rPr lang="es-ES_tradnl" sz="1600" b="1" dirty="0">
                <a:cs typeface="Arial" pitchFamily="34" charset="0"/>
              </a:rPr>
              <a:t>dl</a:t>
            </a:r>
            <a:r>
              <a:rPr lang="es-ES_tradnl" sz="1600" dirty="0">
                <a:cs typeface="Arial" pitchFamily="34" charset="0"/>
              </a:rPr>
              <a:t> es:</a:t>
            </a:r>
            <a:endParaRPr lang="es-ES" sz="1600" b="1" dirty="0">
              <a:cs typeface="Arial" pitchFamily="34" charset="0"/>
            </a:endParaRPr>
          </a:p>
        </p:txBody>
      </p:sp>
      <p:sp>
        <p:nvSpPr>
          <p:cNvPr id="51" name="80 CuadroTexto"/>
          <p:cNvSpPr txBox="1">
            <a:spLocks noChangeArrowheads="1"/>
          </p:cNvSpPr>
          <p:nvPr/>
        </p:nvSpPr>
        <p:spPr bwMode="auto">
          <a:xfrm>
            <a:off x="529172" y="5356060"/>
            <a:ext cx="42857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cs typeface="Arial" pitchFamily="34" charset="0"/>
              </a:rPr>
              <a:t>Si el </a:t>
            </a:r>
            <a:r>
              <a:rPr lang="es-ES_tradnl" sz="1600" b="1" dirty="0">
                <a:cs typeface="Arial" pitchFamily="34" charset="0"/>
              </a:rPr>
              <a:t>campo magnético es uniforme</a:t>
            </a:r>
            <a:r>
              <a:rPr lang="es-ES_tradnl" sz="1600" dirty="0">
                <a:cs typeface="Arial" pitchFamily="34" charset="0"/>
              </a:rPr>
              <a:t>:</a:t>
            </a:r>
            <a:endParaRPr lang="es-ES" sz="1600" b="1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81 CuadroTexto"/>
              <p:cNvSpPr txBox="1"/>
              <p:nvPr/>
            </p:nvSpPr>
            <p:spPr>
              <a:xfrm>
                <a:off x="1838619" y="4778306"/>
                <a:ext cx="5259324" cy="394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𝑑𝑞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𝐼𝑑𝑡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s-E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2" name="8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619" y="4778306"/>
                <a:ext cx="5259324" cy="394723"/>
              </a:xfrm>
              <a:prstGeom prst="rect">
                <a:avLst/>
              </a:prstGeom>
              <a:blipFill>
                <a:blip r:embed="rId10"/>
                <a:stretch>
                  <a:fillRect t="-10769" b="-61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82 CuadroTexto"/>
              <p:cNvSpPr txBox="1"/>
              <p:nvPr/>
            </p:nvSpPr>
            <p:spPr>
              <a:xfrm>
                <a:off x="3105588" y="5704082"/>
                <a:ext cx="3294748" cy="67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×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</m:nary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3" name="8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588" y="5704082"/>
                <a:ext cx="3294748" cy="675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67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Estudio del campo magnético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86881" y="101053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2.2. Acción de un campo magnético sobre una corriente eléctrica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5" name="8 CuadroTexto"/>
          <p:cNvSpPr txBox="1"/>
          <p:nvPr/>
        </p:nvSpPr>
        <p:spPr>
          <a:xfrm>
            <a:off x="382138" y="1463533"/>
            <a:ext cx="809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Acción de un campo magnético sobre un conductor rectilíneo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56" name="33 Grupo"/>
          <p:cNvGrpSpPr/>
          <p:nvPr/>
        </p:nvGrpSpPr>
        <p:grpSpPr>
          <a:xfrm>
            <a:off x="425357" y="1954853"/>
            <a:ext cx="3504280" cy="3302758"/>
            <a:chOff x="425357" y="1815153"/>
            <a:chExt cx="3504280" cy="3302758"/>
          </a:xfrm>
        </p:grpSpPr>
        <p:grpSp>
          <p:nvGrpSpPr>
            <p:cNvPr id="57" name="6 Grupo"/>
            <p:cNvGrpSpPr/>
            <p:nvPr/>
          </p:nvGrpSpPr>
          <p:grpSpPr>
            <a:xfrm>
              <a:off x="425357" y="1815153"/>
              <a:ext cx="3317444" cy="3302758"/>
              <a:chOff x="234288" y="2238233"/>
              <a:chExt cx="3317444" cy="3302758"/>
            </a:xfrm>
          </p:grpSpPr>
          <p:cxnSp>
            <p:nvCxnSpPr>
              <p:cNvPr id="72" name="12 Conector recto"/>
              <p:cNvCxnSpPr/>
              <p:nvPr/>
            </p:nvCxnSpPr>
            <p:spPr>
              <a:xfrm>
                <a:off x="1869743" y="2238233"/>
                <a:ext cx="0" cy="33027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66 Conector recto"/>
              <p:cNvCxnSpPr>
                <a:stCxn id="58" idx="2"/>
              </p:cNvCxnSpPr>
              <p:nvPr/>
            </p:nvCxnSpPr>
            <p:spPr>
              <a:xfrm flipH="1">
                <a:off x="914402" y="3367675"/>
                <a:ext cx="2637330" cy="9586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84 Conector recto"/>
              <p:cNvCxnSpPr/>
              <p:nvPr/>
            </p:nvCxnSpPr>
            <p:spPr>
              <a:xfrm flipH="1" flipV="1">
                <a:off x="655092" y="2961564"/>
                <a:ext cx="1241946" cy="9826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10 Grupo"/>
              <p:cNvGrpSpPr/>
              <p:nvPr/>
            </p:nvGrpSpPr>
            <p:grpSpPr>
              <a:xfrm rot="20434793">
                <a:off x="775768" y="3676868"/>
                <a:ext cx="2064905" cy="639943"/>
                <a:chOff x="1241946" y="3582100"/>
                <a:chExt cx="2715904" cy="976254"/>
              </a:xfrm>
            </p:grpSpPr>
            <p:sp>
              <p:nvSpPr>
                <p:cNvPr id="78" name="60 Almacenamiento de acceso directo"/>
                <p:cNvSpPr/>
                <p:nvPr/>
              </p:nvSpPr>
              <p:spPr>
                <a:xfrm>
                  <a:off x="1241946" y="3589362"/>
                  <a:ext cx="2715904" cy="968992"/>
                </a:xfrm>
                <a:prstGeom prst="flowChartMagneticDrum">
                  <a:avLst/>
                </a:prstGeom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51693">
                      <a:schemeClr val="accent6">
                        <a:lumMod val="60000"/>
                        <a:lumOff val="40000"/>
                      </a:schemeClr>
                    </a:gs>
                    <a:gs pos="33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79" name="62 Elipse"/>
                <p:cNvSpPr/>
                <p:nvPr/>
              </p:nvSpPr>
              <p:spPr>
                <a:xfrm>
                  <a:off x="1245325" y="3582100"/>
                  <a:ext cx="791570" cy="96899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cxnSp>
            <p:nvCxnSpPr>
              <p:cNvPr id="76" name="83 Conector recto"/>
              <p:cNvCxnSpPr/>
              <p:nvPr/>
            </p:nvCxnSpPr>
            <p:spPr>
              <a:xfrm flipH="1">
                <a:off x="234288" y="4244454"/>
                <a:ext cx="898475" cy="3025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85 Conector recto"/>
              <p:cNvCxnSpPr/>
              <p:nvPr/>
            </p:nvCxnSpPr>
            <p:spPr>
              <a:xfrm flipH="1" flipV="1">
                <a:off x="2035791" y="4096604"/>
                <a:ext cx="1021307" cy="8029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9 CuadroTexto"/>
                <p:cNvSpPr txBox="1"/>
                <p:nvPr/>
              </p:nvSpPr>
              <p:spPr>
                <a:xfrm>
                  <a:off x="3583260" y="2619688"/>
                  <a:ext cx="34637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0" name="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3260" y="2619688"/>
                  <a:ext cx="346377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19 CuadroTexto"/>
                <p:cNvSpPr txBox="1"/>
                <p:nvPr/>
              </p:nvSpPr>
              <p:spPr>
                <a:xfrm>
                  <a:off x="1770383" y="1830393"/>
                  <a:ext cx="35009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0" name="1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0383" y="1830393"/>
                  <a:ext cx="350096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20 CuadroTexto"/>
                <p:cNvSpPr txBox="1"/>
                <p:nvPr/>
              </p:nvSpPr>
              <p:spPr>
                <a:xfrm>
                  <a:off x="2998681" y="4382524"/>
                  <a:ext cx="3340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1" name="2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681" y="4382524"/>
                  <a:ext cx="334066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26 Conector recto de flecha"/>
            <p:cNvCxnSpPr/>
            <p:nvPr/>
          </p:nvCxnSpPr>
          <p:spPr>
            <a:xfrm flipV="1">
              <a:off x="2076735" y="2524836"/>
              <a:ext cx="884829" cy="103950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28 Conector recto de flecha"/>
            <p:cNvCxnSpPr/>
            <p:nvPr/>
          </p:nvCxnSpPr>
          <p:spPr>
            <a:xfrm>
              <a:off x="2060812" y="3562065"/>
              <a:ext cx="777922" cy="58685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31 Conector recto"/>
            <p:cNvCxnSpPr/>
            <p:nvPr/>
          </p:nvCxnSpPr>
          <p:spPr>
            <a:xfrm flipH="1">
              <a:off x="1328384" y="3232722"/>
              <a:ext cx="1659056" cy="5932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13 Conector recto de flecha"/>
            <p:cNvCxnSpPr>
              <a:endCxn id="78" idx="4"/>
            </p:cNvCxnSpPr>
            <p:nvPr/>
          </p:nvCxnSpPr>
          <p:spPr>
            <a:xfrm flipV="1">
              <a:off x="2074459" y="3232722"/>
              <a:ext cx="899334" cy="32934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29 Arco"/>
            <p:cNvSpPr/>
            <p:nvPr/>
          </p:nvSpPr>
          <p:spPr>
            <a:xfrm>
              <a:off x="2279177" y="3166281"/>
              <a:ext cx="300250" cy="39578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38 CuadroTexto"/>
                <p:cNvSpPr txBox="1"/>
                <p:nvPr/>
              </p:nvSpPr>
              <p:spPr>
                <a:xfrm>
                  <a:off x="2700705" y="2160214"/>
                  <a:ext cx="37132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9" name="3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0705" y="2160214"/>
                  <a:ext cx="371320" cy="3684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39 CuadroTexto"/>
                <p:cNvSpPr txBox="1"/>
                <p:nvPr/>
              </p:nvSpPr>
              <p:spPr>
                <a:xfrm>
                  <a:off x="2689332" y="3745629"/>
                  <a:ext cx="364202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0" name="3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9332" y="3745629"/>
                  <a:ext cx="364202" cy="3684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4754" r="-2333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40 CuadroTexto"/>
                <p:cNvSpPr txBox="1"/>
                <p:nvPr/>
              </p:nvSpPr>
              <p:spPr>
                <a:xfrm>
                  <a:off x="2566502" y="3308901"/>
                  <a:ext cx="386901" cy="3749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1" name="4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6502" y="3308901"/>
                  <a:ext cx="386901" cy="37497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4754" r="-3492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41 CuadroTexto"/>
                <p:cNvSpPr txBox="1"/>
                <p:nvPr/>
              </p:nvSpPr>
              <p:spPr>
                <a:xfrm>
                  <a:off x="2441397" y="2951783"/>
                  <a:ext cx="3608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2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1397" y="2951783"/>
                  <a:ext cx="360803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42 Conector recto de flecha"/>
            <p:cNvCxnSpPr/>
            <p:nvPr/>
          </p:nvCxnSpPr>
          <p:spPr>
            <a:xfrm flipV="1">
              <a:off x="630071" y="3957851"/>
              <a:ext cx="611875" cy="22064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44 CuadroTexto"/>
                <p:cNvSpPr txBox="1"/>
                <p:nvPr/>
              </p:nvSpPr>
              <p:spPr>
                <a:xfrm>
                  <a:off x="708132" y="4070900"/>
                  <a:ext cx="3162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5" name="4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32" y="4070900"/>
                  <a:ext cx="316240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46 CuadroTexto"/>
              <p:cNvSpPr txBox="1"/>
              <p:nvPr/>
            </p:nvSpPr>
            <p:spPr>
              <a:xfrm>
                <a:off x="4518105" y="2131592"/>
                <a:ext cx="3420936" cy="1167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</m:nary>
                        </m:e>
                      </m:d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𝐼</m:t>
                      </m:r>
                      <m:d>
                        <m:d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𝑙</m:t>
                              </m:r>
                            </m:e>
                          </m:acc>
                          <m:r>
                            <a:rPr lang="es-ES" sz="160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       </m:t>
                      </m:r>
                    </m:oMath>
                  </m:oMathPara>
                </a14:m>
                <a:endParaRPr lang="es-ES" sz="1600" b="0" i="1" dirty="0" smtClean="0">
                  <a:effectLst/>
                  <a:ea typeface="Cambria Math"/>
                </a:endParaRPr>
              </a:p>
              <a:p>
                <a:endParaRPr lang="es-ES" sz="1600" b="0" i="1" dirty="0" smtClean="0">
                  <a:effectLst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𝑳𝒆𝒚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𝒅𝒆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𝑳𝒂𝒑𝒍𝒂𝒄𝒆</m:t>
                      </m:r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ES" sz="1600" dirty="0">
                  <a:effectLst/>
                </a:endParaRPr>
              </a:p>
            </p:txBody>
          </p:sp>
        </mc:Choice>
        <mc:Fallback xmlns="">
          <p:sp>
            <p:nvSpPr>
              <p:cNvPr id="80" name="4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105" y="2131592"/>
                <a:ext cx="3420936" cy="1167499"/>
              </a:xfrm>
              <a:prstGeom prst="rect">
                <a:avLst/>
              </a:prstGeom>
              <a:blipFill>
                <a:blip r:embed="rId11"/>
                <a:stretch>
                  <a:fillRect b="-209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34 CuadroTexto"/>
              <p:cNvSpPr txBox="1"/>
              <p:nvPr/>
            </p:nvSpPr>
            <p:spPr>
              <a:xfrm>
                <a:off x="5425707" y="3646492"/>
                <a:ext cx="13596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𝐼𝑙𝐵𝑠𝑒𝑛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1" name="3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707" y="3646492"/>
                <a:ext cx="1359667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35 CuadroTexto"/>
          <p:cNvSpPr txBox="1"/>
          <p:nvPr/>
        </p:nvSpPr>
        <p:spPr>
          <a:xfrm>
            <a:off x="3671247" y="4479688"/>
            <a:ext cx="4596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cs typeface="Arial" pitchFamily="34" charset="0"/>
              </a:rPr>
              <a:t>Si el conductor es </a:t>
            </a:r>
            <a:r>
              <a:rPr lang="es-ES" sz="1600" b="1" dirty="0" smtClean="0">
                <a:cs typeface="Arial" pitchFamily="34" charset="0"/>
              </a:rPr>
              <a:t>perpendicular al campo:</a:t>
            </a:r>
            <a:endParaRPr lang="es-ES" sz="1600" b="1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50 CuadroTexto"/>
              <p:cNvSpPr txBox="1"/>
              <p:nvPr/>
            </p:nvSpPr>
            <p:spPr>
              <a:xfrm>
                <a:off x="3667421" y="5068134"/>
                <a:ext cx="4594015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𝐼𝑙𝐵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 ⟹  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𝐵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𝐼𝑙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⟹       1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𝑇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·1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3" name="5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21" y="5068134"/>
                <a:ext cx="4594015" cy="5549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6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Estudio del campo magnético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a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973046"/>
                  </p:ext>
                </p:extLst>
              </p:nvPr>
            </p:nvGraphicFramePr>
            <p:xfrm>
              <a:off x="520700" y="1155700"/>
              <a:ext cx="8178801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480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6.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hilo conductor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 masa y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 longitud conectado a un generador de corriente continua mediante hilos flexibles se encuentra inmerso en un campo magnético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0,04 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que lo atraviesa perpendicularmente, paralelo al suelo. Determina qué intensidad de corriente debe hacerse circular y en qué sentido para que el conductor levite y no se caiga al suelo?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=9,8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12,25</m:t>
                              </m:r>
                              <m:r>
                                <m:rPr>
                                  <m:nor/>
                                </m:rPr>
                                <a:rPr lang="es-ES" sz="1600" b="0" i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s-ES" sz="1600" b="0" i="1" smtClean="0"/>
                                <m:t>A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a 3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973046"/>
                  </p:ext>
                </p:extLst>
              </p:nvPr>
            </p:nvGraphicFramePr>
            <p:xfrm>
              <a:off x="520700" y="1155700"/>
              <a:ext cx="8178801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6.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98" t="-18919" r="-158" b="-47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056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Estudio del campo magnético</a:t>
            </a:r>
          </a:p>
        </p:txBody>
      </p:sp>
      <p:sp>
        <p:nvSpPr>
          <p:cNvPr id="4" name="8 CuadroTexto"/>
          <p:cNvSpPr txBox="1"/>
          <p:nvPr/>
        </p:nvSpPr>
        <p:spPr>
          <a:xfrm>
            <a:off x="395786" y="1009934"/>
            <a:ext cx="809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Acción de un campo magnético sobre una espira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5" name="26 Grupo"/>
          <p:cNvGrpSpPr>
            <a:grpSpLocks/>
          </p:cNvGrpSpPr>
          <p:nvPr/>
        </p:nvGrpSpPr>
        <p:grpSpPr bwMode="auto">
          <a:xfrm>
            <a:off x="726317" y="2220108"/>
            <a:ext cx="2357438" cy="2501900"/>
            <a:chOff x="1285875" y="2643188"/>
            <a:chExt cx="2357438" cy="2501900"/>
          </a:xfrm>
        </p:grpSpPr>
        <p:cxnSp>
          <p:nvCxnSpPr>
            <p:cNvPr id="6" name="16 Conector recto de flecha"/>
            <p:cNvCxnSpPr>
              <a:cxnSpLocks noChangeShapeType="1"/>
            </p:cNvCxnSpPr>
            <p:nvPr/>
          </p:nvCxnSpPr>
          <p:spPr bwMode="auto">
            <a:xfrm>
              <a:off x="1285875" y="2643188"/>
              <a:ext cx="2357438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" name="17 Conector recto de flecha"/>
            <p:cNvCxnSpPr>
              <a:cxnSpLocks noChangeShapeType="1"/>
            </p:cNvCxnSpPr>
            <p:nvPr/>
          </p:nvCxnSpPr>
          <p:spPr bwMode="auto">
            <a:xfrm>
              <a:off x="1285875" y="3000375"/>
              <a:ext cx="2357438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9" name="18 Conector recto de flecha"/>
            <p:cNvCxnSpPr>
              <a:cxnSpLocks noChangeShapeType="1"/>
            </p:cNvCxnSpPr>
            <p:nvPr/>
          </p:nvCxnSpPr>
          <p:spPr bwMode="auto">
            <a:xfrm>
              <a:off x="1285875" y="3357563"/>
              <a:ext cx="2357438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" name="19 Conector recto de flecha"/>
            <p:cNvCxnSpPr>
              <a:cxnSpLocks noChangeShapeType="1"/>
            </p:cNvCxnSpPr>
            <p:nvPr/>
          </p:nvCxnSpPr>
          <p:spPr bwMode="auto">
            <a:xfrm>
              <a:off x="1285875" y="3714750"/>
              <a:ext cx="2357438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20 Conector recto de flecha"/>
            <p:cNvCxnSpPr>
              <a:cxnSpLocks noChangeShapeType="1"/>
            </p:cNvCxnSpPr>
            <p:nvPr/>
          </p:nvCxnSpPr>
          <p:spPr bwMode="auto">
            <a:xfrm>
              <a:off x="1285875" y="4071938"/>
              <a:ext cx="2357438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21 Conector recto de flecha"/>
            <p:cNvCxnSpPr>
              <a:cxnSpLocks noChangeShapeType="1"/>
            </p:cNvCxnSpPr>
            <p:nvPr/>
          </p:nvCxnSpPr>
          <p:spPr bwMode="auto">
            <a:xfrm>
              <a:off x="1285875" y="4429125"/>
              <a:ext cx="2357438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22 Conector recto de flecha"/>
            <p:cNvCxnSpPr>
              <a:cxnSpLocks noChangeShapeType="1"/>
            </p:cNvCxnSpPr>
            <p:nvPr/>
          </p:nvCxnSpPr>
          <p:spPr bwMode="auto">
            <a:xfrm>
              <a:off x="1285875" y="4786313"/>
              <a:ext cx="2357438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23 Conector recto de flecha"/>
            <p:cNvCxnSpPr>
              <a:cxnSpLocks noChangeShapeType="1"/>
            </p:cNvCxnSpPr>
            <p:nvPr/>
          </p:nvCxnSpPr>
          <p:spPr bwMode="auto">
            <a:xfrm>
              <a:off x="1285875" y="5143500"/>
              <a:ext cx="2357438" cy="1588"/>
            </a:xfrm>
            <a:prstGeom prst="straightConnector1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5 Grupo"/>
          <p:cNvGrpSpPr/>
          <p:nvPr/>
        </p:nvGrpSpPr>
        <p:grpSpPr>
          <a:xfrm>
            <a:off x="1254291" y="2384450"/>
            <a:ext cx="1621332" cy="2214562"/>
            <a:chOff x="1254291" y="2384450"/>
            <a:chExt cx="1621332" cy="2214562"/>
          </a:xfrm>
        </p:grpSpPr>
        <p:sp>
          <p:nvSpPr>
            <p:cNvPr id="16" name="54 Forma libre"/>
            <p:cNvSpPr/>
            <p:nvPr/>
          </p:nvSpPr>
          <p:spPr bwMode="auto">
            <a:xfrm>
              <a:off x="1254291" y="2384450"/>
              <a:ext cx="1214437" cy="2214562"/>
            </a:xfrm>
            <a:custGeom>
              <a:avLst/>
              <a:gdLst>
                <a:gd name="connsiteX0" fmla="*/ 0 w 1214446"/>
                <a:gd name="connsiteY0" fmla="*/ 0 h 1785950"/>
                <a:gd name="connsiteX1" fmla="*/ 1214446 w 1214446"/>
                <a:gd name="connsiteY1" fmla="*/ 0 h 1785950"/>
                <a:gd name="connsiteX2" fmla="*/ 1214446 w 1214446"/>
                <a:gd name="connsiteY2" fmla="*/ 1785950 h 1785950"/>
                <a:gd name="connsiteX3" fmla="*/ 0 w 1214446"/>
                <a:gd name="connsiteY3" fmla="*/ 1785950 h 1785950"/>
                <a:gd name="connsiteX4" fmla="*/ 0 w 1214446"/>
                <a:gd name="connsiteY4" fmla="*/ 0 h 1785950"/>
                <a:gd name="connsiteX0" fmla="*/ 0 w 1214446"/>
                <a:gd name="connsiteY0" fmla="*/ 0 h 2214554"/>
                <a:gd name="connsiteX1" fmla="*/ 1214446 w 1214446"/>
                <a:gd name="connsiteY1" fmla="*/ 0 h 2214554"/>
                <a:gd name="connsiteX2" fmla="*/ 1214446 w 1214446"/>
                <a:gd name="connsiteY2" fmla="*/ 1785950 h 2214554"/>
                <a:gd name="connsiteX3" fmla="*/ 0 w 1214446"/>
                <a:gd name="connsiteY3" fmla="*/ 2214554 h 2214554"/>
                <a:gd name="connsiteX4" fmla="*/ 0 w 1214446"/>
                <a:gd name="connsiteY4" fmla="*/ 0 h 2214554"/>
                <a:gd name="connsiteX0" fmla="*/ 0 w 1214446"/>
                <a:gd name="connsiteY0" fmla="*/ 357166 h 2214554"/>
                <a:gd name="connsiteX1" fmla="*/ 1214446 w 1214446"/>
                <a:gd name="connsiteY1" fmla="*/ 0 h 2214554"/>
                <a:gd name="connsiteX2" fmla="*/ 1214446 w 1214446"/>
                <a:gd name="connsiteY2" fmla="*/ 1785950 h 2214554"/>
                <a:gd name="connsiteX3" fmla="*/ 0 w 1214446"/>
                <a:gd name="connsiteY3" fmla="*/ 2214554 h 2214554"/>
                <a:gd name="connsiteX4" fmla="*/ 0 w 1214446"/>
                <a:gd name="connsiteY4" fmla="*/ 357166 h 22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46" h="2214554">
                  <a:moveTo>
                    <a:pt x="0" y="357166"/>
                  </a:moveTo>
                  <a:lnTo>
                    <a:pt x="1214446" y="0"/>
                  </a:lnTo>
                  <a:lnTo>
                    <a:pt x="1214446" y="1785950"/>
                  </a:lnTo>
                  <a:lnTo>
                    <a:pt x="0" y="2214554"/>
                  </a:lnTo>
                  <a:lnTo>
                    <a:pt x="0" y="357166"/>
                  </a:lnTo>
                  <a:close/>
                </a:path>
              </a:pathLst>
            </a:custGeom>
            <a:noFill/>
            <a:ln w="76200" cap="flat" cmpd="sng" algn="ctr">
              <a:solidFill>
                <a:srgbClr val="F6842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r">
                <a:defRPr/>
              </a:pPr>
              <a:endParaRPr lang="es-ES" dirty="0"/>
            </a:p>
          </p:txBody>
        </p:sp>
        <p:cxnSp>
          <p:nvCxnSpPr>
            <p:cNvPr id="17" name="25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2109737" y="3387975"/>
              <a:ext cx="714376" cy="1588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 type="triangl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58 CuadroTexto"/>
                <p:cNvSpPr txBox="1"/>
                <p:nvPr/>
              </p:nvSpPr>
              <p:spPr>
                <a:xfrm>
                  <a:off x="2448648" y="3188628"/>
                  <a:ext cx="426975" cy="3749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9" name="5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648" y="3188628"/>
                  <a:ext cx="426975" cy="37497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4516" r="-3857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59 CuadroTexto"/>
              <p:cNvSpPr txBox="1"/>
              <p:nvPr/>
            </p:nvSpPr>
            <p:spPr>
              <a:xfrm>
                <a:off x="2632467" y="1859963"/>
                <a:ext cx="371320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9" name="5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467" y="1859963"/>
                <a:ext cx="371320" cy="368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61 CuadroTexto"/>
          <p:cNvSpPr txBox="1">
            <a:spLocks noChangeArrowheads="1"/>
          </p:cNvSpPr>
          <p:nvPr/>
        </p:nvSpPr>
        <p:spPr bwMode="auto">
          <a:xfrm>
            <a:off x="3766782" y="2124192"/>
            <a:ext cx="4708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cs typeface="Arial" pitchFamily="34" charset="0"/>
              </a:rPr>
              <a:t>Sea un conductor plano cerrado (espira) por el que circula una corriente de intensidad </a:t>
            </a:r>
            <a:r>
              <a:rPr lang="es-ES_tradnl" sz="1600" b="1" dirty="0">
                <a:cs typeface="Arial" pitchFamily="34" charset="0"/>
              </a:rPr>
              <a:t>I</a:t>
            </a:r>
            <a:r>
              <a:rPr lang="es-ES_tradnl" sz="1600" dirty="0">
                <a:cs typeface="Arial" pitchFamily="34" charset="0"/>
              </a:rPr>
              <a:t> situado en el campo magnético uniforme:</a:t>
            </a:r>
            <a:endParaRPr lang="es-ES" sz="1600" b="1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63 CuadroTexto"/>
              <p:cNvSpPr txBox="1"/>
              <p:nvPr/>
            </p:nvSpPr>
            <p:spPr>
              <a:xfrm>
                <a:off x="4709175" y="3288430"/>
                <a:ext cx="2191882" cy="8850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∮"/>
                              <m:limLoc m:val="undOvr"/>
                              <m:subHide m:val="on"/>
                              <m:supHide m:val="on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</m:nary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ES" sz="1600" b="0" i="1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21" name="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175" y="3288430"/>
                <a:ext cx="2191882" cy="885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11 CuadroTexto"/>
          <p:cNvSpPr txBox="1"/>
          <p:nvPr/>
        </p:nvSpPr>
        <p:spPr>
          <a:xfrm>
            <a:off x="3766782" y="4722125"/>
            <a:ext cx="479036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Un campo magnético uniforme no ejerce fuerza neta sobre un conductor en forma de espira cerrada por el circula una corriente.</a:t>
            </a:r>
            <a:endParaRPr lang="es-E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Estudio del campo magnético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61481" y="93433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2.3. Orientación de una espira en un campo magnético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24" name="54 Grupo"/>
          <p:cNvGrpSpPr/>
          <p:nvPr/>
        </p:nvGrpSpPr>
        <p:grpSpPr>
          <a:xfrm>
            <a:off x="454924" y="1241263"/>
            <a:ext cx="5961797" cy="2486176"/>
            <a:chOff x="905300" y="3220188"/>
            <a:chExt cx="5961797" cy="2486176"/>
          </a:xfrm>
        </p:grpSpPr>
        <p:cxnSp>
          <p:nvCxnSpPr>
            <p:cNvPr id="25" name="25 Conector recto de flecha"/>
            <p:cNvCxnSpPr>
              <a:cxnSpLocks noChangeShapeType="1"/>
            </p:cNvCxnSpPr>
            <p:nvPr/>
          </p:nvCxnSpPr>
          <p:spPr bwMode="auto">
            <a:xfrm flipH="1" flipV="1">
              <a:off x="3822866" y="4111814"/>
              <a:ext cx="483081" cy="19447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26" name="12 Conector recto de flecha"/>
            <p:cNvCxnSpPr/>
            <p:nvPr/>
          </p:nvCxnSpPr>
          <p:spPr>
            <a:xfrm>
              <a:off x="2337037" y="4777143"/>
              <a:ext cx="2756848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14 Conector recto de flecha"/>
            <p:cNvCxnSpPr/>
            <p:nvPr/>
          </p:nvCxnSpPr>
          <p:spPr>
            <a:xfrm>
              <a:off x="2643118" y="5072418"/>
              <a:ext cx="2756848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9 Conector recto de flecha"/>
            <p:cNvCxnSpPr/>
            <p:nvPr/>
          </p:nvCxnSpPr>
          <p:spPr>
            <a:xfrm>
              <a:off x="2342013" y="4330463"/>
              <a:ext cx="2756848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13 Conector recto de flecha"/>
            <p:cNvCxnSpPr/>
            <p:nvPr/>
          </p:nvCxnSpPr>
          <p:spPr>
            <a:xfrm>
              <a:off x="2367886" y="3869141"/>
              <a:ext cx="2756848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18 Forma libre"/>
            <p:cNvSpPr/>
            <p:nvPr/>
          </p:nvSpPr>
          <p:spPr bwMode="auto">
            <a:xfrm>
              <a:off x="3451581" y="3721930"/>
              <a:ext cx="861112" cy="1532457"/>
            </a:xfrm>
            <a:custGeom>
              <a:avLst/>
              <a:gdLst>
                <a:gd name="connsiteX0" fmla="*/ 0 w 1214446"/>
                <a:gd name="connsiteY0" fmla="*/ 0 h 1785950"/>
                <a:gd name="connsiteX1" fmla="*/ 1214446 w 1214446"/>
                <a:gd name="connsiteY1" fmla="*/ 0 h 1785950"/>
                <a:gd name="connsiteX2" fmla="*/ 1214446 w 1214446"/>
                <a:gd name="connsiteY2" fmla="*/ 1785950 h 1785950"/>
                <a:gd name="connsiteX3" fmla="*/ 0 w 1214446"/>
                <a:gd name="connsiteY3" fmla="*/ 1785950 h 1785950"/>
                <a:gd name="connsiteX4" fmla="*/ 0 w 1214446"/>
                <a:gd name="connsiteY4" fmla="*/ 0 h 1785950"/>
                <a:gd name="connsiteX0" fmla="*/ 0 w 1214446"/>
                <a:gd name="connsiteY0" fmla="*/ 0 h 2214554"/>
                <a:gd name="connsiteX1" fmla="*/ 1214446 w 1214446"/>
                <a:gd name="connsiteY1" fmla="*/ 0 h 2214554"/>
                <a:gd name="connsiteX2" fmla="*/ 1214446 w 1214446"/>
                <a:gd name="connsiteY2" fmla="*/ 1785950 h 2214554"/>
                <a:gd name="connsiteX3" fmla="*/ 0 w 1214446"/>
                <a:gd name="connsiteY3" fmla="*/ 2214554 h 2214554"/>
                <a:gd name="connsiteX4" fmla="*/ 0 w 1214446"/>
                <a:gd name="connsiteY4" fmla="*/ 0 h 2214554"/>
                <a:gd name="connsiteX0" fmla="*/ 0 w 1214446"/>
                <a:gd name="connsiteY0" fmla="*/ 357166 h 2214554"/>
                <a:gd name="connsiteX1" fmla="*/ 1214446 w 1214446"/>
                <a:gd name="connsiteY1" fmla="*/ 0 h 2214554"/>
                <a:gd name="connsiteX2" fmla="*/ 1214446 w 1214446"/>
                <a:gd name="connsiteY2" fmla="*/ 1785950 h 2214554"/>
                <a:gd name="connsiteX3" fmla="*/ 0 w 1214446"/>
                <a:gd name="connsiteY3" fmla="*/ 2214554 h 2214554"/>
                <a:gd name="connsiteX4" fmla="*/ 0 w 1214446"/>
                <a:gd name="connsiteY4" fmla="*/ 357166 h 221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4446" h="2214554">
                  <a:moveTo>
                    <a:pt x="0" y="357166"/>
                  </a:moveTo>
                  <a:lnTo>
                    <a:pt x="1214446" y="0"/>
                  </a:lnTo>
                  <a:lnTo>
                    <a:pt x="1214446" y="1785950"/>
                  </a:lnTo>
                  <a:lnTo>
                    <a:pt x="0" y="2214554"/>
                  </a:lnTo>
                  <a:lnTo>
                    <a:pt x="0" y="357166"/>
                  </a:lnTo>
                  <a:close/>
                </a:path>
              </a:pathLst>
            </a:custGeom>
            <a:noFill/>
            <a:ln w="76200" cap="flat" cmpd="sng" algn="ctr">
              <a:solidFill>
                <a:srgbClr val="F6842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r">
                <a:defRPr/>
              </a:pPr>
              <a:endParaRPr lang="es-ES" dirty="0"/>
            </a:p>
          </p:txBody>
        </p:sp>
        <p:cxnSp>
          <p:nvCxnSpPr>
            <p:cNvPr id="31" name="22 Conector recto"/>
            <p:cNvCxnSpPr/>
            <p:nvPr/>
          </p:nvCxnSpPr>
          <p:spPr>
            <a:xfrm flipH="1">
              <a:off x="3889613" y="3521123"/>
              <a:ext cx="0" cy="180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24 Conector recto"/>
            <p:cNvCxnSpPr/>
            <p:nvPr/>
          </p:nvCxnSpPr>
          <p:spPr>
            <a:xfrm rot="4200000" flipH="1">
              <a:off x="3878240" y="3577987"/>
              <a:ext cx="0" cy="180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25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3641590" y="5391169"/>
              <a:ext cx="494342" cy="112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25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3639741" y="3557960"/>
              <a:ext cx="494342" cy="112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35" name="10 Arco"/>
            <p:cNvSpPr/>
            <p:nvPr/>
          </p:nvSpPr>
          <p:spPr>
            <a:xfrm rot="4313383">
              <a:off x="4048124" y="4424363"/>
              <a:ext cx="166688" cy="16192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6" name="31 Grupo"/>
            <p:cNvGrpSpPr/>
            <p:nvPr/>
          </p:nvGrpSpPr>
          <p:grpSpPr>
            <a:xfrm>
              <a:off x="905300" y="3878238"/>
              <a:ext cx="5961797" cy="1203278"/>
              <a:chOff x="905300" y="3878238"/>
              <a:chExt cx="5961797" cy="1203278"/>
            </a:xfrm>
          </p:grpSpPr>
          <p:sp>
            <p:nvSpPr>
              <p:cNvPr id="61" name="29 Cubo"/>
              <p:cNvSpPr/>
              <p:nvPr/>
            </p:nvSpPr>
            <p:spPr>
              <a:xfrm flipH="1">
                <a:off x="5106536" y="3878238"/>
                <a:ext cx="1760561" cy="1201003"/>
              </a:xfrm>
              <a:prstGeom prst="cub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62" name="30 Cubo"/>
              <p:cNvSpPr/>
              <p:nvPr/>
            </p:nvSpPr>
            <p:spPr>
              <a:xfrm flipH="1">
                <a:off x="905300" y="3880513"/>
                <a:ext cx="1760561" cy="1201003"/>
              </a:xfrm>
              <a:prstGeom prst="cube">
                <a:avLst/>
              </a:prstGeom>
              <a:solidFill>
                <a:srgbClr val="FF0000"/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cxnSp>
          <p:nvCxnSpPr>
            <p:cNvPr id="37" name="15 Conector recto de flecha"/>
            <p:cNvCxnSpPr/>
            <p:nvPr/>
          </p:nvCxnSpPr>
          <p:spPr>
            <a:xfrm>
              <a:off x="2667282" y="4177422"/>
              <a:ext cx="2756848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33 Conector recto de flecha"/>
            <p:cNvCxnSpPr/>
            <p:nvPr/>
          </p:nvCxnSpPr>
          <p:spPr>
            <a:xfrm flipV="1">
              <a:off x="2674961" y="4475612"/>
              <a:ext cx="2579215" cy="854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11 Conector recto de flecha"/>
            <p:cNvCxnSpPr>
              <a:endCxn id="61" idx="4"/>
            </p:cNvCxnSpPr>
            <p:nvPr/>
          </p:nvCxnSpPr>
          <p:spPr>
            <a:xfrm>
              <a:off x="2678517" y="4619340"/>
              <a:ext cx="2728270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25 Conector recto de flecha"/>
            <p:cNvCxnSpPr>
              <a:cxnSpLocks noChangeShapeType="1"/>
            </p:cNvCxnSpPr>
            <p:nvPr/>
          </p:nvCxnSpPr>
          <p:spPr bwMode="auto">
            <a:xfrm flipH="1" flipV="1">
              <a:off x="3458145" y="4614507"/>
              <a:ext cx="483081" cy="194474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triangle" w="med" len="med"/>
              <a:tailEnd type="none" w="med" len="med"/>
            </a:ln>
          </p:spPr>
        </p:cxnSp>
        <p:cxnSp>
          <p:nvCxnSpPr>
            <p:cNvPr id="41" name="25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3097527" y="4732520"/>
              <a:ext cx="494342" cy="1126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25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4173426" y="4348108"/>
              <a:ext cx="494342" cy="1126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25 Conector recto de flecha"/>
            <p:cNvCxnSpPr>
              <a:cxnSpLocks noChangeShapeType="1"/>
            </p:cNvCxnSpPr>
            <p:nvPr/>
          </p:nvCxnSpPr>
          <p:spPr bwMode="auto">
            <a:xfrm>
              <a:off x="3892320" y="4479301"/>
              <a:ext cx="829805" cy="343121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25 Conector recto de flecha"/>
            <p:cNvCxnSpPr>
              <a:cxnSpLocks noChangeShapeType="1"/>
            </p:cNvCxnSpPr>
            <p:nvPr/>
          </p:nvCxnSpPr>
          <p:spPr bwMode="auto">
            <a:xfrm flipH="1">
              <a:off x="3402127" y="3725839"/>
              <a:ext cx="446542" cy="151221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cxnSp>
          <p:nvCxnSpPr>
            <p:cNvPr id="45" name="25 Conector recto de flecha"/>
            <p:cNvCxnSpPr>
              <a:cxnSpLocks noChangeShapeType="1"/>
            </p:cNvCxnSpPr>
            <p:nvPr/>
          </p:nvCxnSpPr>
          <p:spPr bwMode="auto">
            <a:xfrm flipH="1">
              <a:off x="3977608" y="5038298"/>
              <a:ext cx="446542" cy="151221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 type="triangle" w="med" len="med"/>
              <a:tailEnd type="non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39 CuadroTexto"/>
                <p:cNvSpPr txBox="1"/>
                <p:nvPr/>
              </p:nvSpPr>
              <p:spPr>
                <a:xfrm>
                  <a:off x="4006339" y="3820689"/>
                  <a:ext cx="34624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0" name="3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6339" y="3820689"/>
                  <a:ext cx="346249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40 CuadroTexto"/>
                <p:cNvSpPr txBox="1"/>
                <p:nvPr/>
              </p:nvSpPr>
              <p:spPr>
                <a:xfrm>
                  <a:off x="3530943" y="4832899"/>
                  <a:ext cx="34996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1" name="4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0943" y="4832899"/>
                  <a:ext cx="349968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41 CuadroTexto"/>
                <p:cNvSpPr txBox="1"/>
                <p:nvPr/>
              </p:nvSpPr>
              <p:spPr>
                <a:xfrm>
                  <a:off x="4060930" y="5089931"/>
                  <a:ext cx="3162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2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930" y="5089931"/>
                  <a:ext cx="316240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42 CuadroTexto"/>
                <p:cNvSpPr txBox="1"/>
                <p:nvPr/>
              </p:nvSpPr>
              <p:spPr>
                <a:xfrm>
                  <a:off x="4404400" y="4191454"/>
                  <a:ext cx="3162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3" name="4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400" y="4191454"/>
                  <a:ext cx="316240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43 CuadroTexto"/>
                <p:cNvSpPr txBox="1"/>
                <p:nvPr/>
              </p:nvSpPr>
              <p:spPr>
                <a:xfrm>
                  <a:off x="3082841" y="4712343"/>
                  <a:ext cx="3162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4" name="4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841" y="4712343"/>
                  <a:ext cx="316240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44 CuadroTexto"/>
                <p:cNvSpPr txBox="1"/>
                <p:nvPr/>
              </p:nvSpPr>
              <p:spPr>
                <a:xfrm>
                  <a:off x="3453605" y="3486319"/>
                  <a:ext cx="3162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5" name="4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3605" y="3486319"/>
                  <a:ext cx="316240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45 CuadroTexto"/>
                <p:cNvSpPr txBox="1"/>
                <p:nvPr/>
              </p:nvSpPr>
              <p:spPr>
                <a:xfrm>
                  <a:off x="4142817" y="4366600"/>
                  <a:ext cx="3608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6" name="4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2817" y="4366600"/>
                  <a:ext cx="360803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46 CuadroTexto"/>
                <p:cNvSpPr txBox="1"/>
                <p:nvPr/>
              </p:nvSpPr>
              <p:spPr>
                <a:xfrm>
                  <a:off x="4593194" y="4776032"/>
                  <a:ext cx="344197" cy="3701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7" name="4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194" y="4776032"/>
                  <a:ext cx="344197" cy="37010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3115" r="-2142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47 CuadroTexto"/>
                <p:cNvSpPr txBox="1"/>
                <p:nvPr/>
              </p:nvSpPr>
              <p:spPr>
                <a:xfrm>
                  <a:off x="3869861" y="3220188"/>
                  <a:ext cx="42409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8" name="4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9861" y="3220188"/>
                  <a:ext cx="424090" cy="36849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5000" r="-1714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48 CuadroTexto"/>
                <p:cNvSpPr txBox="1"/>
                <p:nvPr/>
              </p:nvSpPr>
              <p:spPr>
                <a:xfrm>
                  <a:off x="3476351" y="5337865"/>
                  <a:ext cx="428835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9" name="4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6351" y="5337865"/>
                  <a:ext cx="428835" cy="36849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t="-15000" r="-1831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49 CuadroTexto"/>
                <p:cNvSpPr txBox="1"/>
                <p:nvPr/>
              </p:nvSpPr>
              <p:spPr>
                <a:xfrm>
                  <a:off x="3844840" y="4587239"/>
                  <a:ext cx="428835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0" name="4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4840" y="4587239"/>
                  <a:ext cx="428835" cy="36849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t="-15000" r="-1857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50 CuadroTexto"/>
                <p:cNvSpPr txBox="1"/>
                <p:nvPr/>
              </p:nvSpPr>
              <p:spPr>
                <a:xfrm>
                  <a:off x="3544590" y="3836611"/>
                  <a:ext cx="425629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9" name="5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4590" y="3836611"/>
                  <a:ext cx="425629" cy="368499"/>
                </a:xfrm>
                <a:prstGeom prst="rect">
                  <a:avLst/>
                </a:prstGeom>
                <a:blipFill>
                  <a:blip r:embed="rId14"/>
                  <a:stretch>
                    <a:fillRect t="-15000" r="-202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51 CuadroTexto"/>
                <p:cNvSpPr txBox="1"/>
                <p:nvPr/>
              </p:nvSpPr>
              <p:spPr>
                <a:xfrm>
                  <a:off x="4663708" y="3550008"/>
                  <a:ext cx="371319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2" name="5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3708" y="3550008"/>
                  <a:ext cx="371319" cy="368499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52 CuadroTexto"/>
                <p:cNvSpPr txBox="1"/>
                <p:nvPr/>
              </p:nvSpPr>
              <p:spPr>
                <a:xfrm>
                  <a:off x="1674846" y="4341579"/>
                  <a:ext cx="4871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s-E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5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4846" y="4341579"/>
                  <a:ext cx="487121" cy="461665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53 CuadroTexto"/>
                <p:cNvSpPr txBox="1"/>
                <p:nvPr/>
              </p:nvSpPr>
              <p:spPr>
                <a:xfrm>
                  <a:off x="5880631" y="4371149"/>
                  <a:ext cx="4283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s-E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5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0631" y="4371149"/>
                  <a:ext cx="428322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96 Grupo"/>
          <p:cNvGrpSpPr/>
          <p:nvPr/>
        </p:nvGrpSpPr>
        <p:grpSpPr>
          <a:xfrm>
            <a:off x="655091" y="3896676"/>
            <a:ext cx="5649603" cy="1984550"/>
            <a:chOff x="791569" y="3814790"/>
            <a:chExt cx="5649603" cy="1984550"/>
          </a:xfrm>
        </p:grpSpPr>
        <p:sp>
          <p:nvSpPr>
            <p:cNvPr id="64" name="55 Rectángulo"/>
            <p:cNvSpPr/>
            <p:nvPr/>
          </p:nvSpPr>
          <p:spPr>
            <a:xfrm>
              <a:off x="791569" y="4367281"/>
              <a:ext cx="1446663" cy="887105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5" name="56 Rectángulo"/>
            <p:cNvSpPr/>
            <p:nvPr/>
          </p:nvSpPr>
          <p:spPr>
            <a:xfrm>
              <a:off x="4994509" y="4374318"/>
              <a:ext cx="1446663" cy="887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66" name="57 Conector recto de flecha"/>
            <p:cNvCxnSpPr/>
            <p:nvPr/>
          </p:nvCxnSpPr>
          <p:spPr>
            <a:xfrm>
              <a:off x="2245485" y="4369772"/>
              <a:ext cx="2756848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58 Conector recto de flecha"/>
            <p:cNvCxnSpPr/>
            <p:nvPr/>
          </p:nvCxnSpPr>
          <p:spPr>
            <a:xfrm>
              <a:off x="2235960" y="5250835"/>
              <a:ext cx="2756848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59 Conector recto de flecha"/>
            <p:cNvCxnSpPr/>
            <p:nvPr/>
          </p:nvCxnSpPr>
          <p:spPr>
            <a:xfrm>
              <a:off x="2235960" y="4803159"/>
              <a:ext cx="2756848" cy="0"/>
            </a:xfrm>
            <a:prstGeom prst="straightConnector1">
              <a:avLst/>
            </a:prstGeom>
            <a:ln w="127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61 Conector recto"/>
            <p:cNvCxnSpPr/>
            <p:nvPr/>
          </p:nvCxnSpPr>
          <p:spPr>
            <a:xfrm flipH="1">
              <a:off x="3328988" y="4405313"/>
              <a:ext cx="552451" cy="833437"/>
            </a:xfrm>
            <a:prstGeom prst="line">
              <a:avLst/>
            </a:prstGeom>
            <a:ln w="76200">
              <a:solidFill>
                <a:srgbClr val="F6842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5 Conector recto de flecha"/>
            <p:cNvCxnSpPr>
              <a:cxnSpLocks noChangeShapeType="1"/>
            </p:cNvCxnSpPr>
            <p:nvPr/>
          </p:nvCxnSpPr>
          <p:spPr bwMode="auto">
            <a:xfrm>
              <a:off x="3653058" y="4808552"/>
              <a:ext cx="790355" cy="520686"/>
            </a:xfrm>
            <a:prstGeom prst="straightConnector1">
              <a:avLst/>
            </a:prstGeom>
            <a:noFill/>
            <a:ln w="28575" algn="ctr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  <p:cxnSp>
          <p:nvCxnSpPr>
            <p:cNvPr id="71" name="25 Conector recto de flecha"/>
            <p:cNvCxnSpPr>
              <a:cxnSpLocks noChangeShapeType="1"/>
            </p:cNvCxnSpPr>
            <p:nvPr/>
          </p:nvCxnSpPr>
          <p:spPr bwMode="auto">
            <a:xfrm flipH="1">
              <a:off x="3314701" y="4657725"/>
              <a:ext cx="280987" cy="423862"/>
            </a:xfrm>
            <a:prstGeom prst="straightConnector1">
              <a:avLst/>
            </a:prstGeom>
            <a:noFill/>
            <a:ln w="28575" algn="ctr">
              <a:solidFill>
                <a:srgbClr val="C00000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2" name="25 Conector recto de flecha"/>
            <p:cNvCxnSpPr>
              <a:cxnSpLocks noChangeShapeType="1"/>
            </p:cNvCxnSpPr>
            <p:nvPr/>
          </p:nvCxnSpPr>
          <p:spPr bwMode="auto">
            <a:xfrm rot="5400000" flipH="1" flipV="1">
              <a:off x="3630929" y="4167846"/>
              <a:ext cx="494342" cy="112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73" name="25 Conector recto de flecha"/>
            <p:cNvCxnSpPr>
              <a:cxnSpLocks noChangeShapeType="1"/>
            </p:cNvCxnSpPr>
            <p:nvPr/>
          </p:nvCxnSpPr>
          <p:spPr bwMode="auto">
            <a:xfrm rot="16200000" flipH="1">
              <a:off x="3088004" y="5477534"/>
              <a:ext cx="494342" cy="112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74" name="76 Conector recto"/>
            <p:cNvCxnSpPr/>
            <p:nvPr/>
          </p:nvCxnSpPr>
          <p:spPr>
            <a:xfrm flipH="1">
              <a:off x="3014664" y="3905250"/>
              <a:ext cx="1209674" cy="178593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79 CuadroTexto"/>
                <p:cNvSpPr txBox="1"/>
                <p:nvPr/>
              </p:nvSpPr>
              <p:spPr>
                <a:xfrm>
                  <a:off x="3865456" y="3814790"/>
                  <a:ext cx="3608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0" name="7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5456" y="3814790"/>
                  <a:ext cx="360803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80 Arco"/>
            <p:cNvSpPr/>
            <p:nvPr/>
          </p:nvSpPr>
          <p:spPr>
            <a:xfrm rot="21010617">
              <a:off x="3786188" y="4114801"/>
              <a:ext cx="271463" cy="223838"/>
            </a:xfrm>
            <a:prstGeom prst="arc">
              <a:avLst>
                <a:gd name="adj1" fmla="val 16200000"/>
                <a:gd name="adj2" fmla="val 206130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77" name="81 Arco"/>
            <p:cNvSpPr/>
            <p:nvPr/>
          </p:nvSpPr>
          <p:spPr>
            <a:xfrm rot="10150726">
              <a:off x="3162299" y="5272089"/>
              <a:ext cx="271463" cy="223838"/>
            </a:xfrm>
            <a:prstGeom prst="arc">
              <a:avLst>
                <a:gd name="adj1" fmla="val 16200000"/>
                <a:gd name="adj2" fmla="val 206130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82 CuadroTexto"/>
                <p:cNvSpPr txBox="1"/>
                <p:nvPr/>
              </p:nvSpPr>
              <p:spPr>
                <a:xfrm>
                  <a:off x="3003443" y="5453089"/>
                  <a:ext cx="3608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3" name="8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443" y="5453089"/>
                  <a:ext cx="360803" cy="33855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83 Arco"/>
            <p:cNvSpPr/>
            <p:nvPr/>
          </p:nvSpPr>
          <p:spPr>
            <a:xfrm rot="5077073">
              <a:off x="3700462" y="4710114"/>
              <a:ext cx="271463" cy="223838"/>
            </a:xfrm>
            <a:prstGeom prst="arc">
              <a:avLst>
                <a:gd name="adj1" fmla="val 16200000"/>
                <a:gd name="adj2" fmla="val 2061304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84 CuadroTexto"/>
                <p:cNvSpPr txBox="1"/>
                <p:nvPr/>
              </p:nvSpPr>
              <p:spPr>
                <a:xfrm>
                  <a:off x="3870218" y="4724426"/>
                  <a:ext cx="3608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5" name="8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0218" y="4724426"/>
                  <a:ext cx="360803" cy="33855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85 CuadroTexto"/>
                <p:cNvSpPr txBox="1"/>
                <p:nvPr/>
              </p:nvSpPr>
              <p:spPr>
                <a:xfrm>
                  <a:off x="4358695" y="5176721"/>
                  <a:ext cx="344197" cy="3701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6" name="8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695" y="5176721"/>
                  <a:ext cx="344197" cy="37010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t="-13333" r="-2142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86 CuadroTexto"/>
                <p:cNvSpPr txBox="1"/>
                <p:nvPr/>
              </p:nvSpPr>
              <p:spPr>
                <a:xfrm>
                  <a:off x="4353933" y="4476634"/>
                  <a:ext cx="371319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7" name="8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3933" y="4476634"/>
                  <a:ext cx="371319" cy="368499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87 CuadroTexto"/>
                <p:cNvSpPr txBox="1"/>
                <p:nvPr/>
              </p:nvSpPr>
              <p:spPr>
                <a:xfrm>
                  <a:off x="3254930" y="4519070"/>
                  <a:ext cx="3162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8" name="8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930" y="4519070"/>
                  <a:ext cx="316240" cy="338554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89 Conector recto de flecha"/>
            <p:cNvCxnSpPr/>
            <p:nvPr/>
          </p:nvCxnSpPr>
          <p:spPr>
            <a:xfrm flipV="1">
              <a:off x="3429000" y="4872038"/>
              <a:ext cx="295275" cy="40957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90 CuadroTexto"/>
                <p:cNvSpPr txBox="1"/>
                <p:nvPr/>
              </p:nvSpPr>
              <p:spPr>
                <a:xfrm>
                  <a:off x="3521630" y="4961982"/>
                  <a:ext cx="349968" cy="5124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1" name="9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1630" y="4961982"/>
                  <a:ext cx="349968" cy="512448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91 CuadroTexto"/>
                <p:cNvSpPr txBox="1"/>
                <p:nvPr/>
              </p:nvSpPr>
              <p:spPr>
                <a:xfrm>
                  <a:off x="3286490" y="5430841"/>
                  <a:ext cx="428835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2" name="9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490" y="5430841"/>
                  <a:ext cx="428835" cy="368499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t="-14754" r="-1857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92 CuadroTexto"/>
                <p:cNvSpPr txBox="1"/>
                <p:nvPr/>
              </p:nvSpPr>
              <p:spPr>
                <a:xfrm>
                  <a:off x="3467464" y="3873504"/>
                  <a:ext cx="425629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9" name="9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464" y="3873504"/>
                  <a:ext cx="425629" cy="368499"/>
                </a:xfrm>
                <a:prstGeom prst="rect">
                  <a:avLst/>
                </a:prstGeom>
                <a:blipFill>
                  <a:blip r:embed="rId26"/>
                  <a:stretch>
                    <a:fillRect t="-15000" r="-20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93 CuadroTexto"/>
                <p:cNvSpPr txBox="1"/>
                <p:nvPr/>
              </p:nvSpPr>
              <p:spPr>
                <a:xfrm>
                  <a:off x="3640693" y="4528596"/>
                  <a:ext cx="3756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4" name="9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0693" y="4528596"/>
                  <a:ext cx="375616" cy="338554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94 CuadroTexto"/>
                <p:cNvSpPr txBox="1"/>
                <p:nvPr/>
              </p:nvSpPr>
              <p:spPr>
                <a:xfrm>
                  <a:off x="1294984" y="4603161"/>
                  <a:ext cx="48712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oMath>
                    </m:oMathPara>
                  </a14:m>
                  <a:endParaRPr lang="es-ES" sz="24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9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4984" y="4603161"/>
                  <a:ext cx="487121" cy="461665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95 CuadroTexto"/>
                <p:cNvSpPr txBox="1"/>
                <p:nvPr/>
              </p:nvSpPr>
              <p:spPr>
                <a:xfrm>
                  <a:off x="5487121" y="4605436"/>
                  <a:ext cx="42832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oMath>
                    </m:oMathPara>
                  </a14:m>
                  <a:endParaRPr lang="es-E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9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7121" y="4605436"/>
                  <a:ext cx="428322" cy="461665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97 CuadroTexto"/>
              <p:cNvSpPr txBox="1"/>
              <p:nvPr/>
            </p:nvSpPr>
            <p:spPr>
              <a:xfrm>
                <a:off x="3542316" y="5649490"/>
                <a:ext cx="1561947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1" name="9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316" y="5649490"/>
                <a:ext cx="1561947" cy="368499"/>
              </a:xfrm>
              <a:prstGeom prst="rect">
                <a:avLst/>
              </a:prstGeom>
              <a:blipFill>
                <a:blip r:embed="rId30"/>
                <a:stretch>
                  <a:fillRect t="-16667" r="-351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98 CuadroTexto"/>
              <p:cNvSpPr txBox="1"/>
              <p:nvPr/>
            </p:nvSpPr>
            <p:spPr>
              <a:xfrm>
                <a:off x="3885785" y="3631896"/>
                <a:ext cx="1834901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2" name="9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785" y="3631896"/>
                <a:ext cx="1834901" cy="368499"/>
              </a:xfrm>
              <a:prstGeom prst="rect">
                <a:avLst/>
              </a:prstGeom>
              <a:blipFill>
                <a:blip r:embed="rId31"/>
                <a:stretch>
                  <a:fillRect t="-1666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99 CuadroTexto"/>
              <p:cNvSpPr txBox="1"/>
              <p:nvPr/>
            </p:nvSpPr>
            <p:spPr>
              <a:xfrm>
                <a:off x="3610554" y="6004333"/>
                <a:ext cx="1551387" cy="512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3" name="9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54" y="6004333"/>
                <a:ext cx="1551387" cy="512448"/>
              </a:xfrm>
              <a:prstGeom prst="rect">
                <a:avLst/>
              </a:prstGeom>
              <a:blipFill>
                <a:blip r:embed="rId32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100 CuadroTexto"/>
              <p:cNvSpPr txBox="1"/>
              <p:nvPr/>
            </p:nvSpPr>
            <p:spPr>
              <a:xfrm>
                <a:off x="4131444" y="3918499"/>
                <a:ext cx="1542602" cy="512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4" name="10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444" y="3918499"/>
                <a:ext cx="1542602" cy="512448"/>
              </a:xfrm>
              <a:prstGeom prst="rect">
                <a:avLst/>
              </a:prstGeom>
              <a:blipFill>
                <a:blip r:embed="rId3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101 CuadroTexto"/>
              <p:cNvSpPr txBox="1"/>
              <p:nvPr/>
            </p:nvSpPr>
            <p:spPr>
              <a:xfrm>
                <a:off x="6603964" y="1737133"/>
                <a:ext cx="20399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𝐼𝑙𝐵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𝐼𝑏𝐵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5" name="10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64" y="1737133"/>
                <a:ext cx="2039981" cy="338554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102 CuadroTexto"/>
              <p:cNvSpPr txBox="1"/>
              <p:nvPr/>
            </p:nvSpPr>
            <p:spPr>
              <a:xfrm>
                <a:off x="6644907" y="2228453"/>
                <a:ext cx="146264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𝑎𝐹𝑠𝑒𝑛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s-ES" sz="16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6" name="10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907" y="2228453"/>
                <a:ext cx="1462643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103 CuadroTexto"/>
              <p:cNvSpPr txBox="1"/>
              <p:nvPr/>
            </p:nvSpPr>
            <p:spPr>
              <a:xfrm>
                <a:off x="6633533" y="2667455"/>
                <a:ext cx="16614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𝐼𝑎𝑏𝐵𝑠𝑒𝑛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s-ES" sz="16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7" name="10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533" y="2667455"/>
                <a:ext cx="1661416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104 CuadroTexto"/>
              <p:cNvSpPr txBox="1"/>
              <p:nvPr/>
            </p:nvSpPr>
            <p:spPr>
              <a:xfrm>
                <a:off x="6676751" y="3079162"/>
                <a:ext cx="15460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𝐼𝑆𝐵𝑠𝑒𝑛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s-ES" sz="16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98" name="10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751" y="3079162"/>
                <a:ext cx="1546001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105 CuadroTexto"/>
              <p:cNvSpPr txBox="1"/>
              <p:nvPr/>
            </p:nvSpPr>
            <p:spPr>
              <a:xfrm>
                <a:off x="6735894" y="3629621"/>
                <a:ext cx="1355307" cy="370101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99" name="10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894" y="3629621"/>
                <a:ext cx="1355307" cy="370101"/>
              </a:xfrm>
              <a:prstGeom prst="rect">
                <a:avLst/>
              </a:prstGeom>
              <a:blipFill>
                <a:blip r:embed="rId38"/>
                <a:stretch>
                  <a:fillRect t="-16393"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106 CuadroTexto"/>
              <p:cNvSpPr txBox="1"/>
              <p:nvPr/>
            </p:nvSpPr>
            <p:spPr>
              <a:xfrm>
                <a:off x="6421994" y="4120941"/>
                <a:ext cx="2301592" cy="616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600" b="0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𝑚𝑜𝑚𝑒𝑛𝑡𝑜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𝑚𝑎𝑔𝑛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𝑡𝑖𝑐𝑜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00" name="10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994" y="4120941"/>
                <a:ext cx="2301592" cy="616323"/>
              </a:xfrm>
              <a:prstGeom prst="rect">
                <a:avLst/>
              </a:prstGeom>
              <a:blipFill>
                <a:blip r:embed="rId39"/>
                <a:stretch>
                  <a:fillRect t="-9901" b="-495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107 CuadroTexto"/>
              <p:cNvSpPr txBox="1"/>
              <p:nvPr/>
            </p:nvSpPr>
            <p:spPr>
              <a:xfrm>
                <a:off x="6820054" y="4873843"/>
                <a:ext cx="1332224" cy="3684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01" name="10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054" y="4873843"/>
                <a:ext cx="1332224" cy="368499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109 CuadroTexto"/>
              <p:cNvSpPr txBox="1"/>
              <p:nvPr/>
            </p:nvSpPr>
            <p:spPr>
              <a:xfrm>
                <a:off x="6997474" y="5938367"/>
                <a:ext cx="1074204" cy="370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𝑁𝐼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600" b="0" i="1" dirty="0" smtClean="0"/>
              </a:p>
            </p:txBody>
          </p:sp>
        </mc:Choice>
        <mc:Fallback xmlns="">
          <p:sp>
            <p:nvSpPr>
              <p:cNvPr id="102" name="10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474" y="5938367"/>
                <a:ext cx="1074204" cy="370101"/>
              </a:xfrm>
              <a:prstGeom prst="rect">
                <a:avLst/>
              </a:prstGeom>
              <a:blipFill>
                <a:blip r:embed="rId41"/>
                <a:stretch>
                  <a:fillRect t="-16393" r="-164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110 CuadroTexto"/>
          <p:cNvSpPr txBox="1"/>
          <p:nvPr/>
        </p:nvSpPr>
        <p:spPr>
          <a:xfrm>
            <a:off x="6469038" y="5459105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>
                <a:cs typeface="Arial" pitchFamily="34" charset="0"/>
              </a:rPr>
              <a:t>Para N espiras:</a:t>
            </a:r>
            <a:endParaRPr lang="es-E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Estudio del campo magnético</a:t>
            </a:r>
          </a:p>
        </p:txBody>
      </p:sp>
      <p:sp>
        <p:nvSpPr>
          <p:cNvPr id="104" name="Rectangle 3"/>
          <p:cNvSpPr txBox="1">
            <a:spLocks noChangeArrowheads="1"/>
          </p:cNvSpPr>
          <p:nvPr/>
        </p:nvSpPr>
        <p:spPr bwMode="auto">
          <a:xfrm>
            <a:off x="374181" y="93433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2.3. Orientación de una espira en un campo magnético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05" name="5 CuadroTexto"/>
          <p:cNvSpPr txBox="1"/>
          <p:nvPr/>
        </p:nvSpPr>
        <p:spPr>
          <a:xfrm>
            <a:off x="423080" y="1337481"/>
            <a:ext cx="596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Funcionamiento de un galvanómetro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106" name="Picture 2" descr="http://gluones.files.wordpress.com/2009/03/galvanometer_scheme_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2" y="2283156"/>
            <a:ext cx="4184412" cy="38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108 CuadroTexto"/>
          <p:cNvSpPr txBox="1">
            <a:spLocks noChangeArrowheads="1"/>
          </p:cNvSpPr>
          <p:nvPr/>
        </p:nvSpPr>
        <p:spPr bwMode="auto">
          <a:xfrm>
            <a:off x="396819" y="1749581"/>
            <a:ext cx="6072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cs typeface="Arial" pitchFamily="34" charset="0"/>
              </a:rPr>
              <a:t>Se utiliza para medir pequeñas intensidades de corriente.</a:t>
            </a:r>
            <a:endParaRPr lang="es-ES" sz="1600" b="1" dirty="0">
              <a:cs typeface="Arial" pitchFamily="34" charset="0"/>
            </a:endParaRPr>
          </a:p>
        </p:txBody>
      </p:sp>
      <p:sp>
        <p:nvSpPr>
          <p:cNvPr id="108" name="111 CuadroTexto"/>
          <p:cNvSpPr txBox="1">
            <a:spLocks noChangeArrowheads="1"/>
          </p:cNvSpPr>
          <p:nvPr/>
        </p:nvSpPr>
        <p:spPr bwMode="auto">
          <a:xfrm>
            <a:off x="4644812" y="2148273"/>
            <a:ext cx="400388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dirty="0">
                <a:cs typeface="Arial" pitchFamily="34" charset="0"/>
              </a:rPr>
              <a:t>Consta de</a:t>
            </a:r>
            <a:r>
              <a:rPr lang="es-ES_tradnl" sz="1600" dirty="0" smtClean="0">
                <a:cs typeface="Arial" pitchFamily="34" charset="0"/>
              </a:rPr>
              <a:t>:</a:t>
            </a:r>
          </a:p>
          <a:p>
            <a:pPr algn="just"/>
            <a:endParaRPr lang="es-ES_tradnl" sz="1600" dirty="0" smtClean="0">
              <a:cs typeface="Arial" pitchFamily="34" charset="0"/>
            </a:endParaRP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>
                <a:cs typeface="Arial" pitchFamily="34" charset="0"/>
                <a:sym typeface="Wingdings" pitchFamily="2" charset="2"/>
              </a:rPr>
              <a:t>Aguja </a:t>
            </a:r>
            <a:r>
              <a:rPr lang="es-ES_tradnl" sz="1600" dirty="0">
                <a:cs typeface="Arial" pitchFamily="34" charset="0"/>
                <a:sym typeface="Wingdings" pitchFamily="2" charset="2"/>
              </a:rPr>
              <a:t>unida a una bobina rectangular suspendida entre los dos polos de un imán permanente en cuyo interior se coloca un núcleo de hierro dulce, con el fin de </a:t>
            </a:r>
            <a:r>
              <a:rPr lang="es-ES_tradnl" sz="1600" b="1" dirty="0">
                <a:cs typeface="Arial" pitchFamily="34" charset="0"/>
                <a:sym typeface="Wingdings" pitchFamily="2" charset="2"/>
              </a:rPr>
              <a:t>concentrar las líneas de </a:t>
            </a:r>
            <a:r>
              <a:rPr lang="es-ES_tradnl" sz="1600" b="1" dirty="0" smtClean="0">
                <a:cs typeface="Arial" pitchFamily="34" charset="0"/>
                <a:sym typeface="Wingdings" pitchFamily="2" charset="2"/>
              </a:rPr>
              <a:t>campo.</a:t>
            </a: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cs typeface="Arial" pitchFamily="34" charset="0"/>
                <a:sym typeface="Wingdings" pitchFamily="2" charset="2"/>
              </a:rPr>
              <a:t>La bobina junto con su núcleo están unidos a un resorte para mantenerlos en la posición de </a:t>
            </a:r>
            <a:r>
              <a:rPr lang="es-ES_tradnl" sz="1600" dirty="0" smtClean="0">
                <a:cs typeface="Arial" pitchFamily="34" charset="0"/>
                <a:sym typeface="Wingdings" pitchFamily="2" charset="2"/>
              </a:rPr>
              <a:t>equilibrio.</a:t>
            </a: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cs typeface="Arial" pitchFamily="34" charset="0"/>
              </a:rPr>
              <a:t>El momento vendrá </a:t>
            </a:r>
            <a:r>
              <a:rPr lang="es-ES_tradnl" sz="1600" dirty="0" smtClean="0">
                <a:cs typeface="Arial" pitchFamily="34" charset="0"/>
              </a:rPr>
              <a:t>dado </a:t>
            </a:r>
            <a:r>
              <a:rPr lang="es-ES_tradnl" sz="1600" dirty="0">
                <a:cs typeface="Arial" pitchFamily="34" charset="0"/>
              </a:rPr>
              <a:t>por</a:t>
            </a:r>
            <a:r>
              <a:rPr lang="es-ES_tradnl" sz="1600" dirty="0" smtClean="0">
                <a:cs typeface="Arial" pitchFamily="34" charset="0"/>
              </a:rPr>
              <a:t>:</a:t>
            </a:r>
            <a:endParaRPr lang="es-ES" sz="1600" b="1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115 CuadroTexto"/>
              <p:cNvSpPr txBox="1"/>
              <p:nvPr/>
            </p:nvSpPr>
            <p:spPr>
              <a:xfrm>
                <a:off x="5451487" y="5178612"/>
                <a:ext cx="1332224" cy="368499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09" name="1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487" y="5178612"/>
                <a:ext cx="1332224" cy="3684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116 CuadroTexto"/>
              <p:cNvSpPr txBox="1"/>
              <p:nvPr/>
            </p:nvSpPr>
            <p:spPr>
              <a:xfrm>
                <a:off x="7019653" y="5163066"/>
                <a:ext cx="1074204" cy="3701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𝑁𝐼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1600" b="0" i="1" dirty="0" smtClean="0"/>
              </a:p>
            </p:txBody>
          </p:sp>
        </mc:Choice>
        <mc:Fallback xmlns="">
          <p:sp>
            <p:nvSpPr>
              <p:cNvPr id="110" name="1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653" y="5163066"/>
                <a:ext cx="1074204" cy="370101"/>
              </a:xfrm>
              <a:prstGeom prst="rect">
                <a:avLst/>
              </a:prstGeom>
              <a:blipFill>
                <a:blip r:embed="rId4"/>
                <a:stretch>
                  <a:fillRect t="-16393" r="-164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0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 Estudio del campo magnético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888118"/>
                  </p:ext>
                </p:extLst>
              </p:nvPr>
            </p:nvGraphicFramePr>
            <p:xfrm>
              <a:off x="520700" y="1155700"/>
              <a:ext cx="8178801" cy="188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480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7.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Una bobina rectangular formada por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oMath>
                          </a14:m>
                          <a:r>
                            <a:rPr lang="es-ES" sz="1600" dirty="0" smtClean="0"/>
                            <a:t> espiras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× 8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 smtClean="0"/>
                            <a:t>conduce una corriente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1,5 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 smtClean="0"/>
                            <a:t>. Se introduce dicha bobina en un campo magnético uniforme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0,8 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 smtClean="0"/>
                            <a:t>, de modo que la normal al plano de la bobina forma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dirty="0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s-ES" sz="1600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 con las líneas del campo. i) ¿Cuál es valor del momento magnético de la bobina?; ii) ¿Cuánto vale el momento del par de fuerzas que actúa sobre la bobina?</a:t>
                          </a:r>
                          <a:endParaRPr lang="es-ES" sz="1600" b="1" dirty="0" smtClean="0"/>
                        </a:p>
                        <a:p>
                          <a:pPr marL="355600" indent="-35560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=0,36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=0,249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888118"/>
                  </p:ext>
                </p:extLst>
              </p:nvPr>
            </p:nvGraphicFramePr>
            <p:xfrm>
              <a:off x="520700" y="1155700"/>
              <a:ext cx="8178801" cy="188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7.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98" t="-21875" r="-158" b="-54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328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Movimiento de cargas en un campo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6081" y="97067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3.1. Cargas que entran perpendicularmente al campo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5" name="82 Grupo"/>
          <p:cNvGrpSpPr/>
          <p:nvPr/>
        </p:nvGrpSpPr>
        <p:grpSpPr>
          <a:xfrm>
            <a:off x="548186" y="1132035"/>
            <a:ext cx="3626346" cy="3586842"/>
            <a:chOff x="487172" y="829223"/>
            <a:chExt cx="3626346" cy="3586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96 CuadroTexto"/>
                <p:cNvSpPr txBox="1"/>
                <p:nvPr/>
              </p:nvSpPr>
              <p:spPr>
                <a:xfrm>
                  <a:off x="1785938" y="3161049"/>
                  <a:ext cx="2071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 smtClean="0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97" name="9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38" y="3161049"/>
                  <a:ext cx="207168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93 CuadroTexto"/>
                <p:cNvSpPr txBox="1"/>
                <p:nvPr/>
              </p:nvSpPr>
              <p:spPr>
                <a:xfrm>
                  <a:off x="1785938" y="1789449"/>
                  <a:ext cx="2071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 smtClean="0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94" name="9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38" y="1789449"/>
                  <a:ext cx="2071687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86 Conector recto"/>
            <p:cNvCxnSpPr/>
            <p:nvPr/>
          </p:nvCxnSpPr>
          <p:spPr>
            <a:xfrm>
              <a:off x="618272" y="3032931"/>
              <a:ext cx="158314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70 Conector recto"/>
            <p:cNvCxnSpPr/>
            <p:nvPr/>
          </p:nvCxnSpPr>
          <p:spPr>
            <a:xfrm>
              <a:off x="623034" y="2232831"/>
              <a:ext cx="158314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67 Grupo"/>
            <p:cNvGrpSpPr/>
            <p:nvPr/>
          </p:nvGrpSpPr>
          <p:grpSpPr>
            <a:xfrm>
              <a:off x="487172" y="829223"/>
              <a:ext cx="2290152" cy="3586842"/>
              <a:chOff x="391637" y="1279600"/>
              <a:chExt cx="2290152" cy="3586842"/>
            </a:xfrm>
          </p:grpSpPr>
          <p:grpSp>
            <p:nvGrpSpPr>
              <p:cNvPr id="22" name="30 Grupo"/>
              <p:cNvGrpSpPr/>
              <p:nvPr/>
            </p:nvGrpSpPr>
            <p:grpSpPr>
              <a:xfrm>
                <a:off x="1223100" y="1279600"/>
                <a:ext cx="1458686" cy="1491342"/>
                <a:chOff x="2656114" y="5061856"/>
                <a:chExt cx="1404257" cy="1589314"/>
              </a:xfrm>
            </p:grpSpPr>
            <p:cxnSp>
              <p:nvCxnSpPr>
                <p:cNvPr id="52" name="34 Conector recto de flecha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046746" y="6184797"/>
                  <a:ext cx="526056" cy="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53" name="32 Elipse"/>
                <p:cNvSpPr/>
                <p:nvPr/>
              </p:nvSpPr>
              <p:spPr bwMode="auto">
                <a:xfrm>
                  <a:off x="2656114" y="5061856"/>
                  <a:ext cx="1404257" cy="1589314"/>
                </a:xfrm>
                <a:prstGeom prst="ellipse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grpSp>
            <p:nvGrpSpPr>
              <p:cNvPr id="23" name="110 Grupo"/>
              <p:cNvGrpSpPr/>
              <p:nvPr/>
            </p:nvGrpSpPr>
            <p:grpSpPr>
              <a:xfrm rot="10800000">
                <a:off x="1223105" y="3375100"/>
                <a:ext cx="1458684" cy="1491342"/>
                <a:chOff x="2656114" y="5061856"/>
                <a:chExt cx="1404257" cy="1589314"/>
              </a:xfrm>
            </p:grpSpPr>
            <p:cxnSp>
              <p:nvCxnSpPr>
                <p:cNvPr id="50" name="34 Conector recto de flecha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3150183" y="6189601"/>
                  <a:ext cx="515366" cy="0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51" name="46 Elipse"/>
                <p:cNvSpPr/>
                <p:nvPr/>
              </p:nvSpPr>
              <p:spPr bwMode="auto">
                <a:xfrm>
                  <a:off x="2656114" y="5061856"/>
                  <a:ext cx="1404257" cy="1589314"/>
                </a:xfrm>
                <a:prstGeom prst="ellipse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s-E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sp>
            <p:nvSpPr>
              <p:cNvPr id="24" name="51 Forma libre"/>
              <p:cNvSpPr/>
              <p:nvPr/>
            </p:nvSpPr>
            <p:spPr bwMode="auto">
              <a:xfrm>
                <a:off x="1985097" y="2011666"/>
                <a:ext cx="609601" cy="669471"/>
              </a:xfrm>
              <a:custGeom>
                <a:avLst/>
                <a:gdLst>
                  <a:gd name="connsiteX0" fmla="*/ 0 w 1219200"/>
                  <a:gd name="connsiteY0" fmla="*/ 669471 h 1338942"/>
                  <a:gd name="connsiteX1" fmla="*/ 158865 w 1219200"/>
                  <a:gd name="connsiteY1" fmla="*/ 218735 h 1338942"/>
                  <a:gd name="connsiteX2" fmla="*/ 609601 w 1219200"/>
                  <a:gd name="connsiteY2" fmla="*/ 0 h 1338942"/>
                  <a:gd name="connsiteX3" fmla="*/ 1060336 w 1219200"/>
                  <a:gd name="connsiteY3" fmla="*/ 218736 h 1338942"/>
                  <a:gd name="connsiteX4" fmla="*/ 1219200 w 1219200"/>
                  <a:gd name="connsiteY4" fmla="*/ 669472 h 1338942"/>
                  <a:gd name="connsiteX5" fmla="*/ 1060335 w 1219200"/>
                  <a:gd name="connsiteY5" fmla="*/ 1120208 h 1338942"/>
                  <a:gd name="connsiteX6" fmla="*/ 609599 w 1219200"/>
                  <a:gd name="connsiteY6" fmla="*/ 1338943 h 1338942"/>
                  <a:gd name="connsiteX7" fmla="*/ 158863 w 1219200"/>
                  <a:gd name="connsiteY7" fmla="*/ 1120207 h 1338942"/>
                  <a:gd name="connsiteX8" fmla="*/ -1 w 1219200"/>
                  <a:gd name="connsiteY8" fmla="*/ 669471 h 1338942"/>
                  <a:gd name="connsiteX9" fmla="*/ 0 w 1219200"/>
                  <a:gd name="connsiteY9" fmla="*/ 669471 h 1338942"/>
                  <a:gd name="connsiteX0" fmla="*/ 1060337 w 1219201"/>
                  <a:gd name="connsiteY0" fmla="*/ 218736 h 1338943"/>
                  <a:gd name="connsiteX1" fmla="*/ 1219201 w 1219201"/>
                  <a:gd name="connsiteY1" fmla="*/ 669472 h 1338943"/>
                  <a:gd name="connsiteX2" fmla="*/ 1060336 w 1219201"/>
                  <a:gd name="connsiteY2" fmla="*/ 1120208 h 1338943"/>
                  <a:gd name="connsiteX3" fmla="*/ 609600 w 1219201"/>
                  <a:gd name="connsiteY3" fmla="*/ 1338943 h 1338943"/>
                  <a:gd name="connsiteX4" fmla="*/ 158864 w 1219201"/>
                  <a:gd name="connsiteY4" fmla="*/ 1120207 h 1338943"/>
                  <a:gd name="connsiteX5" fmla="*/ 0 w 1219201"/>
                  <a:gd name="connsiteY5" fmla="*/ 669471 h 1338943"/>
                  <a:gd name="connsiteX6" fmla="*/ 1 w 1219201"/>
                  <a:gd name="connsiteY6" fmla="*/ 669471 h 1338943"/>
                  <a:gd name="connsiteX7" fmla="*/ 158866 w 1219201"/>
                  <a:gd name="connsiteY7" fmla="*/ 218735 h 1338943"/>
                  <a:gd name="connsiteX8" fmla="*/ 701042 w 1219201"/>
                  <a:gd name="connsiteY8" fmla="*/ 91440 h 1338943"/>
                  <a:gd name="connsiteX0" fmla="*/ 1060337 w 1219201"/>
                  <a:gd name="connsiteY0" fmla="*/ 1 h 1120208"/>
                  <a:gd name="connsiteX1" fmla="*/ 1219201 w 1219201"/>
                  <a:gd name="connsiteY1" fmla="*/ 450737 h 1120208"/>
                  <a:gd name="connsiteX2" fmla="*/ 1060336 w 1219201"/>
                  <a:gd name="connsiteY2" fmla="*/ 901473 h 1120208"/>
                  <a:gd name="connsiteX3" fmla="*/ 609600 w 1219201"/>
                  <a:gd name="connsiteY3" fmla="*/ 1120208 h 1120208"/>
                  <a:gd name="connsiteX4" fmla="*/ 158864 w 1219201"/>
                  <a:gd name="connsiteY4" fmla="*/ 901472 h 1120208"/>
                  <a:gd name="connsiteX5" fmla="*/ 0 w 1219201"/>
                  <a:gd name="connsiteY5" fmla="*/ 450736 h 1120208"/>
                  <a:gd name="connsiteX6" fmla="*/ 1 w 1219201"/>
                  <a:gd name="connsiteY6" fmla="*/ 450736 h 1120208"/>
                  <a:gd name="connsiteX7" fmla="*/ 158866 w 1219201"/>
                  <a:gd name="connsiteY7" fmla="*/ 0 h 1120208"/>
                  <a:gd name="connsiteX0" fmla="*/ 1060337 w 1219201"/>
                  <a:gd name="connsiteY0" fmla="*/ 0 h 1120207"/>
                  <a:gd name="connsiteX1" fmla="*/ 1219201 w 1219201"/>
                  <a:gd name="connsiteY1" fmla="*/ 450736 h 1120207"/>
                  <a:gd name="connsiteX2" fmla="*/ 1060336 w 1219201"/>
                  <a:gd name="connsiteY2" fmla="*/ 901472 h 1120207"/>
                  <a:gd name="connsiteX3" fmla="*/ 609600 w 1219201"/>
                  <a:gd name="connsiteY3" fmla="*/ 1120207 h 1120207"/>
                  <a:gd name="connsiteX4" fmla="*/ 158864 w 1219201"/>
                  <a:gd name="connsiteY4" fmla="*/ 901471 h 1120207"/>
                  <a:gd name="connsiteX5" fmla="*/ 0 w 1219201"/>
                  <a:gd name="connsiteY5" fmla="*/ 450735 h 1120207"/>
                  <a:gd name="connsiteX6" fmla="*/ 1 w 1219201"/>
                  <a:gd name="connsiteY6" fmla="*/ 450735 h 1120207"/>
                  <a:gd name="connsiteX0" fmla="*/ 1060337 w 1219201"/>
                  <a:gd name="connsiteY0" fmla="*/ 0 h 1120207"/>
                  <a:gd name="connsiteX1" fmla="*/ 1219201 w 1219201"/>
                  <a:gd name="connsiteY1" fmla="*/ 450736 h 1120207"/>
                  <a:gd name="connsiteX2" fmla="*/ 1060336 w 1219201"/>
                  <a:gd name="connsiteY2" fmla="*/ 901472 h 1120207"/>
                  <a:gd name="connsiteX3" fmla="*/ 609600 w 1219201"/>
                  <a:gd name="connsiteY3" fmla="*/ 1120207 h 1120207"/>
                  <a:gd name="connsiteX4" fmla="*/ 158864 w 1219201"/>
                  <a:gd name="connsiteY4" fmla="*/ 901471 h 1120207"/>
                  <a:gd name="connsiteX5" fmla="*/ 0 w 1219201"/>
                  <a:gd name="connsiteY5" fmla="*/ 450735 h 1120207"/>
                  <a:gd name="connsiteX0" fmla="*/ 901473 w 1060337"/>
                  <a:gd name="connsiteY0" fmla="*/ 0 h 1120207"/>
                  <a:gd name="connsiteX1" fmla="*/ 1060337 w 1060337"/>
                  <a:gd name="connsiteY1" fmla="*/ 450736 h 1120207"/>
                  <a:gd name="connsiteX2" fmla="*/ 901472 w 1060337"/>
                  <a:gd name="connsiteY2" fmla="*/ 901472 h 1120207"/>
                  <a:gd name="connsiteX3" fmla="*/ 450736 w 1060337"/>
                  <a:gd name="connsiteY3" fmla="*/ 1120207 h 1120207"/>
                  <a:gd name="connsiteX4" fmla="*/ 0 w 1060337"/>
                  <a:gd name="connsiteY4" fmla="*/ 901471 h 1120207"/>
                  <a:gd name="connsiteX0" fmla="*/ 450737 w 609601"/>
                  <a:gd name="connsiteY0" fmla="*/ 0 h 1120207"/>
                  <a:gd name="connsiteX1" fmla="*/ 609601 w 609601"/>
                  <a:gd name="connsiteY1" fmla="*/ 450736 h 1120207"/>
                  <a:gd name="connsiteX2" fmla="*/ 450736 w 609601"/>
                  <a:gd name="connsiteY2" fmla="*/ 901472 h 1120207"/>
                  <a:gd name="connsiteX3" fmla="*/ 0 w 609601"/>
                  <a:gd name="connsiteY3" fmla="*/ 1120207 h 1120207"/>
                  <a:gd name="connsiteX0" fmla="*/ 609601 w 609601"/>
                  <a:gd name="connsiteY0" fmla="*/ 0 h 669471"/>
                  <a:gd name="connsiteX1" fmla="*/ 450736 w 609601"/>
                  <a:gd name="connsiteY1" fmla="*/ 450736 h 669471"/>
                  <a:gd name="connsiteX2" fmla="*/ 0 w 609601"/>
                  <a:gd name="connsiteY2" fmla="*/ 669471 h 66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1" h="669471">
                    <a:moveTo>
                      <a:pt x="609601" y="0"/>
                    </a:moveTo>
                    <a:cubicBezTo>
                      <a:pt x="609601" y="166729"/>
                      <a:pt x="552951" y="327457"/>
                      <a:pt x="450736" y="450736"/>
                    </a:cubicBezTo>
                    <a:cubicBezTo>
                      <a:pt x="335216" y="590061"/>
                      <a:pt x="171580" y="669471"/>
                      <a:pt x="0" y="66947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70C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5" name="52 Forma libre"/>
              <p:cNvSpPr/>
              <p:nvPr/>
            </p:nvSpPr>
            <p:spPr bwMode="auto">
              <a:xfrm rot="16200000">
                <a:off x="1952440" y="3448580"/>
                <a:ext cx="609601" cy="669471"/>
              </a:xfrm>
              <a:custGeom>
                <a:avLst/>
                <a:gdLst>
                  <a:gd name="connsiteX0" fmla="*/ 0 w 1219200"/>
                  <a:gd name="connsiteY0" fmla="*/ 669471 h 1338942"/>
                  <a:gd name="connsiteX1" fmla="*/ 158865 w 1219200"/>
                  <a:gd name="connsiteY1" fmla="*/ 218735 h 1338942"/>
                  <a:gd name="connsiteX2" fmla="*/ 609601 w 1219200"/>
                  <a:gd name="connsiteY2" fmla="*/ 0 h 1338942"/>
                  <a:gd name="connsiteX3" fmla="*/ 1060336 w 1219200"/>
                  <a:gd name="connsiteY3" fmla="*/ 218736 h 1338942"/>
                  <a:gd name="connsiteX4" fmla="*/ 1219200 w 1219200"/>
                  <a:gd name="connsiteY4" fmla="*/ 669472 h 1338942"/>
                  <a:gd name="connsiteX5" fmla="*/ 1060335 w 1219200"/>
                  <a:gd name="connsiteY5" fmla="*/ 1120208 h 1338942"/>
                  <a:gd name="connsiteX6" fmla="*/ 609599 w 1219200"/>
                  <a:gd name="connsiteY6" fmla="*/ 1338943 h 1338942"/>
                  <a:gd name="connsiteX7" fmla="*/ 158863 w 1219200"/>
                  <a:gd name="connsiteY7" fmla="*/ 1120207 h 1338942"/>
                  <a:gd name="connsiteX8" fmla="*/ -1 w 1219200"/>
                  <a:gd name="connsiteY8" fmla="*/ 669471 h 1338942"/>
                  <a:gd name="connsiteX9" fmla="*/ 0 w 1219200"/>
                  <a:gd name="connsiteY9" fmla="*/ 669471 h 1338942"/>
                  <a:gd name="connsiteX0" fmla="*/ 1060337 w 1219201"/>
                  <a:gd name="connsiteY0" fmla="*/ 218736 h 1338943"/>
                  <a:gd name="connsiteX1" fmla="*/ 1219201 w 1219201"/>
                  <a:gd name="connsiteY1" fmla="*/ 669472 h 1338943"/>
                  <a:gd name="connsiteX2" fmla="*/ 1060336 w 1219201"/>
                  <a:gd name="connsiteY2" fmla="*/ 1120208 h 1338943"/>
                  <a:gd name="connsiteX3" fmla="*/ 609600 w 1219201"/>
                  <a:gd name="connsiteY3" fmla="*/ 1338943 h 1338943"/>
                  <a:gd name="connsiteX4" fmla="*/ 158864 w 1219201"/>
                  <a:gd name="connsiteY4" fmla="*/ 1120207 h 1338943"/>
                  <a:gd name="connsiteX5" fmla="*/ 0 w 1219201"/>
                  <a:gd name="connsiteY5" fmla="*/ 669471 h 1338943"/>
                  <a:gd name="connsiteX6" fmla="*/ 1 w 1219201"/>
                  <a:gd name="connsiteY6" fmla="*/ 669471 h 1338943"/>
                  <a:gd name="connsiteX7" fmla="*/ 158866 w 1219201"/>
                  <a:gd name="connsiteY7" fmla="*/ 218735 h 1338943"/>
                  <a:gd name="connsiteX8" fmla="*/ 701042 w 1219201"/>
                  <a:gd name="connsiteY8" fmla="*/ 91440 h 1338943"/>
                  <a:gd name="connsiteX0" fmla="*/ 1060337 w 1219201"/>
                  <a:gd name="connsiteY0" fmla="*/ 1 h 1120208"/>
                  <a:gd name="connsiteX1" fmla="*/ 1219201 w 1219201"/>
                  <a:gd name="connsiteY1" fmla="*/ 450737 h 1120208"/>
                  <a:gd name="connsiteX2" fmla="*/ 1060336 w 1219201"/>
                  <a:gd name="connsiteY2" fmla="*/ 901473 h 1120208"/>
                  <a:gd name="connsiteX3" fmla="*/ 609600 w 1219201"/>
                  <a:gd name="connsiteY3" fmla="*/ 1120208 h 1120208"/>
                  <a:gd name="connsiteX4" fmla="*/ 158864 w 1219201"/>
                  <a:gd name="connsiteY4" fmla="*/ 901472 h 1120208"/>
                  <a:gd name="connsiteX5" fmla="*/ 0 w 1219201"/>
                  <a:gd name="connsiteY5" fmla="*/ 450736 h 1120208"/>
                  <a:gd name="connsiteX6" fmla="*/ 1 w 1219201"/>
                  <a:gd name="connsiteY6" fmla="*/ 450736 h 1120208"/>
                  <a:gd name="connsiteX7" fmla="*/ 158866 w 1219201"/>
                  <a:gd name="connsiteY7" fmla="*/ 0 h 1120208"/>
                  <a:gd name="connsiteX0" fmla="*/ 1060337 w 1219201"/>
                  <a:gd name="connsiteY0" fmla="*/ 0 h 1120207"/>
                  <a:gd name="connsiteX1" fmla="*/ 1219201 w 1219201"/>
                  <a:gd name="connsiteY1" fmla="*/ 450736 h 1120207"/>
                  <a:gd name="connsiteX2" fmla="*/ 1060336 w 1219201"/>
                  <a:gd name="connsiteY2" fmla="*/ 901472 h 1120207"/>
                  <a:gd name="connsiteX3" fmla="*/ 609600 w 1219201"/>
                  <a:gd name="connsiteY3" fmla="*/ 1120207 h 1120207"/>
                  <a:gd name="connsiteX4" fmla="*/ 158864 w 1219201"/>
                  <a:gd name="connsiteY4" fmla="*/ 901471 h 1120207"/>
                  <a:gd name="connsiteX5" fmla="*/ 0 w 1219201"/>
                  <a:gd name="connsiteY5" fmla="*/ 450735 h 1120207"/>
                  <a:gd name="connsiteX6" fmla="*/ 1 w 1219201"/>
                  <a:gd name="connsiteY6" fmla="*/ 450735 h 1120207"/>
                  <a:gd name="connsiteX0" fmla="*/ 1060337 w 1219201"/>
                  <a:gd name="connsiteY0" fmla="*/ 0 h 1120207"/>
                  <a:gd name="connsiteX1" fmla="*/ 1219201 w 1219201"/>
                  <a:gd name="connsiteY1" fmla="*/ 450736 h 1120207"/>
                  <a:gd name="connsiteX2" fmla="*/ 1060336 w 1219201"/>
                  <a:gd name="connsiteY2" fmla="*/ 901472 h 1120207"/>
                  <a:gd name="connsiteX3" fmla="*/ 609600 w 1219201"/>
                  <a:gd name="connsiteY3" fmla="*/ 1120207 h 1120207"/>
                  <a:gd name="connsiteX4" fmla="*/ 158864 w 1219201"/>
                  <a:gd name="connsiteY4" fmla="*/ 901471 h 1120207"/>
                  <a:gd name="connsiteX5" fmla="*/ 0 w 1219201"/>
                  <a:gd name="connsiteY5" fmla="*/ 450735 h 1120207"/>
                  <a:gd name="connsiteX0" fmla="*/ 901473 w 1060337"/>
                  <a:gd name="connsiteY0" fmla="*/ 0 h 1120207"/>
                  <a:gd name="connsiteX1" fmla="*/ 1060337 w 1060337"/>
                  <a:gd name="connsiteY1" fmla="*/ 450736 h 1120207"/>
                  <a:gd name="connsiteX2" fmla="*/ 901472 w 1060337"/>
                  <a:gd name="connsiteY2" fmla="*/ 901472 h 1120207"/>
                  <a:gd name="connsiteX3" fmla="*/ 450736 w 1060337"/>
                  <a:gd name="connsiteY3" fmla="*/ 1120207 h 1120207"/>
                  <a:gd name="connsiteX4" fmla="*/ 0 w 1060337"/>
                  <a:gd name="connsiteY4" fmla="*/ 901471 h 1120207"/>
                  <a:gd name="connsiteX0" fmla="*/ 450737 w 609601"/>
                  <a:gd name="connsiteY0" fmla="*/ 0 h 1120207"/>
                  <a:gd name="connsiteX1" fmla="*/ 609601 w 609601"/>
                  <a:gd name="connsiteY1" fmla="*/ 450736 h 1120207"/>
                  <a:gd name="connsiteX2" fmla="*/ 450736 w 609601"/>
                  <a:gd name="connsiteY2" fmla="*/ 901472 h 1120207"/>
                  <a:gd name="connsiteX3" fmla="*/ 0 w 609601"/>
                  <a:gd name="connsiteY3" fmla="*/ 1120207 h 1120207"/>
                  <a:gd name="connsiteX0" fmla="*/ 609601 w 609601"/>
                  <a:gd name="connsiteY0" fmla="*/ 0 h 669471"/>
                  <a:gd name="connsiteX1" fmla="*/ 450736 w 609601"/>
                  <a:gd name="connsiteY1" fmla="*/ 450736 h 669471"/>
                  <a:gd name="connsiteX2" fmla="*/ 0 w 609601"/>
                  <a:gd name="connsiteY2" fmla="*/ 669471 h 669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9601" h="669471">
                    <a:moveTo>
                      <a:pt x="609601" y="0"/>
                    </a:moveTo>
                    <a:cubicBezTo>
                      <a:pt x="609601" y="166729"/>
                      <a:pt x="552951" y="327457"/>
                      <a:pt x="450736" y="450736"/>
                    </a:cubicBezTo>
                    <a:cubicBezTo>
                      <a:pt x="335216" y="590061"/>
                      <a:pt x="171580" y="669471"/>
                      <a:pt x="0" y="669471"/>
                    </a:cubicBezTo>
                  </a:path>
                </a:pathLst>
              </a:custGeom>
              <a:noFill/>
              <a:ln w="9525" cap="flat" cmpd="sng" algn="ctr">
                <a:solidFill>
                  <a:srgbClr val="0070C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grpSp>
            <p:nvGrpSpPr>
              <p:cNvPr id="26" name="65 Grupo"/>
              <p:cNvGrpSpPr/>
              <p:nvPr/>
            </p:nvGrpSpPr>
            <p:grpSpPr>
              <a:xfrm>
                <a:off x="391637" y="3172777"/>
                <a:ext cx="758647" cy="437545"/>
                <a:chOff x="391637" y="3172777"/>
                <a:chExt cx="758647" cy="437545"/>
              </a:xfrm>
            </p:grpSpPr>
            <p:grpSp>
              <p:nvGrpSpPr>
                <p:cNvPr id="44" name="11 Grupo"/>
                <p:cNvGrpSpPr/>
                <p:nvPr/>
              </p:nvGrpSpPr>
              <p:grpSpPr>
                <a:xfrm>
                  <a:off x="391637" y="3358322"/>
                  <a:ext cx="632301" cy="252000"/>
                  <a:chOff x="391637" y="3358322"/>
                  <a:chExt cx="632301" cy="252000"/>
                </a:xfrm>
              </p:grpSpPr>
              <p:grpSp>
                <p:nvGrpSpPr>
                  <p:cNvPr id="46" name="55 Grupo"/>
                  <p:cNvGrpSpPr/>
                  <p:nvPr/>
                </p:nvGrpSpPr>
                <p:grpSpPr>
                  <a:xfrm>
                    <a:off x="391637" y="3358322"/>
                    <a:ext cx="252000" cy="252000"/>
                    <a:chOff x="986949" y="4525134"/>
                    <a:chExt cx="252000" cy="252000"/>
                  </a:xfrm>
                </p:grpSpPr>
                <p:pic>
                  <p:nvPicPr>
                    <p:cNvPr id="48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chemeClr val="accent6">
                          <a:tint val="45000"/>
                          <a:satMod val="400000"/>
                        </a:schemeClr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86949" y="4525134"/>
                      <a:ext cx="252000" cy="252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49" name="57 Menos"/>
                    <p:cNvSpPr/>
                    <p:nvPr/>
                  </p:nvSpPr>
                  <p:spPr>
                    <a:xfrm>
                      <a:off x="1051329" y="4582494"/>
                      <a:ext cx="134400" cy="133748"/>
                    </a:xfrm>
                    <a:prstGeom prst="mathMinus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  <p:cxnSp>
                <p:nvCxnSpPr>
                  <p:cNvPr id="47" name="66 Conector recto de flecha"/>
                  <p:cNvCxnSpPr/>
                  <p:nvPr/>
                </p:nvCxnSpPr>
                <p:spPr>
                  <a:xfrm>
                    <a:off x="623888" y="3486150"/>
                    <a:ext cx="400050" cy="0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10 CuadroTexto"/>
                    <p:cNvSpPr txBox="1"/>
                    <p:nvPr/>
                  </p:nvSpPr>
                  <p:spPr>
                    <a:xfrm>
                      <a:off x="800893" y="3172777"/>
                      <a:ext cx="3493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oMath>
                        </m:oMathPara>
                      </a14:m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11" name="10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0893" y="3172777"/>
                      <a:ext cx="349391" cy="338554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t="-14545" r="-2105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7" name="64 Grupo"/>
              <p:cNvGrpSpPr/>
              <p:nvPr/>
            </p:nvGrpSpPr>
            <p:grpSpPr>
              <a:xfrm>
                <a:off x="391637" y="2377440"/>
                <a:ext cx="763409" cy="432781"/>
                <a:chOff x="391637" y="2377440"/>
                <a:chExt cx="763409" cy="432781"/>
              </a:xfrm>
            </p:grpSpPr>
            <p:grpSp>
              <p:nvGrpSpPr>
                <p:cNvPr id="38" name="12 Grupo"/>
                <p:cNvGrpSpPr/>
                <p:nvPr/>
              </p:nvGrpSpPr>
              <p:grpSpPr>
                <a:xfrm>
                  <a:off x="391637" y="2558221"/>
                  <a:ext cx="632301" cy="252000"/>
                  <a:chOff x="391637" y="2558221"/>
                  <a:chExt cx="632301" cy="252000"/>
                </a:xfrm>
              </p:grpSpPr>
              <p:grpSp>
                <p:nvGrpSpPr>
                  <p:cNvPr id="40" name="6 Grupo"/>
                  <p:cNvGrpSpPr/>
                  <p:nvPr/>
                </p:nvGrpSpPr>
                <p:grpSpPr>
                  <a:xfrm>
                    <a:off x="391637" y="2558221"/>
                    <a:ext cx="252000" cy="252000"/>
                    <a:chOff x="986949" y="4510846"/>
                    <a:chExt cx="252000" cy="252000"/>
                  </a:xfrm>
                </p:grpSpPr>
                <p:pic>
                  <p:nvPicPr>
                    <p:cNvPr id="42" name="Picture 2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86949" y="4510846"/>
                      <a:ext cx="252000" cy="252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43" name="54 Más"/>
                    <p:cNvSpPr/>
                    <p:nvPr/>
                  </p:nvSpPr>
                  <p:spPr>
                    <a:xfrm>
                      <a:off x="1051329" y="4582494"/>
                      <a:ext cx="134400" cy="133748"/>
                    </a:xfrm>
                    <a:prstGeom prst="mathPlus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</p:grpSp>
              <p:cxnSp>
                <p:nvCxnSpPr>
                  <p:cNvPr id="41" name="9 Conector recto de flecha"/>
                  <p:cNvCxnSpPr/>
                  <p:nvPr/>
                </p:nvCxnSpPr>
                <p:spPr>
                  <a:xfrm>
                    <a:off x="623888" y="2686050"/>
                    <a:ext cx="400050" cy="0"/>
                  </a:xfrm>
                  <a:prstGeom prst="straightConnector1">
                    <a:avLst/>
                  </a:prstGeom>
                  <a:ln w="38100"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68 CuadroTexto"/>
                    <p:cNvSpPr txBox="1"/>
                    <p:nvPr/>
                  </p:nvSpPr>
                  <p:spPr>
                    <a:xfrm>
                      <a:off x="805655" y="2377440"/>
                      <a:ext cx="3493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oMath>
                        </m:oMathPara>
                      </a14:m>
                      <a:endParaRPr lang="es-ES" sz="1600" dirty="0"/>
                    </a:p>
                  </p:txBody>
                </p:sp>
              </mc:Choice>
              <mc:Fallback xmlns="">
                <p:sp>
                  <p:nvSpPr>
                    <p:cNvPr id="69" name="68 CuadroTexto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655" y="2377440"/>
                      <a:ext cx="349391" cy="338554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14286" r="-192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E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8" name="71 Grupo"/>
              <p:cNvGrpSpPr/>
              <p:nvPr/>
            </p:nvGrpSpPr>
            <p:grpSpPr>
              <a:xfrm>
                <a:off x="1777526" y="3358323"/>
                <a:ext cx="632301" cy="252000"/>
                <a:chOff x="344012" y="3358323"/>
                <a:chExt cx="632301" cy="252000"/>
              </a:xfrm>
            </p:grpSpPr>
            <p:grpSp>
              <p:nvGrpSpPr>
                <p:cNvPr id="34" name="72 Grupo"/>
                <p:cNvGrpSpPr/>
                <p:nvPr/>
              </p:nvGrpSpPr>
              <p:grpSpPr>
                <a:xfrm>
                  <a:off x="344012" y="3358323"/>
                  <a:ext cx="252000" cy="252000"/>
                  <a:chOff x="939324" y="4525135"/>
                  <a:chExt cx="252000" cy="252000"/>
                </a:xfrm>
              </p:grpSpPr>
              <p:pic>
                <p:nvPicPr>
                  <p:cNvPr id="3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duotone>
                      <a:prstClr val="black"/>
                      <a:schemeClr val="accent6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39324" y="4525135"/>
                    <a:ext cx="252000" cy="252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7" name="75 Menos"/>
                  <p:cNvSpPr/>
                  <p:nvPr/>
                </p:nvSpPr>
                <p:spPr>
                  <a:xfrm>
                    <a:off x="1003704" y="4582494"/>
                    <a:ext cx="134400" cy="133748"/>
                  </a:xfrm>
                  <a:prstGeom prst="mathMinus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cxnSp>
              <p:nvCxnSpPr>
                <p:cNvPr id="35" name="73 Conector recto de flecha"/>
                <p:cNvCxnSpPr/>
                <p:nvPr/>
              </p:nvCxnSpPr>
              <p:spPr>
                <a:xfrm>
                  <a:off x="576263" y="3481388"/>
                  <a:ext cx="400050" cy="0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76 Grupo"/>
              <p:cNvGrpSpPr/>
              <p:nvPr/>
            </p:nvGrpSpPr>
            <p:grpSpPr>
              <a:xfrm>
                <a:off x="1772761" y="2553460"/>
                <a:ext cx="632301" cy="252000"/>
                <a:chOff x="329724" y="2572509"/>
                <a:chExt cx="632301" cy="252000"/>
              </a:xfrm>
            </p:grpSpPr>
            <p:grpSp>
              <p:nvGrpSpPr>
                <p:cNvPr id="30" name="77 Grupo"/>
                <p:cNvGrpSpPr/>
                <p:nvPr/>
              </p:nvGrpSpPr>
              <p:grpSpPr>
                <a:xfrm>
                  <a:off x="329724" y="2572509"/>
                  <a:ext cx="252000" cy="252000"/>
                  <a:chOff x="925036" y="4525134"/>
                  <a:chExt cx="252000" cy="252000"/>
                </a:xfrm>
              </p:grpSpPr>
              <p:pic>
                <p:nvPicPr>
                  <p:cNvPr id="3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25036" y="4525134"/>
                    <a:ext cx="252000" cy="252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33" name="80 Más"/>
                  <p:cNvSpPr/>
                  <p:nvPr/>
                </p:nvSpPr>
                <p:spPr>
                  <a:xfrm>
                    <a:off x="989416" y="4582494"/>
                    <a:ext cx="134400" cy="133748"/>
                  </a:xfrm>
                  <a:prstGeom prst="mathPlus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cxnSp>
              <p:nvCxnSpPr>
                <p:cNvPr id="31" name="78 Conector recto de flecha"/>
                <p:cNvCxnSpPr/>
                <p:nvPr/>
              </p:nvCxnSpPr>
              <p:spPr>
                <a:xfrm>
                  <a:off x="561975" y="2700338"/>
                  <a:ext cx="400050" cy="0"/>
                </a:xfrm>
                <a:prstGeom prst="straightConnector1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87 CuadroTexto"/>
                <p:cNvSpPr txBox="1"/>
                <p:nvPr/>
              </p:nvSpPr>
              <p:spPr>
                <a:xfrm>
                  <a:off x="2439478" y="2041363"/>
                  <a:ext cx="3493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8" name="8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478" y="2041363"/>
                  <a:ext cx="349391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4545" r="-2105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88 CuadroTexto"/>
                <p:cNvSpPr txBox="1"/>
                <p:nvPr/>
              </p:nvSpPr>
              <p:spPr>
                <a:xfrm>
                  <a:off x="2439477" y="2846225"/>
                  <a:ext cx="34939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9" name="8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9477" y="2846225"/>
                  <a:ext cx="349391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4545" r="-2105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89 CuadroTexto"/>
                <p:cNvSpPr txBox="1"/>
                <p:nvPr/>
              </p:nvSpPr>
              <p:spPr>
                <a:xfrm>
                  <a:off x="3742199" y="1383428"/>
                  <a:ext cx="371319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0" name="8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2199" y="1383428"/>
                  <a:ext cx="371319" cy="3684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90 CuadroTexto"/>
                <p:cNvSpPr txBox="1"/>
                <p:nvPr/>
              </p:nvSpPr>
              <p:spPr>
                <a:xfrm>
                  <a:off x="1650537" y="3307477"/>
                  <a:ext cx="364202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1" name="9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537" y="3307477"/>
                  <a:ext cx="364202" cy="36849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15000" r="-21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91 CuadroTexto"/>
                <p:cNvSpPr txBox="1"/>
                <p:nvPr/>
              </p:nvSpPr>
              <p:spPr>
                <a:xfrm>
                  <a:off x="1681102" y="1610108"/>
                  <a:ext cx="364202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92" name="9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102" y="1610108"/>
                  <a:ext cx="364202" cy="36849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14754" r="-21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81 CuadroTexto"/>
                <p:cNvSpPr txBox="1"/>
                <p:nvPr/>
              </p:nvSpPr>
              <p:spPr>
                <a:xfrm>
                  <a:off x="1785938" y="1364093"/>
                  <a:ext cx="2071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 smtClean="0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82" name="8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38" y="1364093"/>
                  <a:ext cx="207168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94 CuadroTexto"/>
                <p:cNvSpPr txBox="1"/>
                <p:nvPr/>
              </p:nvSpPr>
              <p:spPr>
                <a:xfrm>
                  <a:off x="1785938" y="2256174"/>
                  <a:ext cx="2071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 smtClean="0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95" name="9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38" y="2256174"/>
                  <a:ext cx="2071687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95 CuadroTexto"/>
                <p:cNvSpPr txBox="1"/>
                <p:nvPr/>
              </p:nvSpPr>
              <p:spPr>
                <a:xfrm>
                  <a:off x="1785938" y="2665749"/>
                  <a:ext cx="2071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 smtClean="0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96" name="9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38" y="2665749"/>
                  <a:ext cx="2071687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97 CuadroTexto"/>
                <p:cNvSpPr txBox="1"/>
                <p:nvPr/>
              </p:nvSpPr>
              <p:spPr>
                <a:xfrm>
                  <a:off x="1795463" y="3608724"/>
                  <a:ext cx="20716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i="1" smtClean="0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98" name="9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463" y="3608724"/>
                  <a:ext cx="2071687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83 CuadroTexto"/>
          <p:cNvSpPr txBox="1"/>
          <p:nvPr/>
        </p:nvSpPr>
        <p:spPr>
          <a:xfrm>
            <a:off x="4385942" y="1711463"/>
            <a:ext cx="432625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Una partícula que penetra en dirección perpendicular a un campo magnético uniforme describe un movimiento circular uniforme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84 CuadroTexto"/>
              <p:cNvSpPr txBox="1"/>
              <p:nvPr/>
            </p:nvSpPr>
            <p:spPr>
              <a:xfrm>
                <a:off x="4992201" y="3007821"/>
                <a:ext cx="2806730" cy="627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𝑞𝑣𝐵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  ⟹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𝑟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𝑚𝑣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𝑞𝐵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5" name="8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201" y="3007821"/>
                <a:ext cx="2806730" cy="62792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85 CuadroTexto"/>
          <p:cNvSpPr txBox="1"/>
          <p:nvPr/>
        </p:nvSpPr>
        <p:spPr>
          <a:xfrm>
            <a:off x="543535" y="4421020"/>
            <a:ext cx="760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  <a:sym typeface="Wingdings"/>
              </a:rPr>
              <a:t>Velocidad angular o </a:t>
            </a:r>
            <a:r>
              <a:rPr lang="es-ES" sz="1600" b="1" dirty="0" smtClean="0">
                <a:cs typeface="Arial" pitchFamily="34" charset="0"/>
                <a:sym typeface="Wingdings"/>
              </a:rPr>
              <a:t>frecuencia de ciclotrón</a:t>
            </a:r>
            <a:r>
              <a:rPr lang="es-ES" sz="1600" dirty="0" smtClean="0">
                <a:cs typeface="Arial" pitchFamily="34" charset="0"/>
                <a:sym typeface="Wingdings"/>
              </a:rPr>
              <a:t>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92 Rectángulo"/>
              <p:cNvSpPr/>
              <p:nvPr/>
            </p:nvSpPr>
            <p:spPr>
              <a:xfrm>
                <a:off x="3767936" y="4831247"/>
                <a:ext cx="1394548" cy="5145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𝜔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𝑣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𝑟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7" name="9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936" y="4831247"/>
                <a:ext cx="1394548" cy="5145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103 CuadroTexto"/>
          <p:cNvSpPr txBox="1"/>
          <p:nvPr/>
        </p:nvSpPr>
        <p:spPr>
          <a:xfrm>
            <a:off x="543535" y="5497031"/>
            <a:ext cx="7601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  <a:sym typeface="Wingdings"/>
              </a:rPr>
              <a:t>El período de revolución: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104 Rectángulo"/>
              <p:cNvSpPr/>
              <p:nvPr/>
            </p:nvSpPr>
            <p:spPr>
              <a:xfrm>
                <a:off x="3759004" y="5708963"/>
                <a:ext cx="1550424" cy="596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𝑇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𝜔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𝑞𝐵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9" name="10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004" y="5708963"/>
                <a:ext cx="1550424" cy="5964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6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559300" y="556715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TABLA DE CONTENIDOS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898469"/>
              </p:ext>
            </p:extLst>
          </p:nvPr>
        </p:nvGraphicFramePr>
        <p:xfrm>
          <a:off x="444500" y="1085021"/>
          <a:ext cx="8229600" cy="5303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18730764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77069663"/>
                    </a:ext>
                  </a:extLst>
                </a:gridCol>
              </a:tblGrid>
              <a:tr h="5303079">
                <a:tc>
                  <a:txBody>
                    <a:bodyPr/>
                    <a:lstStyle/>
                    <a:p>
                      <a:pPr marL="266700" indent="-266700">
                        <a:buNone/>
                      </a:pPr>
                      <a:r>
                        <a:rPr lang="es-ES" sz="1600" b="1" dirty="0" smtClean="0">
                          <a:solidFill>
                            <a:schemeClr val="tx1"/>
                          </a:solidFill>
                          <a:hlinkClick r:id="rId2" action="ppaction://hlinksldjump"/>
                        </a:rPr>
                        <a:t>1.	De la magnetita al electromagnetismo</a:t>
                      </a:r>
                      <a:endParaRPr lang="es-ES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dirty="0" smtClean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1.1.	Campo magnético.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1.2.	Electromagnetismo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2.	Estudio del campo magnético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2.1.	Acción de un campo magnético sobre una carga en movimiento.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2.2. 	Acción de un campo magnético sobre una corriente eléctrica.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2.3.	Orientación de una espira en un campo magnético.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3.	Movimiento de cargas en un campo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8" action="ppaction://hlinksldjump"/>
                        </a:rPr>
                        <a:t>3.1.	Cargas que entran perpendicularmente en el campo.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9" action="ppaction://hlinksldjump"/>
                        </a:rPr>
                        <a:t>3.2.	Cargas que inciden oblicuamente en un campo magnético uniforme</a:t>
                      </a: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4.	Campos magnéticos producidos por corrientes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0" action="ppaction://hlinksldjump"/>
                        </a:rPr>
                        <a:t>4.1.	Fuerzas magnéticas entre corrientes paralelas.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723900" indent="-457200">
                        <a:buNone/>
                        <a:tabLst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1" action="ppaction://hlinksldjump"/>
                        </a:rPr>
                        <a:t>4.2.	Campo magnético producido por una corriente eléctrica indefinida.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3900" indent="-457200">
                        <a:buNone/>
                      </a:pPr>
                      <a:r>
                        <a:rPr lang="es-ES" sz="1600" b="0" baseline="0" dirty="0" smtClean="0">
                          <a:solidFill>
                            <a:schemeClr val="tx1"/>
                          </a:solidFill>
                          <a:hlinkClick r:id="rId12" action="ppaction://hlinksldjump"/>
                        </a:rPr>
                        <a:t>4.3.	Ley de Biot y Savart</a:t>
                      </a:r>
                      <a:endParaRPr lang="es-ES" sz="1600" b="0" baseline="0" dirty="0" smtClean="0">
                        <a:solidFill>
                          <a:schemeClr val="tx1"/>
                        </a:solidFill>
                        <a:hlinkClick r:id="rId13" action="ppaction://hlinksldjump"/>
                      </a:endParaRPr>
                    </a:p>
                    <a:p>
                      <a:pPr marL="266700" indent="-266700">
                        <a:buNone/>
                      </a:pPr>
                      <a:r>
                        <a:rPr lang="es-ES" sz="1600" b="1" baseline="0" dirty="0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5.	Teorema </a:t>
                      </a:r>
                      <a:r>
                        <a:rPr lang="es-ES" sz="1600" b="1" baseline="0" dirty="0" err="1" smtClean="0">
                          <a:solidFill>
                            <a:schemeClr val="tx1"/>
                          </a:solidFill>
                          <a:hlinkClick r:id="rId14" action="ppaction://hlinksldjump"/>
                        </a:rPr>
                        <a:t>Ampère</a:t>
                      </a:r>
                      <a:endParaRPr lang="es-ES" sz="16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65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Movimiento de cargas en un campo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437681" y="107403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3.1. Cargas que entran perpendicularmente al campo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1" name="5 CuadroTexto"/>
          <p:cNvSpPr txBox="1"/>
          <p:nvPr/>
        </p:nvSpPr>
        <p:spPr>
          <a:xfrm>
            <a:off x="421184" y="1541628"/>
            <a:ext cx="31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El ciclotrón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62" name="41 Grupo"/>
          <p:cNvGrpSpPr>
            <a:grpSpLocks/>
          </p:cNvGrpSpPr>
          <p:nvPr/>
        </p:nvGrpSpPr>
        <p:grpSpPr bwMode="auto">
          <a:xfrm>
            <a:off x="99042" y="2047403"/>
            <a:ext cx="4965661" cy="3946981"/>
            <a:chOff x="714348" y="2214554"/>
            <a:chExt cx="5078413" cy="4265613"/>
          </a:xfrm>
        </p:grpSpPr>
        <p:pic>
          <p:nvPicPr>
            <p:cNvPr id="63" name="Picture 3" descr="F:\Art\CH26-30\F28-20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48" y="2214554"/>
              <a:ext cx="5078413" cy="4265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37 CuadroTexto"/>
            <p:cNvSpPr txBox="1">
              <a:spLocks noChangeArrowheads="1"/>
            </p:cNvSpPr>
            <p:nvPr/>
          </p:nvSpPr>
          <p:spPr bwMode="auto">
            <a:xfrm>
              <a:off x="4357686" y="2714620"/>
              <a:ext cx="1357322" cy="7982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400" dirty="0">
                  <a:cs typeface="Arial" pitchFamily="34" charset="0"/>
                </a:rPr>
                <a:t>Corriente alterna de alta frecuencia</a:t>
              </a:r>
              <a:endParaRPr lang="es-ES" sz="1400" dirty="0">
                <a:cs typeface="Arial" pitchFamily="34" charset="0"/>
              </a:endParaRPr>
            </a:p>
          </p:txBody>
        </p:sp>
        <p:sp>
          <p:nvSpPr>
            <p:cNvPr id="65" name="38 CuadroTexto"/>
            <p:cNvSpPr txBox="1">
              <a:spLocks noChangeArrowheads="1"/>
            </p:cNvSpPr>
            <p:nvPr/>
          </p:nvSpPr>
          <p:spPr bwMode="auto">
            <a:xfrm>
              <a:off x="2786050" y="5715016"/>
              <a:ext cx="428629" cy="299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200" dirty="0"/>
                <a:t>N</a:t>
              </a:r>
              <a:endParaRPr lang="es-ES" sz="1200" dirty="0"/>
            </a:p>
          </p:txBody>
        </p:sp>
      </p:grpSp>
      <p:sp>
        <p:nvSpPr>
          <p:cNvPr id="66" name="98 Rectángulo"/>
          <p:cNvSpPr>
            <a:spLocks noChangeArrowheads="1"/>
          </p:cNvSpPr>
          <p:nvPr/>
        </p:nvSpPr>
        <p:spPr bwMode="auto">
          <a:xfrm>
            <a:off x="5090013" y="1818923"/>
            <a:ext cx="37491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1600" dirty="0">
                <a:cs typeface="Arial" pitchFamily="34" charset="0"/>
              </a:rPr>
              <a:t>Las partículas cargadas procedentes de la fuente S son </a:t>
            </a:r>
            <a:r>
              <a:rPr lang="es-ES" sz="1600" b="1" dirty="0">
                <a:cs typeface="Arial" pitchFamily="34" charset="0"/>
              </a:rPr>
              <a:t>aceleradas</a:t>
            </a:r>
            <a:r>
              <a:rPr lang="es-ES" sz="1600" dirty="0">
                <a:cs typeface="Arial" pitchFamily="34" charset="0"/>
              </a:rPr>
              <a:t> por la diferencia de potencial existente entre las dos “des”. Cuando llegan de nuevo al hueco, la ddp ha cambiado de signo y vuelven a acelerarse describiendo un círculo mayor. Esta </a:t>
            </a:r>
            <a:r>
              <a:rPr lang="es-ES" sz="1600" b="1" dirty="0">
                <a:cs typeface="Arial" pitchFamily="34" charset="0"/>
              </a:rPr>
              <a:t>ddp alterna su signo </a:t>
            </a:r>
            <a:r>
              <a:rPr lang="es-ES" sz="1600" dirty="0">
                <a:cs typeface="Arial" pitchFamily="34" charset="0"/>
              </a:rPr>
              <a:t>con el </a:t>
            </a:r>
            <a:r>
              <a:rPr lang="es-ES" sz="1600" b="1" dirty="0">
                <a:cs typeface="Arial" pitchFamily="34" charset="0"/>
              </a:rPr>
              <a:t>periodo de ciclotrón </a:t>
            </a:r>
            <a:r>
              <a:rPr lang="es-ES" sz="1600" dirty="0">
                <a:cs typeface="Arial" pitchFamily="34" charset="0"/>
              </a:rPr>
              <a:t>de la partícula, que es independiente del radio de la circunferencia descrita.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99 Rectángulo"/>
              <p:cNvSpPr/>
              <p:nvPr/>
            </p:nvSpPr>
            <p:spPr>
              <a:xfrm>
                <a:off x="5298392" y="4526479"/>
                <a:ext cx="3391441" cy="586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𝑣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𝑞𝐵𝑟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⟹      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á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7" name="9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392" y="4526479"/>
                <a:ext cx="3391441" cy="586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>
            <a:hlinkClick r:id="rId5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Movimiento de cargas en un campo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1" name="5 CuadroTexto"/>
          <p:cNvSpPr txBox="1"/>
          <p:nvPr/>
        </p:nvSpPr>
        <p:spPr>
          <a:xfrm>
            <a:off x="436728" y="996286"/>
            <a:ext cx="31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El selector de velocidades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12" name="6 Grupo"/>
          <p:cNvGrpSpPr/>
          <p:nvPr/>
        </p:nvGrpSpPr>
        <p:grpSpPr>
          <a:xfrm>
            <a:off x="1879244" y="1479674"/>
            <a:ext cx="5476900" cy="2573659"/>
            <a:chOff x="528115" y="1943697"/>
            <a:chExt cx="5476900" cy="25736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18 CuadroTexto"/>
                <p:cNvSpPr txBox="1"/>
                <p:nvPr/>
              </p:nvSpPr>
              <p:spPr>
                <a:xfrm>
                  <a:off x="1338262" y="1943697"/>
                  <a:ext cx="431958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     ×     ×     ×     ×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3" name="1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8262" y="1943697"/>
                  <a:ext cx="4319588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19 CuadroTexto"/>
                <p:cNvSpPr txBox="1"/>
                <p:nvPr/>
              </p:nvSpPr>
              <p:spPr>
                <a:xfrm>
                  <a:off x="1338262" y="2519177"/>
                  <a:ext cx="43243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     ×     ×     ×     ×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4" name="1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8262" y="2519177"/>
                  <a:ext cx="4324351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20 CuadroTexto"/>
                <p:cNvSpPr txBox="1"/>
                <p:nvPr/>
              </p:nvSpPr>
              <p:spPr>
                <a:xfrm>
                  <a:off x="1333500" y="3067647"/>
                  <a:ext cx="43386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     ×     ×     ×     ×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5" name="2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500" y="3067647"/>
                  <a:ext cx="4338638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21 CuadroTexto"/>
                <p:cNvSpPr txBox="1"/>
                <p:nvPr/>
              </p:nvSpPr>
              <p:spPr>
                <a:xfrm>
                  <a:off x="1333500" y="3625001"/>
                  <a:ext cx="431965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     ×     ×     ×     ×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6" name="2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500" y="3625001"/>
                  <a:ext cx="4319658" cy="33855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22 CuadroTexto"/>
                <p:cNvSpPr txBox="1"/>
                <p:nvPr/>
              </p:nvSpPr>
              <p:spPr>
                <a:xfrm>
                  <a:off x="1328738" y="4178802"/>
                  <a:ext cx="43241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    </m:t>
                        </m:r>
                        <m:r>
                          <a:rPr lang="es-ES" sz="1600" i="1">
                            <a:latin typeface="Cambria Math" panose="02040503050406030204" pitchFamily="18" charset="0"/>
                            <a:ea typeface="Cambria Math"/>
                          </a:rPr>
                          <m:t>×     ×     ×     ×     ×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7" name="2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8738" y="4178802"/>
                  <a:ext cx="4324136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27 Grupo"/>
            <p:cNvGrpSpPr/>
            <p:nvPr/>
          </p:nvGrpSpPr>
          <p:grpSpPr>
            <a:xfrm>
              <a:off x="2165232" y="2274414"/>
              <a:ext cx="2866030" cy="300253"/>
              <a:chOff x="2852382" y="5581934"/>
              <a:chExt cx="2866030" cy="300253"/>
            </a:xfrm>
          </p:grpSpPr>
          <p:sp>
            <p:nvSpPr>
              <p:cNvPr id="52" name="25 Rectángulo"/>
              <p:cNvSpPr/>
              <p:nvPr/>
            </p:nvSpPr>
            <p:spPr>
              <a:xfrm>
                <a:off x="2852382" y="5581934"/>
                <a:ext cx="2866030" cy="300251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/>
              </a:p>
            </p:txBody>
          </p:sp>
          <p:grpSp>
            <p:nvGrpSpPr>
              <p:cNvPr id="53" name="38 Grupo"/>
              <p:cNvGrpSpPr/>
              <p:nvPr/>
            </p:nvGrpSpPr>
            <p:grpSpPr>
              <a:xfrm>
                <a:off x="2963837" y="5605666"/>
                <a:ext cx="2634018" cy="276521"/>
                <a:chOff x="2975210" y="5199717"/>
                <a:chExt cx="2634018" cy="127459"/>
              </a:xfrm>
              <a:solidFill>
                <a:schemeClr val="tx1"/>
              </a:solidFill>
            </p:grpSpPr>
            <p:sp>
              <p:nvSpPr>
                <p:cNvPr id="54" name="39 Menos"/>
                <p:cNvSpPr/>
                <p:nvPr/>
              </p:nvSpPr>
              <p:spPr>
                <a:xfrm>
                  <a:off x="2975210" y="5199797"/>
                  <a:ext cx="272955" cy="122830"/>
                </a:xfrm>
                <a:prstGeom prst="mathPl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55" name="40 Menos"/>
                <p:cNvSpPr/>
                <p:nvPr/>
              </p:nvSpPr>
              <p:spPr>
                <a:xfrm>
                  <a:off x="3386917" y="5202072"/>
                  <a:ext cx="272955" cy="122830"/>
                </a:xfrm>
                <a:prstGeom prst="mathPl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56" name="41 Menos"/>
                <p:cNvSpPr/>
                <p:nvPr/>
              </p:nvSpPr>
              <p:spPr>
                <a:xfrm>
                  <a:off x="3784979" y="5204346"/>
                  <a:ext cx="272955" cy="122830"/>
                </a:xfrm>
                <a:prstGeom prst="mathPl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57" name="42 Menos"/>
                <p:cNvSpPr/>
                <p:nvPr/>
              </p:nvSpPr>
              <p:spPr>
                <a:xfrm>
                  <a:off x="4174153" y="5203949"/>
                  <a:ext cx="272955" cy="122830"/>
                </a:xfrm>
                <a:prstGeom prst="mathPl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58" name="43 Menos"/>
                <p:cNvSpPr/>
                <p:nvPr/>
              </p:nvSpPr>
              <p:spPr>
                <a:xfrm>
                  <a:off x="4559204" y="5201833"/>
                  <a:ext cx="272955" cy="122830"/>
                </a:xfrm>
                <a:prstGeom prst="mathPl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59" name="44 Menos"/>
                <p:cNvSpPr/>
                <p:nvPr/>
              </p:nvSpPr>
              <p:spPr>
                <a:xfrm>
                  <a:off x="4947739" y="5199717"/>
                  <a:ext cx="272955" cy="122830"/>
                </a:xfrm>
                <a:prstGeom prst="mathPl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68" name="45 Menos"/>
                <p:cNvSpPr/>
                <p:nvPr/>
              </p:nvSpPr>
              <p:spPr>
                <a:xfrm>
                  <a:off x="5336273" y="5199797"/>
                  <a:ext cx="272955" cy="122830"/>
                </a:xfrm>
                <a:prstGeom prst="mathPl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</p:grpSp>
        </p:grpSp>
        <p:grpSp>
          <p:nvGrpSpPr>
            <p:cNvPr id="19" name="28 Grupo"/>
            <p:cNvGrpSpPr/>
            <p:nvPr/>
          </p:nvGrpSpPr>
          <p:grpSpPr>
            <a:xfrm>
              <a:off x="2185916" y="3973772"/>
              <a:ext cx="2866030" cy="300251"/>
              <a:chOff x="5283958" y="4738047"/>
              <a:chExt cx="2866030" cy="300251"/>
            </a:xfrm>
          </p:grpSpPr>
          <p:sp>
            <p:nvSpPr>
              <p:cNvPr id="43" name="47 Rectángulo"/>
              <p:cNvSpPr/>
              <p:nvPr/>
            </p:nvSpPr>
            <p:spPr>
              <a:xfrm>
                <a:off x="5283958" y="4738047"/>
                <a:ext cx="2866030" cy="300251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/>
              </a:p>
            </p:txBody>
          </p:sp>
          <p:grpSp>
            <p:nvGrpSpPr>
              <p:cNvPr id="44" name="24 Grupo"/>
              <p:cNvGrpSpPr/>
              <p:nvPr/>
            </p:nvGrpSpPr>
            <p:grpSpPr>
              <a:xfrm>
                <a:off x="5418159" y="4752089"/>
                <a:ext cx="2634018" cy="265555"/>
                <a:chOff x="2975210" y="5197522"/>
                <a:chExt cx="2634018" cy="127380"/>
              </a:xfrm>
              <a:solidFill>
                <a:srgbClr val="00B0F0"/>
              </a:solidFill>
            </p:grpSpPr>
            <p:sp>
              <p:nvSpPr>
                <p:cNvPr id="45" name="15 Menos"/>
                <p:cNvSpPr/>
                <p:nvPr/>
              </p:nvSpPr>
              <p:spPr>
                <a:xfrm>
                  <a:off x="2975210" y="5199797"/>
                  <a:ext cx="272955" cy="122830"/>
                </a:xfrm>
                <a:prstGeom prst="mathMin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46" name="29 Menos"/>
                <p:cNvSpPr/>
                <p:nvPr/>
              </p:nvSpPr>
              <p:spPr>
                <a:xfrm>
                  <a:off x="3386917" y="5202072"/>
                  <a:ext cx="272955" cy="122830"/>
                </a:xfrm>
                <a:prstGeom prst="mathMin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47" name="30 Menos"/>
                <p:cNvSpPr/>
                <p:nvPr/>
              </p:nvSpPr>
              <p:spPr>
                <a:xfrm>
                  <a:off x="3789741" y="5199777"/>
                  <a:ext cx="272955" cy="122830"/>
                </a:xfrm>
                <a:prstGeom prst="mathMin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48" name="31 Menos"/>
                <p:cNvSpPr/>
                <p:nvPr/>
              </p:nvSpPr>
              <p:spPr>
                <a:xfrm>
                  <a:off x="4183678" y="5201497"/>
                  <a:ext cx="272955" cy="122830"/>
                </a:xfrm>
                <a:prstGeom prst="mathMin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49" name="32 Menos"/>
                <p:cNvSpPr/>
                <p:nvPr/>
              </p:nvSpPr>
              <p:spPr>
                <a:xfrm>
                  <a:off x="4544917" y="5199817"/>
                  <a:ext cx="272955" cy="122830"/>
                </a:xfrm>
                <a:prstGeom prst="mathMin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50" name="33 Menos"/>
                <p:cNvSpPr/>
                <p:nvPr/>
              </p:nvSpPr>
              <p:spPr>
                <a:xfrm>
                  <a:off x="4938214" y="5197522"/>
                  <a:ext cx="272955" cy="122830"/>
                </a:xfrm>
                <a:prstGeom prst="mathMin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  <p:sp>
              <p:nvSpPr>
                <p:cNvPr id="51" name="34 Menos"/>
                <p:cNvSpPr/>
                <p:nvPr/>
              </p:nvSpPr>
              <p:spPr>
                <a:xfrm>
                  <a:off x="5336273" y="5199797"/>
                  <a:ext cx="272955" cy="122830"/>
                </a:xfrm>
                <a:prstGeom prst="mathMinu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sz="1600" dirty="0"/>
                </a:p>
              </p:txBody>
            </p:sp>
          </p:grpSp>
        </p:grpSp>
        <p:cxnSp>
          <p:nvCxnSpPr>
            <p:cNvPr id="20" name="36 Conector recto"/>
            <p:cNvCxnSpPr/>
            <p:nvPr/>
          </p:nvCxnSpPr>
          <p:spPr>
            <a:xfrm>
              <a:off x="545911" y="3261815"/>
              <a:ext cx="545910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50 Grupo"/>
            <p:cNvGrpSpPr/>
            <p:nvPr/>
          </p:nvGrpSpPr>
          <p:grpSpPr>
            <a:xfrm>
              <a:off x="528115" y="2933586"/>
              <a:ext cx="945842" cy="449840"/>
              <a:chOff x="528115" y="2933586"/>
              <a:chExt cx="945842" cy="449840"/>
            </a:xfrm>
          </p:grpSpPr>
          <p:grpSp>
            <p:nvGrpSpPr>
              <p:cNvPr id="38" name="37 Grupo"/>
              <p:cNvGrpSpPr/>
              <p:nvPr/>
            </p:nvGrpSpPr>
            <p:grpSpPr>
              <a:xfrm>
                <a:off x="528115" y="3131426"/>
                <a:ext cx="252000" cy="252000"/>
                <a:chOff x="528115" y="3131426"/>
                <a:chExt cx="252000" cy="252000"/>
              </a:xfrm>
            </p:grpSpPr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115" y="3131426"/>
                  <a:ext cx="252000" cy="25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2" name="53 Más"/>
                <p:cNvSpPr/>
                <p:nvPr/>
              </p:nvSpPr>
              <p:spPr>
                <a:xfrm>
                  <a:off x="591855" y="3190065"/>
                  <a:ext cx="134400" cy="133748"/>
                </a:xfrm>
                <a:prstGeom prst="mathPlus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s-ES" sz="1600" dirty="0"/>
                </a:p>
              </p:txBody>
            </p:sp>
          </p:grpSp>
          <p:cxnSp>
            <p:nvCxnSpPr>
              <p:cNvPr id="39" name="48 Conector recto de flecha"/>
              <p:cNvCxnSpPr/>
              <p:nvPr/>
            </p:nvCxnSpPr>
            <p:spPr>
              <a:xfrm>
                <a:off x="750626" y="3261815"/>
                <a:ext cx="723331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49 CuadroTexto"/>
                  <p:cNvSpPr txBox="1"/>
                  <p:nvPr/>
                </p:nvSpPr>
                <p:spPr>
                  <a:xfrm>
                    <a:off x="1085719" y="2933586"/>
                    <a:ext cx="35580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40" name="49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719" y="2933586"/>
                    <a:ext cx="355803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16071" r="-18966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54 Conector recto de flecha"/>
            <p:cNvCxnSpPr/>
            <p:nvPr/>
          </p:nvCxnSpPr>
          <p:spPr>
            <a:xfrm>
              <a:off x="2416293" y="2570541"/>
              <a:ext cx="0" cy="1404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65 Conector recto de flecha"/>
            <p:cNvCxnSpPr/>
            <p:nvPr/>
          </p:nvCxnSpPr>
          <p:spPr>
            <a:xfrm>
              <a:off x="3236937" y="2572176"/>
              <a:ext cx="0" cy="1404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67 Conector recto de flecha"/>
            <p:cNvCxnSpPr/>
            <p:nvPr/>
          </p:nvCxnSpPr>
          <p:spPr>
            <a:xfrm>
              <a:off x="3998937" y="2572177"/>
              <a:ext cx="0" cy="1404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70 Conector recto de flecha"/>
            <p:cNvCxnSpPr/>
            <p:nvPr/>
          </p:nvCxnSpPr>
          <p:spPr>
            <a:xfrm>
              <a:off x="4770462" y="2572176"/>
              <a:ext cx="0" cy="14040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71 Grupo"/>
            <p:cNvGrpSpPr/>
            <p:nvPr/>
          </p:nvGrpSpPr>
          <p:grpSpPr>
            <a:xfrm>
              <a:off x="2946043" y="2949508"/>
              <a:ext cx="945842" cy="449840"/>
              <a:chOff x="528115" y="2933586"/>
              <a:chExt cx="945842" cy="449840"/>
            </a:xfrm>
          </p:grpSpPr>
          <p:grpSp>
            <p:nvGrpSpPr>
              <p:cNvPr id="33" name="72 Grupo"/>
              <p:cNvGrpSpPr/>
              <p:nvPr/>
            </p:nvGrpSpPr>
            <p:grpSpPr>
              <a:xfrm>
                <a:off x="528115" y="3131426"/>
                <a:ext cx="252000" cy="252000"/>
                <a:chOff x="528115" y="3131426"/>
                <a:chExt cx="252000" cy="252000"/>
              </a:xfrm>
            </p:grpSpPr>
            <p:pic>
              <p:nvPicPr>
                <p:cNvPr id="36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115" y="3131426"/>
                  <a:ext cx="252000" cy="25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7" name="76 Más"/>
                <p:cNvSpPr/>
                <p:nvPr/>
              </p:nvSpPr>
              <p:spPr>
                <a:xfrm>
                  <a:off x="591855" y="3190065"/>
                  <a:ext cx="134400" cy="133748"/>
                </a:xfrm>
                <a:prstGeom prst="mathPlus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s-ES" sz="1600" dirty="0"/>
                </a:p>
              </p:txBody>
            </p:sp>
          </p:grpSp>
          <p:cxnSp>
            <p:nvCxnSpPr>
              <p:cNvPr id="34" name="73 Conector recto de flecha"/>
              <p:cNvCxnSpPr/>
              <p:nvPr/>
            </p:nvCxnSpPr>
            <p:spPr>
              <a:xfrm>
                <a:off x="750626" y="3261815"/>
                <a:ext cx="723331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74 CuadroTexto"/>
                  <p:cNvSpPr txBox="1"/>
                  <p:nvPr/>
                </p:nvSpPr>
                <p:spPr>
                  <a:xfrm>
                    <a:off x="1085719" y="2933586"/>
                    <a:ext cx="35580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35" name="74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719" y="2933586"/>
                    <a:ext cx="355803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t="-16364" r="-18644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77 Conector recto de flecha"/>
            <p:cNvCxnSpPr/>
            <p:nvPr/>
          </p:nvCxnSpPr>
          <p:spPr>
            <a:xfrm rot="16200000">
              <a:off x="2798470" y="2894005"/>
              <a:ext cx="5400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78 Conector recto de flecha"/>
            <p:cNvCxnSpPr/>
            <p:nvPr/>
          </p:nvCxnSpPr>
          <p:spPr>
            <a:xfrm rot="5400000" flipV="1">
              <a:off x="2800745" y="3646906"/>
              <a:ext cx="540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55 CuadroTexto"/>
                <p:cNvSpPr txBox="1"/>
                <p:nvPr/>
              </p:nvSpPr>
              <p:spPr>
                <a:xfrm>
                  <a:off x="2655212" y="2728869"/>
                  <a:ext cx="473078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9" name="5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5212" y="2728869"/>
                  <a:ext cx="473078" cy="368499"/>
                </a:xfrm>
                <a:prstGeom prst="rect">
                  <a:avLst/>
                </a:prstGeom>
                <a:blipFill>
                  <a:blip r:embed="rId10"/>
                  <a:stretch>
                    <a:fillRect t="-16667" r="-1794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79 CuadroTexto"/>
                <p:cNvSpPr txBox="1"/>
                <p:nvPr/>
              </p:nvSpPr>
              <p:spPr>
                <a:xfrm>
                  <a:off x="2684781" y="3331646"/>
                  <a:ext cx="417358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0" name="7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781" y="3331646"/>
                  <a:ext cx="417358" cy="368499"/>
                </a:xfrm>
                <a:prstGeom prst="rect">
                  <a:avLst/>
                </a:prstGeom>
                <a:blipFill>
                  <a:blip r:embed="rId11"/>
                  <a:stretch>
                    <a:fillRect t="-16393" r="-202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57 CuadroTexto"/>
                <p:cNvSpPr txBox="1"/>
                <p:nvPr/>
              </p:nvSpPr>
              <p:spPr>
                <a:xfrm>
                  <a:off x="4706925" y="3333920"/>
                  <a:ext cx="37382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1" name="5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925" y="3333920"/>
                  <a:ext cx="373820" cy="36849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58 CuadroTexto"/>
                <p:cNvSpPr txBox="1"/>
                <p:nvPr/>
              </p:nvSpPr>
              <p:spPr>
                <a:xfrm>
                  <a:off x="5432531" y="1944123"/>
                  <a:ext cx="377732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2" name="5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531" y="1944123"/>
                  <a:ext cx="377732" cy="36849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8 CuadroTexto"/>
              <p:cNvSpPr txBox="1"/>
              <p:nvPr/>
            </p:nvSpPr>
            <p:spPr>
              <a:xfrm>
                <a:off x="4224705" y="4707796"/>
                <a:ext cx="11153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𝑞𝐸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𝑞𝑣𝐵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9" name="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05" y="4707796"/>
                <a:ext cx="1115305" cy="338554"/>
              </a:xfrm>
              <a:prstGeom prst="rect">
                <a:avLst/>
              </a:prstGeom>
              <a:blipFill>
                <a:blip r:embed="rId1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9 CuadroTexto"/>
          <p:cNvSpPr txBox="1"/>
          <p:nvPr/>
        </p:nvSpPr>
        <p:spPr>
          <a:xfrm>
            <a:off x="504968" y="4299046"/>
            <a:ext cx="6605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es-ES" sz="1600" dirty="0" smtClean="0">
                <a:cs typeface="Arial" pitchFamily="34" charset="0"/>
                <a:sym typeface="Wingdings"/>
              </a:rPr>
              <a:t> 	Las fuerzas eléctrica y magnética se compensan cuando:</a:t>
            </a:r>
            <a:endParaRPr lang="es-ES" sz="1600" dirty="0">
              <a:cs typeface="Arial" pitchFamily="34" charset="0"/>
            </a:endParaRPr>
          </a:p>
        </p:txBody>
      </p:sp>
      <p:sp>
        <p:nvSpPr>
          <p:cNvPr id="71" name="62 CuadroTexto"/>
          <p:cNvSpPr txBox="1"/>
          <p:nvPr/>
        </p:nvSpPr>
        <p:spPr>
          <a:xfrm>
            <a:off x="534537" y="5133833"/>
            <a:ext cx="8022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/>
            <a:r>
              <a:rPr lang="es-ES" sz="1600" dirty="0" smtClean="0">
                <a:cs typeface="Arial" pitchFamily="34" charset="0"/>
                <a:sym typeface="Wingdings"/>
              </a:rPr>
              <a:t> 	Al fijar unos valores de </a:t>
            </a:r>
            <a:r>
              <a:rPr lang="es-ES" sz="1600" i="1" dirty="0" smtClean="0">
                <a:ea typeface="Cambria Math" pitchFamily="18" charset="0"/>
                <a:cs typeface="Arial" pitchFamily="34" charset="0"/>
                <a:sym typeface="Wingdings"/>
              </a:rPr>
              <a:t>E</a:t>
            </a:r>
            <a:r>
              <a:rPr lang="es-ES" sz="1600" dirty="0" smtClean="0">
                <a:cs typeface="Arial" pitchFamily="34" charset="0"/>
                <a:sym typeface="Wingdings"/>
              </a:rPr>
              <a:t> y </a:t>
            </a:r>
            <a:r>
              <a:rPr lang="es-ES" sz="1600" i="1" dirty="0" smtClean="0">
                <a:ea typeface="Cambria Math" pitchFamily="18" charset="0"/>
                <a:cs typeface="Arial" pitchFamily="34" charset="0"/>
                <a:sym typeface="Wingdings"/>
              </a:rPr>
              <a:t>B</a:t>
            </a:r>
            <a:r>
              <a:rPr lang="es-ES" sz="1600" dirty="0" smtClean="0">
                <a:cs typeface="Arial" pitchFamily="34" charset="0"/>
                <a:sym typeface="Wingdings"/>
              </a:rPr>
              <a:t>, se determinan las partículas que lleven una cierta velocidad: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63 CuadroTexto"/>
              <p:cNvSpPr txBox="1"/>
              <p:nvPr/>
            </p:nvSpPr>
            <p:spPr>
              <a:xfrm>
                <a:off x="4308866" y="5597175"/>
                <a:ext cx="763862" cy="551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72" name="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66" y="5597175"/>
                <a:ext cx="763862" cy="5517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5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Movimiento de cargas en un campo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0" name="5 CuadroTexto"/>
          <p:cNvSpPr txBox="1"/>
          <p:nvPr/>
        </p:nvSpPr>
        <p:spPr>
          <a:xfrm>
            <a:off x="436728" y="968991"/>
            <a:ext cx="3193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Espectrógrafo de masas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61" name="Picture 2" descr="http://acer.forestales.upm.es/basicas/udfisica/asignaturas/fisica/magnet/espectrometro_files/espectrometr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09" y="1467514"/>
            <a:ext cx="3667553" cy="225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upo 61"/>
          <p:cNvGrpSpPr/>
          <p:nvPr/>
        </p:nvGrpSpPr>
        <p:grpSpPr>
          <a:xfrm>
            <a:off x="436728" y="1528550"/>
            <a:ext cx="4490113" cy="3384979"/>
            <a:chOff x="600502" y="1460311"/>
            <a:chExt cx="4490113" cy="3384979"/>
          </a:xfrm>
        </p:grpSpPr>
        <p:grpSp>
          <p:nvGrpSpPr>
            <p:cNvPr id="63" name="Grupo 62"/>
            <p:cNvGrpSpPr/>
            <p:nvPr/>
          </p:nvGrpSpPr>
          <p:grpSpPr>
            <a:xfrm>
              <a:off x="765412" y="1875334"/>
              <a:ext cx="1984661" cy="646331"/>
              <a:chOff x="765412" y="1875334"/>
              <a:chExt cx="1984661" cy="646331"/>
            </a:xfrm>
          </p:grpSpPr>
          <p:grpSp>
            <p:nvGrpSpPr>
              <p:cNvPr id="89" name="Grupo 88"/>
              <p:cNvGrpSpPr/>
              <p:nvPr/>
            </p:nvGrpSpPr>
            <p:grpSpPr>
              <a:xfrm>
                <a:off x="765412" y="1875334"/>
                <a:ext cx="1938361" cy="646331"/>
                <a:chOff x="689212" y="1822946"/>
                <a:chExt cx="1938361" cy="646331"/>
              </a:xfrm>
            </p:grpSpPr>
            <p:grpSp>
              <p:nvGrpSpPr>
                <p:cNvPr id="92" name="Grupo 91"/>
                <p:cNvGrpSpPr/>
                <p:nvPr/>
              </p:nvGrpSpPr>
              <p:grpSpPr>
                <a:xfrm>
                  <a:off x="689212" y="1842448"/>
                  <a:ext cx="1824251" cy="589128"/>
                  <a:chOff x="689212" y="1610436"/>
                  <a:chExt cx="1824251" cy="589128"/>
                </a:xfrm>
              </p:grpSpPr>
              <p:sp>
                <p:nvSpPr>
                  <p:cNvPr id="111" name="Cilindro 110"/>
                  <p:cNvSpPr/>
                  <p:nvPr/>
                </p:nvSpPr>
                <p:spPr>
                  <a:xfrm rot="5400000">
                    <a:off x="835926" y="1607025"/>
                    <a:ext cx="279778" cy="573206"/>
                  </a:xfrm>
                  <a:prstGeom prst="can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12" name="Rectángulo 111"/>
                  <p:cNvSpPr/>
                  <p:nvPr/>
                </p:nvSpPr>
                <p:spPr>
                  <a:xfrm>
                    <a:off x="1651379" y="1610436"/>
                    <a:ext cx="859809" cy="81886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13" name="Rectángulo 112"/>
                  <p:cNvSpPr/>
                  <p:nvPr/>
                </p:nvSpPr>
                <p:spPr>
                  <a:xfrm>
                    <a:off x="1653654" y="2117678"/>
                    <a:ext cx="859809" cy="81886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sp>
              <p:nvSpPr>
                <p:cNvPr id="93" name="Rectángulo 92"/>
                <p:cNvSpPr/>
                <p:nvPr/>
              </p:nvSpPr>
              <p:spPr>
                <a:xfrm>
                  <a:off x="1644554" y="1822946"/>
                  <a:ext cx="983019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 smtClean="0">
                      <a:sym typeface="Wingdings" panose="05000000000000000000" pitchFamily="2" charset="2"/>
                    </a:rPr>
                    <a:t>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</a:t>
                  </a:r>
                </a:p>
              </p:txBody>
            </p:sp>
            <p:cxnSp>
              <p:nvCxnSpPr>
                <p:cNvPr id="94" name="Conector recto de flecha 93"/>
                <p:cNvCxnSpPr/>
                <p:nvPr/>
              </p:nvCxnSpPr>
              <p:spPr>
                <a:xfrm flipV="1">
                  <a:off x="2492423" y="1939262"/>
                  <a:ext cx="0" cy="396000"/>
                </a:xfrm>
                <a:prstGeom prst="straightConnector1">
                  <a:avLst/>
                </a:prstGeom>
                <a:ln w="2857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Más 94"/>
                <p:cNvSpPr/>
                <p:nvPr/>
              </p:nvSpPr>
              <p:spPr>
                <a:xfrm>
                  <a:off x="1653582" y="2341799"/>
                  <a:ext cx="108000" cy="108000"/>
                </a:xfrm>
                <a:prstGeom prst="mathPlus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6" name="Más 95"/>
                <p:cNvSpPr/>
                <p:nvPr/>
              </p:nvSpPr>
              <p:spPr>
                <a:xfrm>
                  <a:off x="1758357" y="2341799"/>
                  <a:ext cx="108000" cy="108000"/>
                </a:xfrm>
                <a:prstGeom prst="mathPlus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7" name="Más 96"/>
                <p:cNvSpPr/>
                <p:nvPr/>
              </p:nvSpPr>
              <p:spPr>
                <a:xfrm>
                  <a:off x="1863132" y="2341799"/>
                  <a:ext cx="108000" cy="108000"/>
                </a:xfrm>
                <a:prstGeom prst="mathPlus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8" name="Más 97"/>
                <p:cNvSpPr/>
                <p:nvPr/>
              </p:nvSpPr>
              <p:spPr>
                <a:xfrm>
                  <a:off x="1967907" y="2341799"/>
                  <a:ext cx="108000" cy="108000"/>
                </a:xfrm>
                <a:prstGeom prst="mathPlus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Más 98"/>
                <p:cNvSpPr/>
                <p:nvPr/>
              </p:nvSpPr>
              <p:spPr>
                <a:xfrm>
                  <a:off x="2077445" y="2341799"/>
                  <a:ext cx="108000" cy="108000"/>
                </a:xfrm>
                <a:prstGeom prst="mathPlus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0" name="Más 99"/>
                <p:cNvSpPr/>
                <p:nvPr/>
              </p:nvSpPr>
              <p:spPr>
                <a:xfrm>
                  <a:off x="2182220" y="2341799"/>
                  <a:ext cx="108000" cy="108000"/>
                </a:xfrm>
                <a:prstGeom prst="mathPlus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Más 100"/>
                <p:cNvSpPr/>
                <p:nvPr/>
              </p:nvSpPr>
              <p:spPr>
                <a:xfrm>
                  <a:off x="2286994" y="2341799"/>
                  <a:ext cx="108000" cy="108000"/>
                </a:xfrm>
                <a:prstGeom prst="mathPlus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2" name="Más 101"/>
                <p:cNvSpPr/>
                <p:nvPr/>
              </p:nvSpPr>
              <p:spPr>
                <a:xfrm>
                  <a:off x="2391769" y="2341799"/>
                  <a:ext cx="108000" cy="108000"/>
                </a:xfrm>
                <a:prstGeom prst="mathPlus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3" name="Menos 102"/>
                <p:cNvSpPr/>
                <p:nvPr/>
              </p:nvSpPr>
              <p:spPr>
                <a:xfrm>
                  <a:off x="1652587" y="1828800"/>
                  <a:ext cx="100013" cy="108000"/>
                </a:xfrm>
                <a:prstGeom prst="mathMinus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4" name="Menos 103"/>
                <p:cNvSpPr/>
                <p:nvPr/>
              </p:nvSpPr>
              <p:spPr>
                <a:xfrm>
                  <a:off x="1766887" y="1828801"/>
                  <a:ext cx="100013" cy="108000"/>
                </a:xfrm>
                <a:prstGeom prst="mathMinus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5" name="Menos 104"/>
                <p:cNvSpPr/>
                <p:nvPr/>
              </p:nvSpPr>
              <p:spPr>
                <a:xfrm>
                  <a:off x="1866899" y="1828800"/>
                  <a:ext cx="100013" cy="108000"/>
                </a:xfrm>
                <a:prstGeom prst="mathMinus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6" name="Menos 105"/>
                <p:cNvSpPr/>
                <p:nvPr/>
              </p:nvSpPr>
              <p:spPr>
                <a:xfrm>
                  <a:off x="1976437" y="1828800"/>
                  <a:ext cx="100013" cy="108000"/>
                </a:xfrm>
                <a:prstGeom prst="mathMinus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7" name="Menos 106"/>
                <p:cNvSpPr/>
                <p:nvPr/>
              </p:nvSpPr>
              <p:spPr>
                <a:xfrm>
                  <a:off x="2081212" y="1828800"/>
                  <a:ext cx="100013" cy="108000"/>
                </a:xfrm>
                <a:prstGeom prst="mathMinus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8" name="Menos 107"/>
                <p:cNvSpPr/>
                <p:nvPr/>
              </p:nvSpPr>
              <p:spPr>
                <a:xfrm>
                  <a:off x="2195512" y="1828801"/>
                  <a:ext cx="100013" cy="108000"/>
                </a:xfrm>
                <a:prstGeom prst="mathMinus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9" name="Menos 108"/>
                <p:cNvSpPr/>
                <p:nvPr/>
              </p:nvSpPr>
              <p:spPr>
                <a:xfrm>
                  <a:off x="2295524" y="1828800"/>
                  <a:ext cx="100013" cy="108000"/>
                </a:xfrm>
                <a:prstGeom prst="mathMinus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0" name="Menos 109"/>
                <p:cNvSpPr/>
                <p:nvPr/>
              </p:nvSpPr>
              <p:spPr>
                <a:xfrm>
                  <a:off x="2405062" y="1828800"/>
                  <a:ext cx="100013" cy="108000"/>
                </a:xfrm>
                <a:prstGeom prst="mathMinus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CuadroTexto 89"/>
                  <p:cNvSpPr txBox="1"/>
                  <p:nvPr/>
                </p:nvSpPr>
                <p:spPr>
                  <a:xfrm>
                    <a:off x="2590799" y="2188370"/>
                    <a:ext cx="159274" cy="2416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oMath>
                      </m:oMathPara>
                    </a14:m>
                    <a:endParaRPr lang="es-ES" sz="1400" dirty="0"/>
                  </a:p>
                </p:txBody>
              </p:sp>
            </mc:Choice>
            <mc:Fallback xmlns="">
              <p:sp>
                <p:nvSpPr>
                  <p:cNvPr id="33" name="CuadroTexto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0799" y="2188370"/>
                    <a:ext cx="159274" cy="2416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6923" r="-19231" b="-5000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CuadroTexto 90"/>
                  <p:cNvSpPr txBox="1"/>
                  <p:nvPr/>
                </p:nvSpPr>
                <p:spPr>
                  <a:xfrm>
                    <a:off x="1590390" y="1978181"/>
                    <a:ext cx="209993" cy="24160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s-ES" sz="1400" dirty="0"/>
                  </a:p>
                </p:txBody>
              </p:sp>
            </mc:Choice>
            <mc:Fallback xmlns="">
              <p:sp>
                <p:nvSpPr>
                  <p:cNvPr id="34" name="CuadroTexto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90390" y="1978181"/>
                    <a:ext cx="209993" cy="24160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588" r="-23529" b="-10256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upo 63"/>
            <p:cNvGrpSpPr/>
            <p:nvPr/>
          </p:nvGrpSpPr>
          <p:grpSpPr>
            <a:xfrm>
              <a:off x="3152629" y="1705969"/>
              <a:ext cx="1937986" cy="3139321"/>
              <a:chOff x="3727083" y="1627963"/>
              <a:chExt cx="1109718" cy="2015892"/>
            </a:xfrm>
          </p:grpSpPr>
          <p:grpSp>
            <p:nvGrpSpPr>
              <p:cNvPr id="85" name="Grupo 84"/>
              <p:cNvGrpSpPr/>
              <p:nvPr/>
            </p:nvGrpSpPr>
            <p:grpSpPr>
              <a:xfrm>
                <a:off x="3727083" y="1627963"/>
                <a:ext cx="1109718" cy="2015892"/>
                <a:chOff x="3727083" y="1627963"/>
                <a:chExt cx="1109718" cy="2015892"/>
              </a:xfrm>
            </p:grpSpPr>
            <p:sp>
              <p:nvSpPr>
                <p:cNvPr id="87" name="Rectángulo 86"/>
                <p:cNvSpPr/>
                <p:nvPr/>
              </p:nvSpPr>
              <p:spPr>
                <a:xfrm>
                  <a:off x="3734786" y="1630975"/>
                  <a:ext cx="1102015" cy="198637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8" name="CuadroTexto 87"/>
                <p:cNvSpPr txBox="1"/>
                <p:nvPr/>
              </p:nvSpPr>
              <p:spPr>
                <a:xfrm>
                  <a:off x="3727083" y="1627963"/>
                  <a:ext cx="1109717" cy="20158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 </a:t>
                  </a:r>
                  <a:r>
                    <a:rPr lang="es-ES" dirty="0" smtClean="0">
                      <a:sym typeface="Wingdings" panose="05000000000000000000" pitchFamily="2" charset="2"/>
                    </a:rPr>
                    <a:t>  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                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               </a:t>
                  </a:r>
                  <a:endParaRPr lang="es-ES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               </a:t>
                  </a:r>
                  <a:endParaRPr lang="es-ES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               </a:t>
                  </a:r>
                  <a:endParaRPr lang="es-ES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               </a:t>
                  </a:r>
                  <a:endParaRPr lang="es-ES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               </a:t>
                  </a:r>
                  <a:endParaRPr lang="es-ES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               </a:t>
                  </a:r>
                  <a:endParaRPr lang="es-ES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               </a:t>
                  </a:r>
                  <a:endParaRPr lang="es-ES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               </a:t>
                  </a:r>
                  <a:endParaRPr lang="es-ES" dirty="0" smtClean="0">
                    <a:sym typeface="Wingdings" panose="05000000000000000000" pitchFamily="2" charset="2"/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"/>
                  </a:pPr>
                  <a:r>
                    <a:rPr lang="es-ES" dirty="0" smtClean="0">
                      <a:sym typeface="Wingdings" panose="05000000000000000000" pitchFamily="2" charset="2"/>
                    </a:rPr>
                    <a:t>    </a:t>
                  </a:r>
                  <a:r>
                    <a:rPr lang="es-ES" dirty="0">
                      <a:sym typeface="Wingdings" panose="05000000000000000000" pitchFamily="2" charset="2"/>
                    </a:rPr>
                    <a:t>                </a:t>
                  </a:r>
                  <a:endParaRPr lang="es-ES" dirty="0" smtClean="0">
                    <a:sym typeface="Wingdings" panose="05000000000000000000" pitchFamily="2" charset="2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CuadroTexto 85"/>
                  <p:cNvSpPr txBox="1"/>
                  <p:nvPr/>
                </p:nvSpPr>
                <p:spPr>
                  <a:xfrm>
                    <a:off x="4556370" y="1743175"/>
                    <a:ext cx="93626" cy="15514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oMath>
                      </m:oMathPara>
                    </a14:m>
                    <a:endParaRPr lang="es-ES" sz="1400" dirty="0"/>
                  </a:p>
                </p:txBody>
              </p:sp>
            </mc:Choice>
            <mc:Fallback xmlns="">
              <p:sp>
                <p:nvSpPr>
                  <p:cNvPr id="35" name="CuadroTexto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6370" y="1743175"/>
                    <a:ext cx="93626" cy="1551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5926" r="-18519" b="-5000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5" name="Conector recto 64"/>
            <p:cNvCxnSpPr/>
            <p:nvPr/>
          </p:nvCxnSpPr>
          <p:spPr>
            <a:xfrm>
              <a:off x="1300517" y="2178028"/>
              <a:ext cx="1872000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de flecha 65"/>
            <p:cNvCxnSpPr/>
            <p:nvPr/>
          </p:nvCxnSpPr>
          <p:spPr>
            <a:xfrm>
              <a:off x="2147888" y="2190111"/>
              <a:ext cx="323850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uadroTexto 66"/>
                <p:cNvSpPr txBox="1"/>
                <p:nvPr/>
              </p:nvSpPr>
              <p:spPr>
                <a:xfrm>
                  <a:off x="2000248" y="2055020"/>
                  <a:ext cx="14311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ES" sz="1400" dirty="0"/>
                </a:p>
              </p:txBody>
            </p:sp>
          </mc:Choice>
          <mc:Fallback xmlns="">
            <p:sp>
              <p:nvSpPr>
                <p:cNvPr id="42" name="Cuadro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0248" y="2055020"/>
                  <a:ext cx="143116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25000" t="-36111" r="-91667" b="-2778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3" name="Arco 72"/>
            <p:cNvSpPr/>
            <p:nvPr/>
          </p:nvSpPr>
          <p:spPr>
            <a:xfrm>
              <a:off x="2606722" y="2183642"/>
              <a:ext cx="1152000" cy="1152000"/>
            </a:xfrm>
            <a:prstGeom prst="arc">
              <a:avLst>
                <a:gd name="adj1" fmla="val 16200000"/>
                <a:gd name="adj2" fmla="val 5315181"/>
              </a:avLst>
            </a:prstGeom>
            <a:ln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Arco 73"/>
            <p:cNvSpPr/>
            <p:nvPr/>
          </p:nvSpPr>
          <p:spPr>
            <a:xfrm>
              <a:off x="2267803" y="2185917"/>
              <a:ext cx="1800000" cy="1800000"/>
            </a:xfrm>
            <a:prstGeom prst="arc">
              <a:avLst>
                <a:gd name="adj1" fmla="val 16200000"/>
                <a:gd name="adj2" fmla="val 5315181"/>
              </a:avLst>
            </a:prstGeom>
            <a:ln>
              <a:solidFill>
                <a:srgbClr val="FF0000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5" name="Conector recto de flecha 74"/>
            <p:cNvCxnSpPr/>
            <p:nvPr/>
          </p:nvCxnSpPr>
          <p:spPr>
            <a:xfrm flipH="1">
              <a:off x="3043450" y="2169995"/>
              <a:ext cx="0" cy="114641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CuadroTexto 75"/>
                <p:cNvSpPr txBox="1"/>
                <p:nvPr/>
              </p:nvSpPr>
              <p:spPr>
                <a:xfrm>
                  <a:off x="2879677" y="2613546"/>
                  <a:ext cx="32880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400" dirty="0"/>
                </a:p>
              </p:txBody>
            </p:sp>
          </mc:Choice>
          <mc:Fallback xmlns="">
            <p:sp>
              <p:nvSpPr>
                <p:cNvPr id="48" name="CuadroTexto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9677" y="2613546"/>
                  <a:ext cx="328808" cy="215444"/>
                </a:xfrm>
                <a:prstGeom prst="rect">
                  <a:avLst/>
                </a:prstGeom>
                <a:blipFill>
                  <a:blip r:embed="rId7"/>
                  <a:stretch>
                    <a:fillRect l="-11321" r="-5660" b="-142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CuadroTexto 76"/>
                <p:cNvSpPr txBox="1"/>
                <p:nvPr/>
              </p:nvSpPr>
              <p:spPr>
                <a:xfrm>
                  <a:off x="2745475" y="3366448"/>
                  <a:ext cx="33892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400" dirty="0"/>
                </a:p>
              </p:txBody>
            </p:sp>
          </mc:Choice>
          <mc:Fallback xmlns="">
            <p:sp>
              <p:nvSpPr>
                <p:cNvPr id="49" name="CuadroTexto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5475" y="3366448"/>
                  <a:ext cx="338920" cy="215444"/>
                </a:xfrm>
                <a:prstGeom prst="rect">
                  <a:avLst/>
                </a:prstGeom>
                <a:blipFill>
                  <a:blip r:embed="rId8"/>
                  <a:stretch>
                    <a:fillRect l="-10909" r="-3636" b="-1111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Conector recto de flecha 77"/>
            <p:cNvCxnSpPr/>
            <p:nvPr/>
          </p:nvCxnSpPr>
          <p:spPr>
            <a:xfrm flipH="1">
              <a:off x="2881952" y="2185916"/>
              <a:ext cx="0" cy="1800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cto 78"/>
            <p:cNvCxnSpPr/>
            <p:nvPr/>
          </p:nvCxnSpPr>
          <p:spPr>
            <a:xfrm>
              <a:off x="3029803" y="3330053"/>
              <a:ext cx="180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cto 79"/>
            <p:cNvCxnSpPr/>
            <p:nvPr/>
          </p:nvCxnSpPr>
          <p:spPr>
            <a:xfrm>
              <a:off x="2841009" y="3987420"/>
              <a:ext cx="396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uadroTexto 80"/>
                <p:cNvSpPr txBox="1"/>
                <p:nvPr/>
              </p:nvSpPr>
              <p:spPr>
                <a:xfrm>
                  <a:off x="3452882" y="2477068"/>
                  <a:ext cx="26936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400" dirty="0"/>
                </a:p>
              </p:txBody>
            </p:sp>
          </mc:Choice>
          <mc:Fallback xmlns="">
            <p:sp>
              <p:nvSpPr>
                <p:cNvPr id="54" name="Cuadro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2882" y="2477068"/>
                  <a:ext cx="269368" cy="215444"/>
                </a:xfrm>
                <a:prstGeom prst="rect">
                  <a:avLst/>
                </a:prstGeom>
                <a:blipFill>
                  <a:blip r:embed="rId9"/>
                  <a:stretch>
                    <a:fillRect l="-11364" r="-2273" b="-142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uadroTexto 81"/>
                <p:cNvSpPr txBox="1"/>
                <p:nvPr/>
              </p:nvSpPr>
              <p:spPr>
                <a:xfrm>
                  <a:off x="3946477" y="3516572"/>
                  <a:ext cx="273536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s-E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400" dirty="0"/>
                </a:p>
              </p:txBody>
            </p:sp>
          </mc:Choice>
          <mc:Fallback xmlns="">
            <p:sp>
              <p:nvSpPr>
                <p:cNvPr id="55" name="CuadroTexto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6477" y="3516572"/>
                  <a:ext cx="273536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11364" r="-4545" b="-14286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CuadroTexto 82"/>
            <p:cNvSpPr txBox="1"/>
            <p:nvPr/>
          </p:nvSpPr>
          <p:spPr>
            <a:xfrm>
              <a:off x="600502" y="1460311"/>
              <a:ext cx="985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i="1" dirty="0" smtClean="0"/>
                <a:t>Fuente de iones</a:t>
              </a:r>
              <a:endParaRPr lang="es-ES" sz="1600" i="1" dirty="0"/>
            </a:p>
          </p:txBody>
        </p:sp>
        <p:sp>
          <p:nvSpPr>
            <p:cNvPr id="84" name="CuadroTexto 83"/>
            <p:cNvSpPr txBox="1"/>
            <p:nvPr/>
          </p:nvSpPr>
          <p:spPr>
            <a:xfrm>
              <a:off x="1421074" y="2538864"/>
              <a:ext cx="1321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i="1" dirty="0" smtClean="0"/>
                <a:t>Selector de velocidades</a:t>
              </a:r>
              <a:endParaRPr lang="es-ES" sz="1600" i="1" dirty="0"/>
            </a:p>
          </p:txBody>
        </p:sp>
      </p:grpSp>
      <p:pic>
        <p:nvPicPr>
          <p:cNvPr id="114" name="Imagen 1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98743" y="3998415"/>
            <a:ext cx="3488709" cy="2325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uadroTexto 114"/>
              <p:cNvSpPr txBox="1"/>
              <p:nvPr/>
            </p:nvSpPr>
            <p:spPr>
              <a:xfrm>
                <a:off x="825690" y="5220268"/>
                <a:ext cx="2653162" cy="494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𝑞𝑣𝐵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𝑞𝐵𝑅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15" name="CuadroTexto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90" y="5220268"/>
                <a:ext cx="2653162" cy="4941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3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Movimiento de cargas en un campo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61481" y="98513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3.2. Cargas que inciden oblicuamente en un campo magnético uniforme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55" name="1030 Grupo"/>
          <p:cNvGrpSpPr/>
          <p:nvPr/>
        </p:nvGrpSpPr>
        <p:grpSpPr>
          <a:xfrm>
            <a:off x="716340" y="1745348"/>
            <a:ext cx="3839313" cy="2748510"/>
            <a:chOff x="1306037" y="1459883"/>
            <a:chExt cx="3839313" cy="2748510"/>
          </a:xfrm>
        </p:grpSpPr>
        <p:grpSp>
          <p:nvGrpSpPr>
            <p:cNvPr id="56" name="30 Grupo"/>
            <p:cNvGrpSpPr>
              <a:grpSpLocks/>
            </p:cNvGrpSpPr>
            <p:nvPr/>
          </p:nvGrpSpPr>
          <p:grpSpPr bwMode="auto">
            <a:xfrm rot="1494884">
              <a:off x="2311775" y="2843210"/>
              <a:ext cx="709613" cy="1092319"/>
              <a:chOff x="5100640" y="3364705"/>
              <a:chExt cx="709614" cy="1092994"/>
            </a:xfrm>
          </p:grpSpPr>
          <p:sp>
            <p:nvSpPr>
              <p:cNvPr id="150" name="29 Arco"/>
              <p:cNvSpPr/>
              <p:nvPr/>
            </p:nvSpPr>
            <p:spPr bwMode="auto">
              <a:xfrm rot="16200000">
                <a:off x="4891057" y="3550743"/>
                <a:ext cx="1069048" cy="709613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51" name="30 Arco"/>
              <p:cNvSpPr/>
              <p:nvPr/>
            </p:nvSpPr>
            <p:spPr bwMode="auto">
              <a:xfrm>
                <a:off x="5200718" y="3368695"/>
                <a:ext cx="439739" cy="705286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52" name="31 Arco"/>
              <p:cNvSpPr/>
              <p:nvPr/>
            </p:nvSpPr>
            <p:spPr bwMode="auto">
              <a:xfrm flipV="1">
                <a:off x="5199353" y="3353648"/>
                <a:ext cx="439738" cy="706874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53" name="32 Arco"/>
              <p:cNvSpPr/>
              <p:nvPr/>
            </p:nvSpPr>
            <p:spPr bwMode="auto">
              <a:xfrm rot="5400000" flipV="1">
                <a:off x="5210654" y="3651838"/>
                <a:ext cx="438421" cy="382588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</p:grpSp>
        <p:grpSp>
          <p:nvGrpSpPr>
            <p:cNvPr id="57" name="31 Grupo"/>
            <p:cNvGrpSpPr>
              <a:grpSpLocks/>
            </p:cNvGrpSpPr>
            <p:nvPr/>
          </p:nvGrpSpPr>
          <p:grpSpPr bwMode="auto">
            <a:xfrm rot="1494884">
              <a:off x="2485004" y="2865947"/>
              <a:ext cx="709613" cy="1092319"/>
              <a:chOff x="5100640" y="3364705"/>
              <a:chExt cx="709614" cy="1092994"/>
            </a:xfrm>
          </p:grpSpPr>
          <p:sp>
            <p:nvSpPr>
              <p:cNvPr id="146" name="25 Arco"/>
              <p:cNvSpPr/>
              <p:nvPr/>
            </p:nvSpPr>
            <p:spPr bwMode="auto">
              <a:xfrm rot="16200000">
                <a:off x="4887845" y="3543928"/>
                <a:ext cx="1072224" cy="709613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47" name="26 Arco"/>
              <p:cNvSpPr/>
              <p:nvPr/>
            </p:nvSpPr>
            <p:spPr bwMode="auto">
              <a:xfrm>
                <a:off x="5198322" y="3362401"/>
                <a:ext cx="439738" cy="708463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48" name="27 Arco"/>
              <p:cNvSpPr/>
              <p:nvPr/>
            </p:nvSpPr>
            <p:spPr bwMode="auto">
              <a:xfrm flipV="1">
                <a:off x="5198063" y="3348347"/>
                <a:ext cx="439738" cy="705286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49" name="28 Arco"/>
              <p:cNvSpPr/>
              <p:nvPr/>
            </p:nvSpPr>
            <p:spPr bwMode="auto">
              <a:xfrm rot="5400000" flipV="1">
                <a:off x="5207279" y="3647081"/>
                <a:ext cx="436832" cy="382588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</p:grpSp>
        <p:grpSp>
          <p:nvGrpSpPr>
            <p:cNvPr id="58" name="36 Grupo"/>
            <p:cNvGrpSpPr>
              <a:grpSpLocks/>
            </p:cNvGrpSpPr>
            <p:nvPr/>
          </p:nvGrpSpPr>
          <p:grpSpPr bwMode="auto">
            <a:xfrm rot="1494884">
              <a:off x="2660549" y="2895008"/>
              <a:ext cx="709613" cy="1092319"/>
              <a:chOff x="5100640" y="3364705"/>
              <a:chExt cx="709614" cy="1092994"/>
            </a:xfrm>
          </p:grpSpPr>
          <p:sp>
            <p:nvSpPr>
              <p:cNvPr id="142" name="21 Arco"/>
              <p:cNvSpPr/>
              <p:nvPr/>
            </p:nvSpPr>
            <p:spPr bwMode="auto">
              <a:xfrm rot="16200000">
                <a:off x="4900172" y="3554164"/>
                <a:ext cx="1069047" cy="709613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43" name="22 Arco"/>
              <p:cNvSpPr/>
              <p:nvPr/>
            </p:nvSpPr>
            <p:spPr bwMode="auto">
              <a:xfrm>
                <a:off x="5206952" y="3371865"/>
                <a:ext cx="439739" cy="708463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44" name="23 Arco"/>
              <p:cNvSpPr/>
              <p:nvPr/>
            </p:nvSpPr>
            <p:spPr bwMode="auto">
              <a:xfrm flipV="1">
                <a:off x="5205922" y="3358333"/>
                <a:ext cx="439738" cy="708463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45" name="24 Arco"/>
              <p:cNvSpPr/>
              <p:nvPr/>
            </p:nvSpPr>
            <p:spPr bwMode="auto">
              <a:xfrm rot="5400000" flipV="1">
                <a:off x="5218017" y="3657318"/>
                <a:ext cx="436833" cy="382588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</p:grpSp>
        <p:grpSp>
          <p:nvGrpSpPr>
            <p:cNvPr id="59" name="41 Grupo"/>
            <p:cNvGrpSpPr>
              <a:grpSpLocks/>
            </p:cNvGrpSpPr>
            <p:nvPr/>
          </p:nvGrpSpPr>
          <p:grpSpPr bwMode="auto">
            <a:xfrm rot="1494884">
              <a:off x="2833780" y="2917745"/>
              <a:ext cx="709613" cy="1092319"/>
              <a:chOff x="5100640" y="3364705"/>
              <a:chExt cx="709614" cy="1092994"/>
            </a:xfrm>
          </p:grpSpPr>
          <p:sp>
            <p:nvSpPr>
              <p:cNvPr id="138" name="17 Arco"/>
              <p:cNvSpPr/>
              <p:nvPr/>
            </p:nvSpPr>
            <p:spPr bwMode="auto">
              <a:xfrm rot="16200000">
                <a:off x="4896543" y="3552289"/>
                <a:ext cx="1070636" cy="709613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39" name="18 Arco"/>
              <p:cNvSpPr/>
              <p:nvPr/>
            </p:nvSpPr>
            <p:spPr bwMode="auto">
              <a:xfrm>
                <a:off x="5204221" y="3368823"/>
                <a:ext cx="439738" cy="703698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40" name="19 Arco"/>
              <p:cNvSpPr/>
              <p:nvPr/>
            </p:nvSpPr>
            <p:spPr bwMode="auto">
              <a:xfrm flipV="1">
                <a:off x="5204964" y="3352959"/>
                <a:ext cx="439738" cy="708463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  <p:sp>
            <p:nvSpPr>
              <p:cNvPr id="141" name="20 Arco"/>
              <p:cNvSpPr/>
              <p:nvPr/>
            </p:nvSpPr>
            <p:spPr bwMode="auto">
              <a:xfrm rot="5400000" flipV="1">
                <a:off x="5210943" y="3651790"/>
                <a:ext cx="438421" cy="382589"/>
              </a:xfrm>
              <a:prstGeom prst="arc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s-ES" sz="1600" dirty="0"/>
              </a:p>
            </p:txBody>
          </p:sp>
        </p:grpSp>
        <p:sp>
          <p:nvSpPr>
            <p:cNvPr id="68" name="14 Arco"/>
            <p:cNvSpPr/>
            <p:nvPr/>
          </p:nvSpPr>
          <p:spPr bwMode="auto">
            <a:xfrm rot="17694884">
              <a:off x="2818088" y="3131952"/>
              <a:ext cx="1073150" cy="709613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s-ES" sz="1600" dirty="0"/>
            </a:p>
          </p:txBody>
        </p:sp>
        <p:sp>
          <p:nvSpPr>
            <p:cNvPr id="69" name="15 Arco"/>
            <p:cNvSpPr/>
            <p:nvPr/>
          </p:nvSpPr>
          <p:spPr bwMode="auto">
            <a:xfrm rot="1494884">
              <a:off x="3203056" y="2962884"/>
              <a:ext cx="439738" cy="703262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s-ES" sz="1600" dirty="0"/>
            </a:p>
          </p:txBody>
        </p:sp>
        <p:cxnSp>
          <p:nvCxnSpPr>
            <p:cNvPr id="70" name="60 Conector recto"/>
            <p:cNvCxnSpPr>
              <a:cxnSpLocks noChangeShapeType="1"/>
            </p:cNvCxnSpPr>
            <p:nvPr/>
          </p:nvCxnSpPr>
          <p:spPr bwMode="auto">
            <a:xfrm rot="16200000" flipH="1">
              <a:off x="1575073" y="2271889"/>
              <a:ext cx="1628768" cy="4755"/>
            </a:xfrm>
            <a:prstGeom prst="line">
              <a:avLst/>
            </a:prstGeom>
            <a:noFill/>
            <a:ln w="12700" algn="ctr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71" name="63 Conector recto"/>
            <p:cNvCxnSpPr>
              <a:cxnSpLocks noChangeShapeType="1"/>
            </p:cNvCxnSpPr>
            <p:nvPr/>
          </p:nvCxnSpPr>
          <p:spPr bwMode="auto">
            <a:xfrm flipH="1">
              <a:off x="1514901" y="3102946"/>
              <a:ext cx="872179" cy="854905"/>
            </a:xfrm>
            <a:prstGeom prst="line">
              <a:avLst/>
            </a:prstGeom>
            <a:noFill/>
            <a:ln w="12700" algn="ctr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72" name="66 Conector recto"/>
            <p:cNvCxnSpPr>
              <a:cxnSpLocks noChangeShapeType="1"/>
            </p:cNvCxnSpPr>
            <p:nvPr/>
          </p:nvCxnSpPr>
          <p:spPr bwMode="auto">
            <a:xfrm>
              <a:off x="2455318" y="3130241"/>
              <a:ext cx="2537560" cy="684835"/>
            </a:xfrm>
            <a:prstGeom prst="line">
              <a:avLst/>
            </a:prstGeom>
            <a:noFill/>
            <a:ln w="12700" algn="ctr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78 CuadroTexto"/>
                <p:cNvSpPr txBox="1">
                  <a:spLocks noChangeArrowheads="1"/>
                </p:cNvSpPr>
                <p:nvPr/>
              </p:nvSpPr>
              <p:spPr bwMode="auto">
                <a:xfrm>
                  <a:off x="2383881" y="1487178"/>
                  <a:ext cx="3571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8" name="7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83881" y="1487178"/>
                  <a:ext cx="357188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70 Conector recto"/>
            <p:cNvCxnSpPr>
              <a:cxnSpLocks noChangeShapeType="1"/>
            </p:cNvCxnSpPr>
            <p:nvPr/>
          </p:nvCxnSpPr>
          <p:spPr bwMode="auto">
            <a:xfrm>
              <a:off x="2387406" y="2993954"/>
              <a:ext cx="2143479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8" name="72 Conector recto"/>
            <p:cNvCxnSpPr>
              <a:cxnSpLocks noChangeShapeType="1"/>
            </p:cNvCxnSpPr>
            <p:nvPr/>
          </p:nvCxnSpPr>
          <p:spPr bwMode="auto">
            <a:xfrm>
              <a:off x="2387406" y="2779642"/>
              <a:ext cx="2143479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9" name="73 Conector recto"/>
            <p:cNvCxnSpPr>
              <a:cxnSpLocks noChangeShapeType="1"/>
            </p:cNvCxnSpPr>
            <p:nvPr/>
          </p:nvCxnSpPr>
          <p:spPr bwMode="auto">
            <a:xfrm>
              <a:off x="2387406" y="2565329"/>
              <a:ext cx="2143479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0" name="74 Conector recto"/>
            <p:cNvCxnSpPr>
              <a:cxnSpLocks noChangeShapeType="1"/>
            </p:cNvCxnSpPr>
            <p:nvPr/>
          </p:nvCxnSpPr>
          <p:spPr bwMode="auto">
            <a:xfrm>
              <a:off x="2387406" y="2351017"/>
              <a:ext cx="2143479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1" name="75 Conector recto"/>
            <p:cNvCxnSpPr>
              <a:cxnSpLocks noChangeShapeType="1"/>
            </p:cNvCxnSpPr>
            <p:nvPr/>
          </p:nvCxnSpPr>
          <p:spPr bwMode="auto">
            <a:xfrm>
              <a:off x="2376647" y="3229783"/>
              <a:ext cx="2143479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2" name="76 Conector recto"/>
            <p:cNvCxnSpPr>
              <a:cxnSpLocks noChangeShapeType="1"/>
            </p:cNvCxnSpPr>
            <p:nvPr/>
          </p:nvCxnSpPr>
          <p:spPr bwMode="auto">
            <a:xfrm>
              <a:off x="2387406" y="3422580"/>
              <a:ext cx="2143479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3" name="77 Conector recto"/>
            <p:cNvCxnSpPr>
              <a:cxnSpLocks noChangeShapeType="1"/>
            </p:cNvCxnSpPr>
            <p:nvPr/>
          </p:nvCxnSpPr>
          <p:spPr bwMode="auto">
            <a:xfrm>
              <a:off x="2387406" y="3636893"/>
              <a:ext cx="2143479" cy="5715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4" name="85 Conector recto de flecha"/>
            <p:cNvCxnSpPr>
              <a:cxnSpLocks noChangeShapeType="1"/>
            </p:cNvCxnSpPr>
            <p:nvPr/>
          </p:nvCxnSpPr>
          <p:spPr bwMode="auto">
            <a:xfrm flipH="1" flipV="1">
              <a:off x="2390775" y="2643188"/>
              <a:ext cx="5478" cy="476128"/>
            </a:xfrm>
            <a:prstGeom prst="straightConnector1">
              <a:avLst/>
            </a:prstGeom>
            <a:noFill/>
            <a:ln w="38100" algn="ctr">
              <a:solidFill>
                <a:srgbClr val="1C47D2"/>
              </a:solidFill>
              <a:round/>
              <a:headEnd/>
              <a:tailEnd type="triangle" w="med" len="med"/>
            </a:ln>
          </p:spPr>
        </p:cxnSp>
        <p:cxnSp>
          <p:nvCxnSpPr>
            <p:cNvPr id="125" name="87 Conector recto de flecha"/>
            <p:cNvCxnSpPr>
              <a:cxnSpLocks noChangeShapeType="1"/>
            </p:cNvCxnSpPr>
            <p:nvPr/>
          </p:nvCxnSpPr>
          <p:spPr bwMode="auto">
            <a:xfrm>
              <a:off x="2396268" y="3116931"/>
              <a:ext cx="389795" cy="97757"/>
            </a:xfrm>
            <a:prstGeom prst="straightConnector1">
              <a:avLst/>
            </a:prstGeom>
            <a:noFill/>
            <a:ln w="38100" algn="ctr">
              <a:solidFill>
                <a:srgbClr val="1C47D2"/>
              </a:solidFill>
              <a:round/>
              <a:headEnd/>
              <a:tailEnd type="triangle" w="med" len="med"/>
            </a:ln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78 CuadroTexto"/>
                <p:cNvSpPr txBox="1">
                  <a:spLocks noChangeArrowheads="1"/>
                </p:cNvSpPr>
                <p:nvPr/>
              </p:nvSpPr>
              <p:spPr bwMode="auto">
                <a:xfrm>
                  <a:off x="1471755" y="3795925"/>
                  <a:ext cx="3571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5" name="7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71755" y="3795925"/>
                  <a:ext cx="357188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78 CuadroTexto"/>
                <p:cNvSpPr txBox="1">
                  <a:spLocks noChangeArrowheads="1"/>
                </p:cNvSpPr>
                <p:nvPr/>
              </p:nvSpPr>
              <p:spPr bwMode="auto">
                <a:xfrm>
                  <a:off x="4788162" y="3441083"/>
                  <a:ext cx="3571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6" name="7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88162" y="3441083"/>
                  <a:ext cx="357188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60 Conector recto de flecha"/>
            <p:cNvCxnSpPr/>
            <p:nvPr/>
          </p:nvCxnSpPr>
          <p:spPr>
            <a:xfrm flipV="1">
              <a:off x="2387718" y="2762250"/>
              <a:ext cx="422157" cy="354204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1027 Grupo"/>
            <p:cNvGrpSpPr/>
            <p:nvPr/>
          </p:nvGrpSpPr>
          <p:grpSpPr>
            <a:xfrm>
              <a:off x="1306037" y="3247486"/>
              <a:ext cx="634077" cy="695498"/>
              <a:chOff x="937548" y="4039055"/>
              <a:chExt cx="634077" cy="695498"/>
            </a:xfrm>
          </p:grpSpPr>
          <p:grpSp>
            <p:nvGrpSpPr>
              <p:cNvPr id="133" name="58 Grupo"/>
              <p:cNvGrpSpPr/>
              <p:nvPr/>
            </p:nvGrpSpPr>
            <p:grpSpPr>
              <a:xfrm>
                <a:off x="937548" y="4482553"/>
                <a:ext cx="252000" cy="252000"/>
                <a:chOff x="1346980" y="4427963"/>
                <a:chExt cx="252000" cy="252000"/>
              </a:xfrm>
            </p:grpSpPr>
            <p:pic>
              <p:nvPicPr>
                <p:cNvPr id="136" name="Picture 2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6980" y="4427963"/>
                  <a:ext cx="252000" cy="25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7" name="59 Más"/>
                <p:cNvSpPr/>
                <p:nvPr/>
              </p:nvSpPr>
              <p:spPr>
                <a:xfrm>
                  <a:off x="1410081" y="4491365"/>
                  <a:ext cx="134400" cy="133748"/>
                </a:xfrm>
                <a:prstGeom prst="mathPlus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s-ES" sz="1600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61 CuadroTexto"/>
                  <p:cNvSpPr txBox="1"/>
                  <p:nvPr/>
                </p:nvSpPr>
                <p:spPr>
                  <a:xfrm>
                    <a:off x="1153958" y="4039055"/>
                    <a:ext cx="35580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oMath>
                      </m:oMathPara>
                    </a14:m>
                    <a:endParaRPr lang="es-ES" sz="1600" dirty="0"/>
                  </a:p>
                </p:txBody>
              </p:sp>
            </mc:Choice>
            <mc:Fallback xmlns="">
              <p:sp>
                <p:nvSpPr>
                  <p:cNvPr id="134" name="61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3958" y="4039055"/>
                    <a:ext cx="355803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6364" r="-20690"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5" name="67 Conector recto de flecha"/>
              <p:cNvCxnSpPr/>
              <p:nvPr/>
            </p:nvCxnSpPr>
            <p:spPr>
              <a:xfrm flipV="1">
                <a:off x="1149468" y="4200525"/>
                <a:ext cx="422157" cy="354204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1029 CuadroTexto"/>
                <p:cNvSpPr txBox="1"/>
                <p:nvPr/>
              </p:nvSpPr>
              <p:spPr>
                <a:xfrm>
                  <a:off x="2368610" y="3070064"/>
                  <a:ext cx="43851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30" name="102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8610" y="3070064"/>
                  <a:ext cx="438517" cy="338554"/>
                </a:xfrm>
                <a:prstGeom prst="rect">
                  <a:avLst/>
                </a:prstGeom>
                <a:blipFill>
                  <a:blip r:embed="rId8"/>
                  <a:stretch>
                    <a:fillRect t="-16071" r="-16667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71 CuadroTexto"/>
                <p:cNvSpPr txBox="1"/>
                <p:nvPr/>
              </p:nvSpPr>
              <p:spPr>
                <a:xfrm>
                  <a:off x="2016043" y="2526429"/>
                  <a:ext cx="444545" cy="357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31" name="7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6043" y="2526429"/>
                  <a:ext cx="444545" cy="357983"/>
                </a:xfrm>
                <a:prstGeom prst="rect">
                  <a:avLst/>
                </a:prstGeom>
                <a:blipFill>
                  <a:blip r:embed="rId9"/>
                  <a:stretch>
                    <a:fillRect t="-11864" r="-16438" b="-339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72 CuadroTexto"/>
                <p:cNvSpPr txBox="1"/>
                <p:nvPr/>
              </p:nvSpPr>
              <p:spPr>
                <a:xfrm>
                  <a:off x="2671134" y="2485486"/>
                  <a:ext cx="35580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32" name="7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1134" y="2485486"/>
                  <a:ext cx="355803" cy="338554"/>
                </a:xfrm>
                <a:prstGeom prst="rect">
                  <a:avLst/>
                </a:prstGeom>
                <a:blipFill>
                  <a:blip r:embed="rId10"/>
                  <a:stretch>
                    <a:fillRect t="-16364" r="-18644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1031 CuadroTexto"/>
              <p:cNvSpPr txBox="1"/>
              <p:nvPr/>
            </p:nvSpPr>
            <p:spPr>
              <a:xfrm>
                <a:off x="4920740" y="1773526"/>
                <a:ext cx="3493970" cy="393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54" name="103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740" y="1773526"/>
                <a:ext cx="3493970" cy="393569"/>
              </a:xfrm>
              <a:prstGeom prst="rect">
                <a:avLst/>
              </a:prstGeom>
              <a:blipFill>
                <a:blip r:embed="rId11"/>
                <a:stretch>
                  <a:fillRect t="-12500" b="-15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75 CuadroTexto"/>
              <p:cNvSpPr txBox="1"/>
              <p:nvPr/>
            </p:nvSpPr>
            <p:spPr>
              <a:xfrm>
                <a:off x="4963958" y="2362654"/>
                <a:ext cx="1333890" cy="393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55" name="7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958" y="2362654"/>
                <a:ext cx="1333890" cy="393569"/>
              </a:xfrm>
              <a:prstGeom prst="rect">
                <a:avLst/>
              </a:prstGeom>
              <a:blipFill>
                <a:blip r:embed="rId12"/>
                <a:stretch>
                  <a:fillRect t="-3125" b="-156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1032 Rectángulo"/>
              <p:cNvSpPr/>
              <p:nvPr/>
            </p:nvSpPr>
            <p:spPr>
              <a:xfrm>
                <a:off x="4941250" y="3626471"/>
                <a:ext cx="105875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𝐶𝑡𝑒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56" name="103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250" y="3626471"/>
                <a:ext cx="1058751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1033 CuadroTexto"/>
          <p:cNvSpPr txBox="1"/>
          <p:nvPr/>
        </p:nvSpPr>
        <p:spPr>
          <a:xfrm>
            <a:off x="637654" y="4925704"/>
            <a:ext cx="807947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Una partícula cargada que penetra oblicuamente en un campo magnético uniforme describe un movimiento helicoidal, resultante de la composición de un movimiento circular y otro rectilíneo uniforme.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63 CuadroTexto"/>
              <p:cNvSpPr txBox="1"/>
              <p:nvPr/>
            </p:nvSpPr>
            <p:spPr>
              <a:xfrm>
                <a:off x="4907092" y="2906291"/>
                <a:ext cx="2999987" cy="627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  ⟹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𝑟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𝑞𝐵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158" name="6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92" y="2906291"/>
                <a:ext cx="2999987" cy="6279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Imagen 59">
            <a:hlinkClick r:id="rId15"/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6945" y="966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Movimiento de cargas en un campo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Tabla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8207668"/>
                  </p:ext>
                </p:extLst>
              </p:nvPr>
            </p:nvGraphicFramePr>
            <p:xfrm>
              <a:off x="508000" y="1206500"/>
              <a:ext cx="8178801" cy="486645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</a:t>
                          </a:r>
                          <a:r>
                            <a:rPr lang="es-ES" sz="1600" dirty="0"/>
                            <a:t>electrón incide en un campo magnético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12 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 smtClean="0"/>
                            <a:t>con </a:t>
                          </a:r>
                          <a:r>
                            <a:rPr lang="es-ES" sz="1600" dirty="0"/>
                            <a:t>una velocidad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1,6·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:r>
                            <a:rPr lang="es-ES" sz="1600" dirty="0"/>
                            <a:t>formando un ángulo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 smtClean="0"/>
                            <a:t>con </a:t>
                          </a:r>
                          <a:r>
                            <a:rPr lang="es-ES" sz="1600" dirty="0"/>
                            <a:t>las líneas de dicho campo</a:t>
                          </a:r>
                          <a:r>
                            <a:rPr lang="es-ES" sz="1600" dirty="0" smtClean="0"/>
                            <a:t>. ¿</a:t>
                          </a:r>
                          <a:r>
                            <a:rPr lang="es-ES" sz="1600" dirty="0"/>
                            <a:t>Cuál es el radio de la órbita descrita por el electrón</a:t>
                          </a:r>
                          <a:r>
                            <a:rPr lang="es-ES" sz="1600" dirty="0" smtClean="0"/>
                            <a:t>? ¿</a:t>
                          </a:r>
                          <a:r>
                            <a:rPr lang="es-ES" sz="1600" dirty="0"/>
                            <a:t>Cuál es la velocidad de avance en el </a:t>
                          </a:r>
                          <a:r>
                            <a:rPr lang="es-ES" sz="1600" dirty="0" smtClean="0"/>
                            <a:t>campo?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=9,1·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−31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355600" indent="-35560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=3,79·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=1,39·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 smtClean="0"/>
                            <a:t>Dos </a:t>
                          </a:r>
                          <a:r>
                            <a:rPr lang="es-ES" sz="1600" dirty="0"/>
                            <a:t>partículas de masas m y 4m y cargas Q y 3Q, respectivamente, con la misma velocidad,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s-ES" sz="1600" dirty="0"/>
                            <a:t>, en un campo magnético de valor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es-ES" sz="1600" dirty="0"/>
                            <a:t>. Demuestra cómo son, en cada caso, los radios de los círculos que describen, así como sus respectivos períodos de revolución. </a:t>
                          </a:r>
                        </a:p>
                        <a:p>
                          <a:pPr marL="355600" indent="-35560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s-E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type m:val="lin"/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</a:t>
                          </a:r>
                          <a:r>
                            <a:rPr lang="es-ES" sz="1600" dirty="0"/>
                            <a:t>deuterón, isótopo del hidrógeno, recorre una trayectoria circular de radio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en </a:t>
                          </a:r>
                          <a:r>
                            <a:rPr lang="es-ES" sz="1600" dirty="0" smtClean="0"/>
                            <a:t>un campo </a:t>
                          </a:r>
                          <a:r>
                            <a:rPr lang="es-ES" sz="1600" dirty="0"/>
                            <a:t>magnético uniforme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0,2 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/>
                            <a:t>. </a:t>
                          </a:r>
                          <a:r>
                            <a:rPr lang="es-ES" sz="1600" dirty="0" smtClean="0"/>
                            <a:t>Calcule: i) </a:t>
                          </a:r>
                          <a:r>
                            <a:rPr lang="es-ES" sz="1600" dirty="0"/>
                            <a:t>la velocidad del deuterón y la diferencia de potencial necesaria para acelerarlo desde </a:t>
                          </a:r>
                          <a:r>
                            <a:rPr lang="es-ES" sz="1600" dirty="0" smtClean="0"/>
                            <a:t>el reposo </a:t>
                          </a:r>
                          <a:r>
                            <a:rPr lang="es-ES" sz="1600" dirty="0"/>
                            <a:t>hasta esa </a:t>
                          </a:r>
                          <a:r>
                            <a:rPr lang="es-ES" sz="1600" dirty="0" smtClean="0"/>
                            <a:t>velocidad; ii) </a:t>
                          </a:r>
                          <a:r>
                            <a:rPr lang="es-ES" sz="1600" dirty="0"/>
                            <a:t>el tiempo en que efectúa una </a:t>
                          </a:r>
                          <a:r>
                            <a:rPr lang="es-ES" sz="1600" dirty="0" err="1"/>
                            <a:t>semirevolución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𝑑𝑒𝑢𝑡𝑒𝑟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ó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355600" marR="0" lvl="0" indent="-3556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=3,83·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=1,53·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f>
                                    <m:fPr>
                                      <m:ctrlPr>
                                        <a:rPr lang="es-E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=3,28·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a14:m>
                          <a:endParaRPr lang="es-ES" sz="1600" dirty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Tabla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8207668"/>
                  </p:ext>
                </p:extLst>
              </p:nvPr>
            </p:nvGraphicFramePr>
            <p:xfrm>
              <a:off x="508000" y="1206500"/>
              <a:ext cx="8178801" cy="486645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1875" r="-156" b="-19179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9.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" t="-145116" r="-156" b="-12837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166605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192336" r="-156" b="-7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87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3. Movimiento de cargas en un campo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0" name="Tabla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606695"/>
                  </p:ext>
                </p:extLst>
              </p:nvPr>
            </p:nvGraphicFramePr>
            <p:xfrm>
              <a:off x="508000" y="1206500"/>
              <a:ext cx="8178801" cy="442239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 haz de electrones con energía cinética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𝑒𝑉</m:t>
                              </m:r>
                            </m:oMath>
                          </a14:m>
                          <a:r>
                            <a:rPr lang="es-ES" sz="1600" dirty="0" smtClean="0"/>
                            <a:t>, </a:t>
                          </a:r>
                          <a:r>
                            <a:rPr lang="es-ES" sz="1600" dirty="0"/>
                            <a:t>se mueve en un campo </a:t>
                          </a:r>
                          <a:r>
                            <a:rPr lang="es-ES" sz="1600" dirty="0" smtClean="0"/>
                            <a:t>magnético perpendicular </a:t>
                          </a:r>
                          <a:r>
                            <a:rPr lang="es-ES" sz="1600" dirty="0"/>
                            <a:t>a su velocidad, describiendo una trayectoria circular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25 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 </a:t>
                          </a:r>
                          <a:r>
                            <a:rPr lang="es-ES" sz="1600" dirty="0" smtClean="0"/>
                            <a:t>radio. i) Con </a:t>
                          </a:r>
                          <a:r>
                            <a:rPr lang="es-ES" sz="1600" dirty="0"/>
                            <a:t>ayuda de un esquema, indique la trayectoria del haz de electrones y la dirección </a:t>
                          </a:r>
                          <a:r>
                            <a:rPr lang="es-ES" sz="1600" dirty="0" smtClean="0"/>
                            <a:t>y el sentido </a:t>
                          </a:r>
                          <a:r>
                            <a:rPr lang="es-ES" sz="1600" dirty="0"/>
                            <a:t>de la fuerza, la velocidad y el campo </a:t>
                          </a:r>
                          <a:r>
                            <a:rPr lang="es-ES" sz="1600" dirty="0" smtClean="0"/>
                            <a:t>magnético, calculando sus valores. ii) Para </a:t>
                          </a:r>
                          <a:r>
                            <a:rPr lang="es-ES" sz="1600" dirty="0"/>
                            <a:t>ese mismo campo magnético explique, cualitativamente, cómo variarían la velocidad, </a:t>
                          </a:r>
                          <a:r>
                            <a:rPr lang="es-ES" sz="1600" dirty="0" smtClean="0"/>
                            <a:t>la trayectoria </a:t>
                          </a:r>
                          <a:r>
                            <a:rPr lang="es-ES" sz="1600" dirty="0"/>
                            <a:t>de las partículas y su radio si, en lugar de electrones, se tratara de un haz de </a:t>
                          </a:r>
                          <a:r>
                            <a:rPr lang="es-ES" sz="1600" dirty="0" smtClean="0"/>
                            <a:t>iones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𝐶𝑎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=9,1·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−31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355600" marR="0" lvl="0" indent="-3556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=5,93·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=1,35·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=1,28·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−14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Una partícula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es-ES" sz="1600" dirty="0"/>
                            <a:t> se acelera desde el reposo mediante una diferencia </a:t>
                          </a:r>
                          <a:r>
                            <a:rPr lang="es-ES" sz="1600" dirty="0" smtClean="0"/>
                            <a:t>de potencial de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5·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y, a continuación, penetra en un campo magnético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0,25 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/>
                            <a:t> perpendicular a su </a:t>
                          </a:r>
                          <a:r>
                            <a:rPr lang="es-ES" sz="1600" dirty="0" smtClean="0"/>
                            <a:t>velocidad. </a:t>
                          </a:r>
                          <a:r>
                            <a:rPr lang="es-ES" sz="1600" dirty="0"/>
                            <a:t>i</a:t>
                          </a:r>
                          <a:r>
                            <a:rPr lang="es-ES" sz="1600" dirty="0" smtClean="0"/>
                            <a:t>) </a:t>
                          </a:r>
                          <a:r>
                            <a:rPr lang="es-ES" sz="1600" dirty="0"/>
                            <a:t>Dibuje en un esquema la trayectoria de la partícula y calcule la </a:t>
                          </a:r>
                          <a:r>
                            <a:rPr lang="es-ES" sz="1600" dirty="0" smtClean="0"/>
                            <a:t>velocidad con </a:t>
                          </a:r>
                          <a:r>
                            <a:rPr lang="es-ES" sz="1600" dirty="0"/>
                            <a:t>que penetra en el campo </a:t>
                          </a:r>
                          <a:r>
                            <a:rPr lang="es-ES" sz="1600" dirty="0" smtClean="0"/>
                            <a:t>magnético. ii) Calcule </a:t>
                          </a:r>
                          <a:r>
                            <a:rPr lang="es-ES" sz="1600" dirty="0"/>
                            <a:t>el radio de la circunferencia que describe tras penetrar en el </a:t>
                          </a:r>
                          <a:r>
                            <a:rPr lang="es-ES" sz="1600" dirty="0" smtClean="0"/>
                            <a:t>campo magnético.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oMath>
                          </a14:m>
                          <a:endParaRPr lang="es-ES" sz="1600" dirty="0" smtClean="0"/>
                        </a:p>
                        <a:p>
                          <a:pPr marL="355600" indent="-35560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=6,91·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=5,79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0" name="Tabla 5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5606695"/>
                  </p:ext>
                </p:extLst>
              </p:nvPr>
            </p:nvGraphicFramePr>
            <p:xfrm>
              <a:off x="508000" y="1206500"/>
              <a:ext cx="8178801" cy="442239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11.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14894" r="-156" b="-8244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80111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145946" r="-156" b="-473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12290" y="571311"/>
            <a:ext cx="4669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Campos magnéticos producidos por corrientes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4181" y="103593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4.1. Fuerzas magnéticas entre corrientes paralelas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" name="Picture 4" descr="F29-1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650" y="1669294"/>
            <a:ext cx="2874963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29-14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268"/>
          <a:stretch>
            <a:fillRect/>
          </a:stretch>
        </p:blipFill>
        <p:spPr bwMode="auto">
          <a:xfrm>
            <a:off x="4912483" y="1441143"/>
            <a:ext cx="29845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0 CuadroTexto"/>
          <p:cNvSpPr txBox="1">
            <a:spLocks noChangeArrowheads="1"/>
          </p:cNvSpPr>
          <p:nvPr/>
        </p:nvSpPr>
        <p:spPr bwMode="auto">
          <a:xfrm>
            <a:off x="518614" y="4744396"/>
            <a:ext cx="38077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dirty="0" smtClean="0">
                <a:cs typeface="Arial" pitchFamily="34" charset="0"/>
                <a:sym typeface="Wingdings" pitchFamily="2" charset="2"/>
              </a:rPr>
              <a:t>Las </a:t>
            </a:r>
            <a:r>
              <a:rPr lang="es-ES_tradnl" sz="1600" dirty="0">
                <a:cs typeface="Arial" pitchFamily="34" charset="0"/>
                <a:sym typeface="Wingdings" pitchFamily="2" charset="2"/>
              </a:rPr>
              <a:t>líneas de campo magnético que son creadas por una corriente rectilínea son circunferencias concéntricas en el plano perpendicular al </a:t>
            </a:r>
            <a:r>
              <a:rPr lang="es-ES_tradnl" sz="1600" dirty="0" smtClean="0">
                <a:cs typeface="Arial" pitchFamily="34" charset="0"/>
                <a:sym typeface="Wingdings" pitchFamily="2" charset="2"/>
              </a:rPr>
              <a:t>conductor.</a:t>
            </a:r>
            <a:endParaRPr lang="es-ES" sz="1600" b="1" dirty="0">
              <a:cs typeface="Arial" pitchFamily="34" charset="0"/>
            </a:endParaRPr>
          </a:p>
        </p:txBody>
      </p:sp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4516205" y="4721941"/>
            <a:ext cx="427616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dirty="0" smtClean="0">
                <a:cs typeface="Arial" pitchFamily="34" charset="0"/>
                <a:sym typeface="Wingdings" pitchFamily="2" charset="2"/>
              </a:rPr>
              <a:t>La </a:t>
            </a:r>
            <a:r>
              <a:rPr lang="es-ES_tradnl" sz="1600" dirty="0">
                <a:cs typeface="Arial" pitchFamily="34" charset="0"/>
                <a:sym typeface="Wingdings" pitchFamily="2" charset="2"/>
              </a:rPr>
              <a:t>dirección del vector </a:t>
            </a:r>
            <a:r>
              <a:rPr lang="es-ES_tradnl" sz="1600" b="1" dirty="0">
                <a:cs typeface="Arial" pitchFamily="34" charset="0"/>
                <a:sym typeface="Wingdings" pitchFamily="2" charset="2"/>
              </a:rPr>
              <a:t>B</a:t>
            </a:r>
            <a:r>
              <a:rPr lang="es-ES_tradnl" sz="1600" dirty="0">
                <a:cs typeface="Arial" pitchFamily="34" charset="0"/>
                <a:sym typeface="Wingdings" pitchFamily="2" charset="2"/>
              </a:rPr>
              <a:t> es tangente en cada punto a dichas líneas, y su sentido es el que determinan los dedos de la mano derecha cuando el pulgar extendido señala en el sentido de la intensidad de corriente</a:t>
            </a:r>
            <a:endParaRPr lang="es-E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12290" y="571311"/>
            <a:ext cx="4669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Campos magnéticos producidos por corrientes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grpSp>
        <p:nvGrpSpPr>
          <p:cNvPr id="10" name="45 Grupo"/>
          <p:cNvGrpSpPr/>
          <p:nvPr/>
        </p:nvGrpSpPr>
        <p:grpSpPr>
          <a:xfrm>
            <a:off x="382137" y="1555844"/>
            <a:ext cx="4929117" cy="2949144"/>
            <a:chOff x="491320" y="1583139"/>
            <a:chExt cx="4929117" cy="2949144"/>
          </a:xfrm>
        </p:grpSpPr>
        <p:sp>
          <p:nvSpPr>
            <p:cNvPr id="11" name="5 Cilindro"/>
            <p:cNvSpPr/>
            <p:nvPr/>
          </p:nvSpPr>
          <p:spPr>
            <a:xfrm>
              <a:off x="2060812" y="1583139"/>
              <a:ext cx="150125" cy="2852383"/>
            </a:xfrm>
            <a:prstGeom prst="can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4982">
                  <a:schemeClr val="accent6">
                    <a:lumMod val="20000"/>
                    <a:lumOff val="80000"/>
                  </a:schemeClr>
                </a:gs>
                <a:gs pos="52528">
                  <a:schemeClr val="accent6">
                    <a:lumMod val="40000"/>
                    <a:lumOff val="60000"/>
                  </a:schemeClr>
                </a:gs>
                <a:gs pos="31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sp>
          <p:nvSpPr>
            <p:cNvPr id="12" name="12 Cilindro"/>
            <p:cNvSpPr/>
            <p:nvPr/>
          </p:nvSpPr>
          <p:spPr>
            <a:xfrm>
              <a:off x="3728112" y="1599060"/>
              <a:ext cx="150125" cy="2852383"/>
            </a:xfrm>
            <a:prstGeom prst="can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4982">
                  <a:schemeClr val="accent6">
                    <a:lumMod val="20000"/>
                    <a:lumOff val="80000"/>
                  </a:schemeClr>
                </a:gs>
                <a:gs pos="52528">
                  <a:schemeClr val="accent6">
                    <a:lumMod val="40000"/>
                    <a:lumOff val="60000"/>
                  </a:schemeClr>
                </a:gs>
                <a:gs pos="31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cxnSp>
          <p:nvCxnSpPr>
            <p:cNvPr id="13" name="13 Conector recto de flecha"/>
            <p:cNvCxnSpPr/>
            <p:nvPr/>
          </p:nvCxnSpPr>
          <p:spPr>
            <a:xfrm flipV="1">
              <a:off x="1924335" y="1637731"/>
              <a:ext cx="0" cy="51861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5 Conector recto de flecha"/>
            <p:cNvCxnSpPr/>
            <p:nvPr/>
          </p:nvCxnSpPr>
          <p:spPr>
            <a:xfrm flipV="1">
              <a:off x="4001069" y="1626357"/>
              <a:ext cx="0" cy="51861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14 CuadroTexto"/>
                <p:cNvSpPr txBox="1"/>
                <p:nvPr/>
              </p:nvSpPr>
              <p:spPr>
                <a:xfrm>
                  <a:off x="1590688" y="1691640"/>
                  <a:ext cx="39446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5" name="1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0688" y="1691640"/>
                  <a:ext cx="394467" cy="33855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32 Cilindro"/>
            <p:cNvSpPr/>
            <p:nvPr/>
          </p:nvSpPr>
          <p:spPr>
            <a:xfrm>
              <a:off x="3730387" y="2543029"/>
              <a:ext cx="150125" cy="972000"/>
            </a:xfrm>
            <a:prstGeom prst="can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74982">
                  <a:schemeClr val="accent1">
                    <a:lumMod val="20000"/>
                    <a:lumOff val="80000"/>
                  </a:schemeClr>
                </a:gs>
                <a:gs pos="52528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17 CuadroTexto"/>
                <p:cNvSpPr txBox="1"/>
                <p:nvPr/>
              </p:nvSpPr>
              <p:spPr>
                <a:xfrm>
                  <a:off x="3967672" y="1707561"/>
                  <a:ext cx="39921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6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7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72" y="1707561"/>
                  <a:ext cx="399212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18 Elipse"/>
            <p:cNvSpPr/>
            <p:nvPr/>
          </p:nvSpPr>
          <p:spPr>
            <a:xfrm>
              <a:off x="491320" y="2456595"/>
              <a:ext cx="3316406" cy="1105470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cxnSp>
          <p:nvCxnSpPr>
            <p:cNvPr id="19" name="19 Conector recto de flecha"/>
            <p:cNvCxnSpPr/>
            <p:nvPr/>
          </p:nvCxnSpPr>
          <p:spPr>
            <a:xfrm flipV="1">
              <a:off x="3812275" y="2320120"/>
              <a:ext cx="500418" cy="71423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23 CuadroTexto"/>
                <p:cNvSpPr txBox="1"/>
                <p:nvPr/>
              </p:nvSpPr>
              <p:spPr>
                <a:xfrm>
                  <a:off x="4252001" y="2237549"/>
                  <a:ext cx="453521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0" name="2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2001" y="2237549"/>
                  <a:ext cx="453521" cy="3684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25 Conector recto"/>
            <p:cNvCxnSpPr/>
            <p:nvPr/>
          </p:nvCxnSpPr>
          <p:spPr>
            <a:xfrm flipV="1">
              <a:off x="2129051" y="3018429"/>
              <a:ext cx="1674125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7 Conector recto de flecha"/>
            <p:cNvCxnSpPr/>
            <p:nvPr/>
          </p:nvCxnSpPr>
          <p:spPr>
            <a:xfrm flipH="1">
              <a:off x="3098041" y="3009332"/>
              <a:ext cx="72000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29 CuadroTexto"/>
                <p:cNvSpPr txBox="1"/>
                <p:nvPr/>
              </p:nvSpPr>
              <p:spPr>
                <a:xfrm>
                  <a:off x="2903148" y="2635609"/>
                  <a:ext cx="52181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s-ES" sz="16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3" name="2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3148" y="2635609"/>
                  <a:ext cx="521810" cy="368499"/>
                </a:xfrm>
                <a:prstGeom prst="rect">
                  <a:avLst/>
                </a:prstGeom>
                <a:blipFill>
                  <a:blip r:embed="rId5"/>
                  <a:stretch>
                    <a:fillRect t="-16667" r="-1279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30 Conector recto de flecha"/>
            <p:cNvCxnSpPr/>
            <p:nvPr/>
          </p:nvCxnSpPr>
          <p:spPr>
            <a:xfrm flipH="1">
              <a:off x="3455157" y="3011607"/>
              <a:ext cx="360000" cy="0"/>
            </a:xfrm>
            <a:prstGeom prst="straightConnector1">
              <a:avLst/>
            </a:prstGeom>
            <a:ln w="38100">
              <a:solidFill>
                <a:srgbClr val="DA6B2E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31 CuadroTexto"/>
                <p:cNvSpPr txBox="1"/>
                <p:nvPr/>
              </p:nvSpPr>
              <p:spPr>
                <a:xfrm>
                  <a:off x="3301207" y="2665179"/>
                  <a:ext cx="4464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sz="16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s-ES" sz="16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5" name="3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207" y="2665179"/>
                  <a:ext cx="446404" cy="338554"/>
                </a:xfrm>
                <a:prstGeom prst="rect">
                  <a:avLst/>
                </a:prstGeom>
                <a:blipFill>
                  <a:blip r:embed="rId6"/>
                  <a:stretch>
                    <a:fillRect t="-1818" r="-821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33 Elipse"/>
            <p:cNvSpPr/>
            <p:nvPr/>
          </p:nvSpPr>
          <p:spPr>
            <a:xfrm>
              <a:off x="2104031" y="2472518"/>
              <a:ext cx="3316406" cy="1105470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cxnSp>
          <p:nvCxnSpPr>
            <p:cNvPr id="27" name="34 Conector recto de flecha"/>
            <p:cNvCxnSpPr/>
            <p:nvPr/>
          </p:nvCxnSpPr>
          <p:spPr>
            <a:xfrm flipV="1">
              <a:off x="1589965" y="2991134"/>
              <a:ext cx="500418" cy="71423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35 CuadroTexto"/>
                <p:cNvSpPr txBox="1"/>
                <p:nvPr/>
              </p:nvSpPr>
              <p:spPr>
                <a:xfrm>
                  <a:off x="1306359" y="3631896"/>
                  <a:ext cx="458266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6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28" name="3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359" y="3631896"/>
                  <a:ext cx="458266" cy="3684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37 Conector recto de flecha"/>
            <p:cNvCxnSpPr/>
            <p:nvPr/>
          </p:nvCxnSpPr>
          <p:spPr>
            <a:xfrm>
              <a:off x="2090381" y="3011607"/>
              <a:ext cx="72000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38 CuadroTexto"/>
                <p:cNvSpPr txBox="1"/>
                <p:nvPr/>
              </p:nvSpPr>
              <p:spPr>
                <a:xfrm>
                  <a:off x="2486465" y="2634401"/>
                  <a:ext cx="517065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s-ES" sz="16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0" name="3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465" y="2634401"/>
                  <a:ext cx="517065" cy="368499"/>
                </a:xfrm>
                <a:prstGeom prst="rect">
                  <a:avLst/>
                </a:prstGeom>
                <a:blipFill>
                  <a:blip r:embed="rId8"/>
                  <a:stretch>
                    <a:fillRect t="-16667" r="-1294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39 Conector recto de flecha"/>
            <p:cNvCxnSpPr/>
            <p:nvPr/>
          </p:nvCxnSpPr>
          <p:spPr>
            <a:xfrm>
              <a:off x="2079008" y="3013882"/>
              <a:ext cx="360000" cy="0"/>
            </a:xfrm>
            <a:prstGeom prst="straightConnector1">
              <a:avLst/>
            </a:prstGeom>
            <a:ln w="38100">
              <a:solidFill>
                <a:srgbClr val="DA6B2E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40 CuadroTexto"/>
                <p:cNvSpPr txBox="1"/>
                <p:nvPr/>
              </p:nvSpPr>
              <p:spPr>
                <a:xfrm>
                  <a:off x="2216422" y="2677618"/>
                  <a:ext cx="4464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sz="1600" i="1" smtClean="0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s-ES" sz="16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2" name="4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6422" y="2677618"/>
                  <a:ext cx="446404" cy="338554"/>
                </a:xfrm>
                <a:prstGeom prst="rect">
                  <a:avLst/>
                </a:prstGeom>
                <a:blipFill>
                  <a:blip r:embed="rId9"/>
                  <a:stretch>
                    <a:fillRect t="-1818" r="-821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41 CuadroTexto"/>
                <p:cNvSpPr txBox="1"/>
                <p:nvPr/>
              </p:nvSpPr>
              <p:spPr>
                <a:xfrm>
                  <a:off x="3844844" y="3031395"/>
                  <a:ext cx="30822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s-ES" sz="16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3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4844" y="3031395"/>
                  <a:ext cx="308226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43 Conector recto de flecha"/>
            <p:cNvCxnSpPr/>
            <p:nvPr/>
          </p:nvCxnSpPr>
          <p:spPr>
            <a:xfrm>
              <a:off x="2142698" y="4517409"/>
              <a:ext cx="166502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44 CuadroTexto"/>
                <p:cNvSpPr txBox="1"/>
                <p:nvPr/>
              </p:nvSpPr>
              <p:spPr>
                <a:xfrm>
                  <a:off x="2782593" y="4193729"/>
                  <a:ext cx="36272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effectLst/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s-ES" sz="16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35" name="4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593" y="4193729"/>
                  <a:ext cx="362728" cy="33855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46 CuadroTexto"/>
              <p:cNvSpPr txBox="1"/>
              <p:nvPr/>
            </p:nvSpPr>
            <p:spPr>
              <a:xfrm>
                <a:off x="5971616" y="1500572"/>
                <a:ext cx="1810880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ES" sz="1600" dirty="0">
                  <a:effectLst/>
                </a:endParaRPr>
              </a:p>
            </p:txBody>
          </p:sp>
        </mc:Choice>
        <mc:Fallback xmlns="">
          <p:sp>
            <p:nvSpPr>
              <p:cNvPr id="36" name="4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616" y="1500572"/>
                <a:ext cx="1810880" cy="5598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47 CuadroTexto"/>
              <p:cNvSpPr txBox="1"/>
              <p:nvPr/>
            </p:nvSpPr>
            <p:spPr>
              <a:xfrm>
                <a:off x="6028482" y="2376304"/>
                <a:ext cx="1806135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ES" sz="1600" dirty="0">
                  <a:effectLst/>
                </a:endParaRPr>
              </a:p>
            </p:txBody>
          </p:sp>
        </mc:Choice>
        <mc:Fallback xmlns="">
          <p:sp>
            <p:nvSpPr>
              <p:cNvPr id="37" name="4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482" y="2376304"/>
                <a:ext cx="1806135" cy="5598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48 CuadroTexto"/>
          <p:cNvSpPr txBox="1"/>
          <p:nvPr/>
        </p:nvSpPr>
        <p:spPr>
          <a:xfrm>
            <a:off x="436728" y="982639"/>
            <a:ext cx="327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Experiencias de Ampère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49 CuadroTexto"/>
              <p:cNvSpPr txBox="1"/>
              <p:nvPr/>
            </p:nvSpPr>
            <p:spPr>
              <a:xfrm>
                <a:off x="5876084" y="3302076"/>
                <a:ext cx="20579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𝜋</m:t>
                      </m:r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·</m:t>
                      </m:r>
                      <m:sSup>
                        <m:sSup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−7</m:t>
                          </m:r>
                        </m:sup>
                      </m:sSup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𝑁</m:t>
                      </m:r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/</m:t>
                      </m:r>
                      <m:sSup>
                        <m:sSup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1600" dirty="0">
                  <a:effectLst/>
                </a:endParaRPr>
              </a:p>
            </p:txBody>
          </p:sp>
        </mc:Choice>
        <mc:Fallback xmlns="">
          <p:sp>
            <p:nvSpPr>
              <p:cNvPr id="39" name="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084" y="3302076"/>
                <a:ext cx="2057936" cy="338554"/>
              </a:xfrm>
              <a:prstGeom prst="rect">
                <a:avLst/>
              </a:prstGeom>
              <a:blipFill>
                <a:blip r:embed="rId1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50 CuadroTexto"/>
          <p:cNvSpPr txBox="1"/>
          <p:nvPr/>
        </p:nvSpPr>
        <p:spPr>
          <a:xfrm>
            <a:off x="327545" y="4776717"/>
            <a:ext cx="8366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itchFamily="34" charset="0"/>
                <a:sym typeface="Wingdings"/>
              </a:rPr>
              <a:t>Las </a:t>
            </a:r>
            <a:r>
              <a:rPr lang="es-ES" sz="1600" b="1" dirty="0" smtClean="0">
                <a:cs typeface="Arial" pitchFamily="34" charset="0"/>
                <a:sym typeface="Wingdings"/>
              </a:rPr>
              <a:t>fuerzas</a:t>
            </a:r>
            <a:r>
              <a:rPr lang="es-ES" sz="1600" dirty="0" smtClean="0">
                <a:cs typeface="Arial" pitchFamily="34" charset="0"/>
                <a:sym typeface="Wingdings"/>
              </a:rPr>
              <a:t> magnéticas entre dos conductores rectilíneos paralelos por los que circula corriente son </a:t>
            </a:r>
            <a:r>
              <a:rPr lang="es-ES" sz="1600" b="1" dirty="0" smtClean="0">
                <a:cs typeface="Arial" pitchFamily="34" charset="0"/>
                <a:sym typeface="Wingdings"/>
              </a:rPr>
              <a:t>iguales y de sentidos opuestos</a:t>
            </a:r>
            <a:r>
              <a:rPr lang="es-ES" sz="1600" dirty="0" smtClean="0">
                <a:cs typeface="Arial" pitchFamily="34" charset="0"/>
                <a:sym typeface="Wingdings"/>
              </a:rPr>
              <a:t>.</a:t>
            </a:r>
          </a:p>
          <a:p>
            <a:pPr marL="177800" indent="-177800" algn="just">
              <a:buFont typeface="Wingdings"/>
              <a:buChar char="F"/>
            </a:pPr>
            <a:endParaRPr lang="es-ES" sz="1600" dirty="0" smtClean="0">
              <a:cs typeface="Arial" pitchFamily="34" charset="0"/>
              <a:sym typeface="Wingdings"/>
            </a:endParaRPr>
          </a:p>
          <a:p>
            <a:pPr marL="177800" indent="-17780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itchFamily="34" charset="0"/>
                <a:sym typeface="Wingdings"/>
              </a:rPr>
              <a:t>Las fuerzas son </a:t>
            </a:r>
            <a:r>
              <a:rPr lang="es-ES" sz="1600" b="1" dirty="0" smtClean="0">
                <a:cs typeface="Arial" pitchFamily="34" charset="0"/>
                <a:sym typeface="Wingdings"/>
              </a:rPr>
              <a:t>atractivas</a:t>
            </a:r>
            <a:r>
              <a:rPr lang="es-ES" sz="1600" dirty="0" smtClean="0">
                <a:cs typeface="Arial" pitchFamily="34" charset="0"/>
                <a:sym typeface="Wingdings"/>
              </a:rPr>
              <a:t> si las corrientes son del mismo sentido y </a:t>
            </a:r>
            <a:r>
              <a:rPr lang="es-ES" sz="1600" b="1" dirty="0" smtClean="0">
                <a:cs typeface="Arial" pitchFamily="34" charset="0"/>
                <a:sym typeface="Wingdings"/>
              </a:rPr>
              <a:t>repulsivas</a:t>
            </a:r>
            <a:r>
              <a:rPr lang="es-ES" sz="1600" dirty="0" smtClean="0">
                <a:cs typeface="Arial" pitchFamily="34" charset="0"/>
                <a:sym typeface="Wingdings"/>
              </a:rPr>
              <a:t> si son de sentido contrario.</a:t>
            </a:r>
            <a:endParaRPr lang="es-E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12290" y="571311"/>
            <a:ext cx="4669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Campos magnéticos producidos por corrientes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1" name="48 CuadroTexto"/>
          <p:cNvSpPr txBox="1"/>
          <p:nvPr/>
        </p:nvSpPr>
        <p:spPr>
          <a:xfrm>
            <a:off x="409432" y="1023582"/>
            <a:ext cx="63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Definición internacional de amperio (hasta 2019)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grpSp>
        <p:nvGrpSpPr>
          <p:cNvPr id="42" name="8 Grupo"/>
          <p:cNvGrpSpPr/>
          <p:nvPr/>
        </p:nvGrpSpPr>
        <p:grpSpPr>
          <a:xfrm>
            <a:off x="567108" y="1937981"/>
            <a:ext cx="3055202" cy="2949144"/>
            <a:chOff x="2723453" y="1965276"/>
            <a:chExt cx="3055202" cy="2949144"/>
          </a:xfrm>
        </p:grpSpPr>
        <p:grpSp>
          <p:nvGrpSpPr>
            <p:cNvPr id="43" name="42 Grupo"/>
            <p:cNvGrpSpPr/>
            <p:nvPr/>
          </p:nvGrpSpPr>
          <p:grpSpPr>
            <a:xfrm>
              <a:off x="2723453" y="1965276"/>
              <a:ext cx="3055202" cy="2949144"/>
              <a:chOff x="1440563" y="1583139"/>
              <a:chExt cx="3055202" cy="2949144"/>
            </a:xfrm>
          </p:grpSpPr>
          <p:sp>
            <p:nvSpPr>
              <p:cNvPr id="45" name="51 Cilindro"/>
              <p:cNvSpPr/>
              <p:nvPr/>
            </p:nvSpPr>
            <p:spPr>
              <a:xfrm>
                <a:off x="2060812" y="1583139"/>
                <a:ext cx="150125" cy="2852383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74982">
                    <a:schemeClr val="accent6">
                      <a:lumMod val="20000"/>
                      <a:lumOff val="80000"/>
                    </a:schemeClr>
                  </a:gs>
                  <a:gs pos="52528">
                    <a:schemeClr val="accent6">
                      <a:lumMod val="40000"/>
                      <a:lumOff val="60000"/>
                    </a:schemeClr>
                  </a:gs>
                  <a:gs pos="31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/>
              </a:p>
            </p:txBody>
          </p:sp>
          <p:sp>
            <p:nvSpPr>
              <p:cNvPr id="46" name="52 Cilindro"/>
              <p:cNvSpPr/>
              <p:nvPr/>
            </p:nvSpPr>
            <p:spPr>
              <a:xfrm>
                <a:off x="3728112" y="1599060"/>
                <a:ext cx="150125" cy="2852383"/>
              </a:xfrm>
              <a:prstGeom prst="can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74982">
                    <a:schemeClr val="accent6">
                      <a:lumMod val="20000"/>
                      <a:lumOff val="80000"/>
                    </a:schemeClr>
                  </a:gs>
                  <a:gs pos="52528">
                    <a:schemeClr val="accent6">
                      <a:lumMod val="40000"/>
                      <a:lumOff val="60000"/>
                    </a:schemeClr>
                  </a:gs>
                  <a:gs pos="31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/>
              </a:p>
            </p:txBody>
          </p:sp>
          <p:cxnSp>
            <p:nvCxnSpPr>
              <p:cNvPr id="47" name="53 Conector recto de flecha"/>
              <p:cNvCxnSpPr/>
              <p:nvPr/>
            </p:nvCxnSpPr>
            <p:spPr>
              <a:xfrm flipV="1">
                <a:off x="1924335" y="1637731"/>
                <a:ext cx="0" cy="51861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54 Conector recto de flecha"/>
              <p:cNvCxnSpPr/>
              <p:nvPr/>
            </p:nvCxnSpPr>
            <p:spPr>
              <a:xfrm flipV="1">
                <a:off x="4001069" y="1626357"/>
                <a:ext cx="0" cy="51861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55 CuadroTexto"/>
                  <p:cNvSpPr txBox="1"/>
                  <p:nvPr/>
                </p:nvSpPr>
                <p:spPr>
                  <a:xfrm>
                    <a:off x="1440563" y="1691640"/>
                    <a:ext cx="52809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s-ES" sz="1600" dirty="0"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49" name="55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0563" y="1691640"/>
                    <a:ext cx="528093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0" name="56 Cilindro"/>
              <p:cNvSpPr/>
              <p:nvPr/>
            </p:nvSpPr>
            <p:spPr>
              <a:xfrm>
                <a:off x="3730387" y="2543029"/>
                <a:ext cx="150125" cy="972000"/>
              </a:xfrm>
              <a:prstGeom prst="can">
                <a:avLst/>
              </a:prstGeom>
              <a:gradFill flip="none"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74982">
                    <a:schemeClr val="accent1">
                      <a:lumMod val="20000"/>
                      <a:lumOff val="80000"/>
                    </a:schemeClr>
                  </a:gs>
                  <a:gs pos="52528">
                    <a:schemeClr val="accent1">
                      <a:lumMod val="40000"/>
                      <a:lumOff val="60000"/>
                    </a:schemeClr>
                  </a:gs>
                  <a:gs pos="31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57 CuadroTexto"/>
                  <p:cNvSpPr txBox="1"/>
                  <p:nvPr/>
                </p:nvSpPr>
                <p:spPr>
                  <a:xfrm>
                    <a:off x="3967672" y="1707561"/>
                    <a:ext cx="528093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es-ES" sz="1600" dirty="0"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51" name="57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672" y="1707561"/>
                    <a:ext cx="528093" cy="33855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61 Conector recto"/>
              <p:cNvCxnSpPr/>
              <p:nvPr/>
            </p:nvCxnSpPr>
            <p:spPr>
              <a:xfrm flipV="1">
                <a:off x="2129051" y="3018429"/>
                <a:ext cx="1674125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62 Conector recto de flecha"/>
              <p:cNvCxnSpPr/>
              <p:nvPr/>
            </p:nvCxnSpPr>
            <p:spPr>
              <a:xfrm flipH="1">
                <a:off x="3098041" y="3009332"/>
                <a:ext cx="720000" cy="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69 Conector recto de flecha"/>
              <p:cNvCxnSpPr/>
              <p:nvPr/>
            </p:nvCxnSpPr>
            <p:spPr>
              <a:xfrm>
                <a:off x="2090381" y="3011607"/>
                <a:ext cx="720000" cy="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73 CuadroTexto"/>
                  <p:cNvSpPr txBox="1"/>
                  <p:nvPr/>
                </p:nvSpPr>
                <p:spPr>
                  <a:xfrm>
                    <a:off x="3844844" y="3031395"/>
                    <a:ext cx="57131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s-ES" sz="1600" dirty="0"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55" name="73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44844" y="3031395"/>
                    <a:ext cx="571310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74 Conector recto de flecha"/>
              <p:cNvCxnSpPr/>
              <p:nvPr/>
            </p:nvCxnSpPr>
            <p:spPr>
              <a:xfrm>
                <a:off x="2142698" y="4517409"/>
                <a:ext cx="1665027" cy="0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75 CuadroTexto"/>
                  <p:cNvSpPr txBox="1"/>
                  <p:nvPr/>
                </p:nvSpPr>
                <p:spPr>
                  <a:xfrm>
                    <a:off x="2782593" y="4193729"/>
                    <a:ext cx="57131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s-ES" sz="1600" dirty="0">
                      <a:effectLst/>
                    </a:endParaRPr>
                  </a:p>
                </p:txBody>
              </p:sp>
            </mc:Choice>
            <mc:Fallback xmlns="">
              <p:sp>
                <p:nvSpPr>
                  <p:cNvPr id="57" name="75 CuadroTexto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2593" y="4193729"/>
                    <a:ext cx="571310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E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6 CuadroTexto"/>
                <p:cNvSpPr txBox="1"/>
                <p:nvPr/>
              </p:nvSpPr>
              <p:spPr>
                <a:xfrm>
                  <a:off x="3419487" y="3029121"/>
                  <a:ext cx="1671868" cy="342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s-ES" sz="1600" b="0" i="1" smtClean="0">
                            <a:effectLst/>
                            <a:latin typeface="Cambria Math" panose="02040503050406030204" pitchFamily="18" charset="0"/>
                          </a:rPr>
                          <m:t>=2·</m:t>
                        </m:r>
                        <m:sSup>
                          <m:sSupPr>
                            <m:ctrlP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</a:rPr>
                              <m:t>−7</m:t>
                            </m:r>
                          </m:sup>
                        </m:sSup>
                        <m:r>
                          <a:rPr lang="es-ES" sz="1600" b="0" i="1" smtClean="0"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s-ES" sz="16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45" name="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487" y="3029121"/>
                  <a:ext cx="1671868" cy="34297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9 CuadroTexto"/>
          <p:cNvSpPr txBox="1"/>
          <p:nvPr/>
        </p:nvSpPr>
        <p:spPr>
          <a:xfrm>
            <a:off x="3922513" y="1904507"/>
            <a:ext cx="480988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Un </a:t>
            </a:r>
            <a:r>
              <a:rPr lang="es-ES" sz="1600" b="1" dirty="0" smtClean="0">
                <a:cs typeface="Arial" pitchFamily="34" charset="0"/>
              </a:rPr>
              <a:t>amperio</a:t>
            </a:r>
            <a:r>
              <a:rPr lang="es-ES" sz="1600" dirty="0" smtClean="0">
                <a:cs typeface="Arial" pitchFamily="34" charset="0"/>
              </a:rPr>
              <a:t> es la intensidad de corriente que, circulando por dos conductores paralelos separados entre sí por 1 m de distancia, produce sobre cada uno de ellos una fuerza de 2·10</a:t>
            </a:r>
            <a:r>
              <a:rPr lang="es-ES" sz="1600" baseline="30000" dirty="0" smtClean="0">
                <a:cs typeface="Arial" pitchFamily="34" charset="0"/>
              </a:rPr>
              <a:t>-7</a:t>
            </a:r>
            <a:r>
              <a:rPr lang="es-ES" sz="1600" dirty="0" smtClean="0">
                <a:cs typeface="Arial" pitchFamily="34" charset="0"/>
              </a:rPr>
              <a:t> N por cada metro de conductor.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76 CuadroTexto"/>
              <p:cNvSpPr txBox="1"/>
              <p:nvPr/>
            </p:nvSpPr>
            <p:spPr>
              <a:xfrm>
                <a:off x="4209326" y="3576649"/>
                <a:ext cx="4155112" cy="586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·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−7</m:t>
                              </m:r>
                            </m:sup>
                          </m:sSup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ES" sz="1600" b="0" i="1" smtClean="0">
                                  <a:effectLst/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·1 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s-E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s-ES" sz="1600" b="0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1600" b="0" dirty="0" smtClean="0">
                  <a:effectLst/>
                </a:endParaRPr>
              </a:p>
            </p:txBody>
          </p:sp>
        </mc:Choice>
        <mc:Fallback xmlns="">
          <p:sp>
            <p:nvSpPr>
              <p:cNvPr id="59" name="7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26" y="3576649"/>
                <a:ext cx="4155112" cy="586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77 CuadroTexto"/>
              <p:cNvSpPr txBox="1"/>
              <p:nvPr/>
            </p:nvSpPr>
            <p:spPr>
              <a:xfrm>
                <a:off x="5262478" y="4452379"/>
                <a:ext cx="2046778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s-ES" sz="16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sub>
                          </m:sSub>
                        </m:num>
                        <m:den>
                          <m:r>
                            <a:rPr lang="es-ES" sz="1600" b="1" i="1" smtClean="0">
                              <a:effectLst/>
                              <a:latin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1600" b="1" i="1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·</m:t>
                      </m:r>
                      <m:sSup>
                        <m:sSupPr>
                          <m:ctrlPr>
                            <a:rPr lang="es-ES" sz="1600" b="1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sz="1600" b="1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s-ES" sz="1600" b="1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s-ES" sz="1600" b="1" i="1">
                              <a:effectLst/>
                              <a:latin typeface="Cambria Math" panose="02040503050406030204" pitchFamily="18" charset="0"/>
                              <a:ea typeface="Cambria Math"/>
                            </a:rPr>
                            <m:t>𝟕</m:t>
                          </m:r>
                        </m:sup>
                      </m:sSup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𝑵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/</m:t>
                      </m:r>
                      <m:r>
                        <a:rPr lang="es-ES" sz="1600" b="1" i="1" smtClean="0">
                          <a:effectLst/>
                          <a:latin typeface="Cambria Math" panose="02040503050406030204" pitchFamily="18" charset="0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es-ES" sz="1600" b="1" dirty="0" smtClean="0">
                  <a:effectLst/>
                </a:endParaRPr>
              </a:p>
            </p:txBody>
          </p:sp>
        </mc:Choice>
        <mc:Fallback xmlns="">
          <p:sp>
            <p:nvSpPr>
              <p:cNvPr id="60" name="7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478" y="4452379"/>
                <a:ext cx="2046778" cy="553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12290" y="571311"/>
            <a:ext cx="4669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Campos magnéticos producidos por corrientes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a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679855"/>
                  </p:ext>
                </p:extLst>
              </p:nvPr>
            </p:nvGraphicFramePr>
            <p:xfrm>
              <a:off x="520700" y="1155700"/>
              <a:ext cx="8178801" cy="50893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480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13.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Tres hilos conductores largos, rectilíneos y paralelos entre sí están </a:t>
                          </a:r>
                          <a:r>
                            <a:rPr lang="es-ES" sz="1600" dirty="0"/>
                            <a:t>situados en </a:t>
                          </a:r>
                          <a:r>
                            <a:rPr lang="es-ES" sz="1600" dirty="0" smtClean="0"/>
                            <a:t>tres vértices </a:t>
                          </a:r>
                          <a:r>
                            <a:rPr lang="es-ES" sz="1600" dirty="0"/>
                            <a:t>de un cuadrado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 lado. Por los tres </a:t>
                          </a:r>
                          <a:r>
                            <a:rPr lang="es-ES" sz="1600" dirty="0" smtClean="0"/>
                            <a:t>circula </a:t>
                          </a:r>
                          <a:r>
                            <a:rPr lang="es-ES" sz="1600" dirty="0"/>
                            <a:t>una intensidad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/>
                            <a:t>, dirigida hacia fuera del papel en el conductor </a:t>
                          </a:r>
                          <a:r>
                            <a:rPr lang="es-ES" sz="1600" dirty="0" smtClean="0"/>
                            <a:t>1, </a:t>
                          </a:r>
                          <a:r>
                            <a:rPr lang="es-ES" sz="1600" dirty="0"/>
                            <a:t>y hacia dentro en el caso de los conductores 2 y 3. Determina, usando el sistema de referencia XY centrado en el conductor 2, la fuerza por unidad de longitud que actúa sobre el conductor 1, así como su valor</a:t>
                          </a:r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>
                            <a:ea typeface="Cambria Math"/>
                          </a:endParaRPr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355600" indent="-355600" algn="just"/>
                          <a:endParaRPr lang="es-ES" sz="1600" b="1" dirty="0" smtClean="0"/>
                        </a:p>
                        <a:p>
                          <a:pPr marL="355600" indent="-355600" algn="just"/>
                          <a:endParaRPr lang="es-ES" sz="1600" b="1" dirty="0" smtClean="0"/>
                        </a:p>
                        <a:p>
                          <a:pPr marL="355600" indent="-355600" algn="just"/>
                          <a:endParaRPr lang="es-ES" sz="1600" b="1" dirty="0" smtClean="0"/>
                        </a:p>
                        <a:p>
                          <a:pPr marL="355600" indent="-355600" algn="just"/>
                          <a:endParaRPr lang="es-ES" sz="1600" b="1" dirty="0" smtClean="0"/>
                        </a:p>
                        <a:p>
                          <a:pPr marL="355600" indent="-355600" algn="just"/>
                          <a:endParaRPr lang="es-ES" sz="1600" b="1" dirty="0" smtClean="0"/>
                        </a:p>
                        <a:p>
                          <a:pPr marL="355600" indent="-355600" algn="just"/>
                          <a:endParaRPr lang="es-ES" sz="1600" b="1" dirty="0" smtClean="0"/>
                        </a:p>
                        <a:p>
                          <a:pPr marL="355600" indent="-355600" algn="just"/>
                          <a:endParaRPr lang="es-ES" sz="1600" b="1" dirty="0" smtClean="0"/>
                        </a:p>
                        <a:p>
                          <a:pPr marL="355600" indent="-355600" algn="just"/>
                          <a:endParaRPr lang="es-ES" sz="1600" b="1" dirty="0" smtClean="0"/>
                        </a:p>
                        <a:p>
                          <a:pPr marL="355600" indent="-355600" algn="just"/>
                          <a:endParaRPr lang="es-ES" sz="1600" b="1" dirty="0" smtClean="0"/>
                        </a:p>
                        <a:p>
                          <a:pPr marL="355600" indent="-35560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s-E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ES" sz="16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E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=−0,0004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+0,0012 </m:t>
                              </m:r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=0,001265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a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6679855"/>
                  </p:ext>
                </p:extLst>
              </p:nvPr>
            </p:nvGraphicFramePr>
            <p:xfrm>
              <a:off x="520700" y="1155700"/>
              <a:ext cx="8178801" cy="50893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53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0795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070C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4754055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</a:rPr>
                            <a:t>13.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498" t="-7170" r="-158" b="-1165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4" name="Grupo 23"/>
          <p:cNvGrpSpPr/>
          <p:nvPr/>
        </p:nvGrpSpPr>
        <p:grpSpPr>
          <a:xfrm>
            <a:off x="2809732" y="3576092"/>
            <a:ext cx="3600736" cy="2067635"/>
            <a:chOff x="1314735" y="3789528"/>
            <a:chExt cx="3600736" cy="2067635"/>
          </a:xfrm>
        </p:grpSpPr>
        <p:cxnSp>
          <p:nvCxnSpPr>
            <p:cNvPr id="25" name="10 Conector recto"/>
            <p:cNvCxnSpPr/>
            <p:nvPr/>
          </p:nvCxnSpPr>
          <p:spPr>
            <a:xfrm>
              <a:off x="2442949" y="5650173"/>
              <a:ext cx="212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31 Conector recto"/>
            <p:cNvCxnSpPr/>
            <p:nvPr/>
          </p:nvCxnSpPr>
          <p:spPr>
            <a:xfrm rot="5400000">
              <a:off x="1502400" y="4725528"/>
              <a:ext cx="187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11 Elipse"/>
            <p:cNvSpPr/>
            <p:nvPr/>
          </p:nvSpPr>
          <p:spPr>
            <a:xfrm>
              <a:off x="3534771" y="54727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33 Elipse"/>
            <p:cNvSpPr/>
            <p:nvPr/>
          </p:nvSpPr>
          <p:spPr>
            <a:xfrm>
              <a:off x="2267804" y="5461378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34 Elipse"/>
            <p:cNvSpPr/>
            <p:nvPr/>
          </p:nvSpPr>
          <p:spPr>
            <a:xfrm>
              <a:off x="2267804" y="4205785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12 Multiplicar"/>
            <p:cNvSpPr/>
            <p:nvPr/>
          </p:nvSpPr>
          <p:spPr>
            <a:xfrm>
              <a:off x="2238233" y="5445456"/>
              <a:ext cx="423080" cy="409433"/>
            </a:xfrm>
            <a:prstGeom prst="mathMultiply">
              <a:avLst>
                <a:gd name="adj1" fmla="val 1685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36 Multiplicar"/>
            <p:cNvSpPr/>
            <p:nvPr/>
          </p:nvSpPr>
          <p:spPr>
            <a:xfrm>
              <a:off x="3509750" y="5447730"/>
              <a:ext cx="423080" cy="409433"/>
            </a:xfrm>
            <a:prstGeom prst="mathMultiply">
              <a:avLst>
                <a:gd name="adj1" fmla="val 16854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13 Elipse"/>
            <p:cNvSpPr/>
            <p:nvPr/>
          </p:nvSpPr>
          <p:spPr>
            <a:xfrm>
              <a:off x="2388358" y="4312693"/>
              <a:ext cx="136478" cy="1501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14 CuadroTexto"/>
            <p:cNvSpPr txBox="1"/>
            <p:nvPr/>
          </p:nvSpPr>
          <p:spPr>
            <a:xfrm>
              <a:off x="2538485" y="3916908"/>
              <a:ext cx="1050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Conductor 1</a:t>
              </a:r>
              <a:endParaRPr lang="es-ES" sz="1200" dirty="0"/>
            </a:p>
          </p:txBody>
        </p:sp>
        <p:sp>
          <p:nvSpPr>
            <p:cNvPr id="34" name="39 CuadroTexto"/>
            <p:cNvSpPr txBox="1"/>
            <p:nvPr/>
          </p:nvSpPr>
          <p:spPr>
            <a:xfrm>
              <a:off x="3864593" y="5202072"/>
              <a:ext cx="1050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Conductor 3</a:t>
              </a:r>
              <a:endParaRPr lang="es-ES" sz="1200" dirty="0"/>
            </a:p>
          </p:txBody>
        </p:sp>
        <p:sp>
          <p:nvSpPr>
            <p:cNvPr id="35" name="40 CuadroTexto"/>
            <p:cNvSpPr txBox="1"/>
            <p:nvPr/>
          </p:nvSpPr>
          <p:spPr>
            <a:xfrm>
              <a:off x="1314735" y="5149756"/>
              <a:ext cx="10508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/>
                <a:t>Conductor 2</a:t>
              </a:r>
              <a:endParaRPr lang="es-E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33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De la magnetita al electromagnetismo</a:t>
            </a:r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13" descr="http://www.regmurcia.com/servlet/integra.servlets.Imagenes?METHOD=VERIMAGEN_52216&amp;nombre=MAGNETITA_1W_res_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07" y="922916"/>
            <a:ext cx="1748146" cy="165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Antigula brújula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535" y="1121570"/>
            <a:ext cx="2007225" cy="1389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ampo Magnét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5078" y="1026686"/>
            <a:ext cx="1099932" cy="1429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 descr="http://www.kalipedia.com/kalipediamedia/cienciasnaturales/media/200709/24/fisicayquimica/20070924klpcnafyq_245.Ges.SC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0" y="4101426"/>
            <a:ext cx="1965278" cy="168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4" y="4083752"/>
            <a:ext cx="3944205" cy="1681991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96425" y="2574309"/>
            <a:ext cx="2701615" cy="11651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s-ES" sz="1600" dirty="0" smtClean="0">
                <a:cs typeface="Arial" pitchFamily="34" charset="0"/>
              </a:rPr>
              <a:t>Los griegos sabían que la magnetita (Fe</a:t>
            </a:r>
            <a:r>
              <a:rPr lang="es-ES" sz="1600" baseline="-25000" dirty="0" smtClean="0">
                <a:cs typeface="Arial" pitchFamily="34" charset="0"/>
              </a:rPr>
              <a:t>3</a:t>
            </a:r>
            <a:r>
              <a:rPr lang="es-ES" sz="1600" dirty="0" smtClean="0">
                <a:cs typeface="Arial" pitchFamily="34" charset="0"/>
              </a:rPr>
              <a:t>O</a:t>
            </a:r>
            <a:r>
              <a:rPr lang="es-ES" sz="1600" baseline="-25000" dirty="0" smtClean="0">
                <a:cs typeface="Arial" pitchFamily="34" charset="0"/>
              </a:rPr>
              <a:t>4</a:t>
            </a:r>
            <a:r>
              <a:rPr lang="es-ES" sz="1600" dirty="0" smtClean="0">
                <a:cs typeface="Arial" pitchFamily="34" charset="0"/>
              </a:rPr>
              <a:t>) tenía la propiedad de atraer piezas de hierro.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545196" y="2561988"/>
            <a:ext cx="2474603" cy="11651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s-ES" sz="1600" dirty="0" smtClean="0">
                <a:cs typeface="Arial" pitchFamily="34" charset="0"/>
              </a:rPr>
              <a:t>Algunas leyendas chinas hablan del uso de la brújula en el 83 a.C.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184901" y="2524268"/>
            <a:ext cx="2768032" cy="1365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s-ES" sz="1600" b="1" dirty="0" smtClean="0">
                <a:cs typeface="Arial" pitchFamily="34" charset="0"/>
              </a:rPr>
              <a:t>Maricourt</a:t>
            </a:r>
            <a:r>
              <a:rPr lang="es-ES" sz="1600" dirty="0" smtClean="0">
                <a:cs typeface="Arial" pitchFamily="34" charset="0"/>
              </a:rPr>
              <a:t> (1269), comprobó como se orientaban pequeñas agujas alrededor de un imán esférico.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41195" y="5813379"/>
            <a:ext cx="4339987" cy="6420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s-ES" sz="1600" b="1" dirty="0" smtClean="0">
                <a:cs typeface="Arial" pitchFamily="34" charset="0"/>
              </a:rPr>
              <a:t>Maricourt</a:t>
            </a:r>
            <a:r>
              <a:rPr lang="es-ES" sz="1600" dirty="0" smtClean="0">
                <a:cs typeface="Arial" pitchFamily="34" charset="0"/>
              </a:rPr>
              <a:t> también introdujo el concepto de polos y su atracción y repulsión.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4776717" y="5802006"/>
            <a:ext cx="4189863" cy="6420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50000"/>
              </a:spcBef>
              <a:buNone/>
            </a:pPr>
            <a:r>
              <a:rPr lang="es-ES" sz="1600" b="1" dirty="0" smtClean="0">
                <a:cs typeface="Arial" pitchFamily="34" charset="0"/>
              </a:rPr>
              <a:t>Gilbert </a:t>
            </a:r>
            <a:r>
              <a:rPr lang="es-ES" sz="1600" dirty="0" smtClean="0">
                <a:cs typeface="Arial" pitchFamily="34" charset="0"/>
              </a:rPr>
              <a:t>(1544-1603) postuló que la Tierra actuaba como un gran imán esférico.</a:t>
            </a:r>
          </a:p>
        </p:txBody>
      </p:sp>
    </p:spTree>
    <p:extLst>
      <p:ext uri="{BB962C8B-B14F-4D97-AF65-F5344CB8AC3E}">
        <p14:creationId xmlns:p14="http://schemas.microsoft.com/office/powerpoint/2010/main" val="41938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12290" y="571311"/>
            <a:ext cx="4669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Campos magnéticos producidos por corrientes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86881" y="93433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4.2. </a:t>
            </a:r>
            <a:r>
              <a:rPr lang="es-ES" b="1" kern="0" dirty="0">
                <a:solidFill>
                  <a:srgbClr val="002060"/>
                </a:solidFill>
                <a:cs typeface="Arial" pitchFamily="34" charset="0"/>
              </a:rPr>
              <a:t>C</a:t>
            </a: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ampo magnético producido por una corriente eléctrica indefinida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17" name="8 Grupo"/>
          <p:cNvGrpSpPr/>
          <p:nvPr/>
        </p:nvGrpSpPr>
        <p:grpSpPr>
          <a:xfrm>
            <a:off x="354843" y="1378422"/>
            <a:ext cx="4929117" cy="2949144"/>
            <a:chOff x="491320" y="1583139"/>
            <a:chExt cx="4929117" cy="2949144"/>
          </a:xfrm>
        </p:grpSpPr>
        <p:sp>
          <p:nvSpPr>
            <p:cNvPr id="18" name="9 Cilindro"/>
            <p:cNvSpPr/>
            <p:nvPr/>
          </p:nvSpPr>
          <p:spPr>
            <a:xfrm>
              <a:off x="2060812" y="1583139"/>
              <a:ext cx="150125" cy="2852383"/>
            </a:xfrm>
            <a:prstGeom prst="can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4982">
                  <a:schemeClr val="accent6">
                    <a:lumMod val="20000"/>
                    <a:lumOff val="80000"/>
                  </a:schemeClr>
                </a:gs>
                <a:gs pos="52528">
                  <a:schemeClr val="accent6">
                    <a:lumMod val="40000"/>
                    <a:lumOff val="60000"/>
                  </a:schemeClr>
                </a:gs>
                <a:gs pos="31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0 Cilindro"/>
            <p:cNvSpPr/>
            <p:nvPr/>
          </p:nvSpPr>
          <p:spPr>
            <a:xfrm>
              <a:off x="3728112" y="1599060"/>
              <a:ext cx="150125" cy="2852383"/>
            </a:xfrm>
            <a:prstGeom prst="can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74982">
                  <a:schemeClr val="accent6">
                    <a:lumMod val="20000"/>
                    <a:lumOff val="80000"/>
                  </a:schemeClr>
                </a:gs>
                <a:gs pos="52528">
                  <a:schemeClr val="accent6">
                    <a:lumMod val="40000"/>
                    <a:lumOff val="60000"/>
                  </a:schemeClr>
                </a:gs>
                <a:gs pos="31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20" name="11 Conector recto de flecha"/>
            <p:cNvCxnSpPr/>
            <p:nvPr/>
          </p:nvCxnSpPr>
          <p:spPr>
            <a:xfrm flipV="1">
              <a:off x="1924335" y="1637731"/>
              <a:ext cx="0" cy="51861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12 Conector recto de flecha"/>
            <p:cNvCxnSpPr/>
            <p:nvPr/>
          </p:nvCxnSpPr>
          <p:spPr>
            <a:xfrm flipV="1">
              <a:off x="4001069" y="1626357"/>
              <a:ext cx="0" cy="51861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13 CuadroTexto"/>
                <p:cNvSpPr txBox="1"/>
                <p:nvPr/>
              </p:nvSpPr>
              <p:spPr>
                <a:xfrm>
                  <a:off x="1590688" y="1691640"/>
                  <a:ext cx="3880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5" name="1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0688" y="1691640"/>
                  <a:ext cx="388055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14 Cilindro"/>
            <p:cNvSpPr/>
            <p:nvPr/>
          </p:nvSpPr>
          <p:spPr>
            <a:xfrm>
              <a:off x="3730387" y="2543029"/>
              <a:ext cx="150125" cy="972000"/>
            </a:xfrm>
            <a:prstGeom prst="can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74982">
                  <a:schemeClr val="accent1">
                    <a:lumMod val="20000"/>
                    <a:lumOff val="80000"/>
                  </a:schemeClr>
                </a:gs>
                <a:gs pos="52528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15 CuadroTexto"/>
                <p:cNvSpPr txBox="1"/>
                <p:nvPr/>
              </p:nvSpPr>
              <p:spPr>
                <a:xfrm>
                  <a:off x="3967672" y="1707561"/>
                  <a:ext cx="3928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8" name="1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7672" y="1707561"/>
                  <a:ext cx="392800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17 Elipse"/>
            <p:cNvSpPr/>
            <p:nvPr/>
          </p:nvSpPr>
          <p:spPr>
            <a:xfrm>
              <a:off x="491320" y="2456595"/>
              <a:ext cx="3316406" cy="1105470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39" name="18 Conector recto de flecha"/>
            <p:cNvCxnSpPr/>
            <p:nvPr/>
          </p:nvCxnSpPr>
          <p:spPr>
            <a:xfrm flipV="1">
              <a:off x="3812275" y="2320120"/>
              <a:ext cx="500418" cy="71423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19 CuadroTexto"/>
                <p:cNvSpPr txBox="1"/>
                <p:nvPr/>
              </p:nvSpPr>
              <p:spPr>
                <a:xfrm>
                  <a:off x="4252001" y="2237549"/>
                  <a:ext cx="447110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4" name="2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2001" y="2237549"/>
                  <a:ext cx="447110" cy="3684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20 Conector recto"/>
            <p:cNvCxnSpPr/>
            <p:nvPr/>
          </p:nvCxnSpPr>
          <p:spPr>
            <a:xfrm flipV="1">
              <a:off x="2129051" y="3018429"/>
              <a:ext cx="1674125" cy="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21 Conector recto de flecha"/>
            <p:cNvCxnSpPr/>
            <p:nvPr/>
          </p:nvCxnSpPr>
          <p:spPr>
            <a:xfrm flipH="1">
              <a:off x="3098041" y="3009332"/>
              <a:ext cx="72000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22 CuadroTexto"/>
                <p:cNvSpPr txBox="1"/>
                <p:nvPr/>
              </p:nvSpPr>
              <p:spPr>
                <a:xfrm>
                  <a:off x="2903148" y="2635609"/>
                  <a:ext cx="515398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0" name="2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3148" y="2635609"/>
                  <a:ext cx="515398" cy="3684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4754" r="-1294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23 Conector recto de flecha"/>
            <p:cNvCxnSpPr/>
            <p:nvPr/>
          </p:nvCxnSpPr>
          <p:spPr>
            <a:xfrm flipH="1">
              <a:off x="3455157" y="3011607"/>
              <a:ext cx="360000" cy="0"/>
            </a:xfrm>
            <a:prstGeom prst="straightConnector1">
              <a:avLst/>
            </a:prstGeom>
            <a:ln w="38100">
              <a:solidFill>
                <a:srgbClr val="DA6B2E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24 CuadroTexto"/>
                <p:cNvSpPr txBox="1"/>
                <p:nvPr/>
              </p:nvSpPr>
              <p:spPr>
                <a:xfrm>
                  <a:off x="3301207" y="2665179"/>
                  <a:ext cx="4399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2" name="3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207" y="2665179"/>
                  <a:ext cx="439992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684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25 Elipse"/>
            <p:cNvSpPr/>
            <p:nvPr/>
          </p:nvSpPr>
          <p:spPr>
            <a:xfrm>
              <a:off x="2104031" y="2472518"/>
              <a:ext cx="3316406" cy="1105470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cxnSp>
          <p:nvCxnSpPr>
            <p:cNvPr id="47" name="26 Conector recto de flecha"/>
            <p:cNvCxnSpPr/>
            <p:nvPr/>
          </p:nvCxnSpPr>
          <p:spPr>
            <a:xfrm flipV="1">
              <a:off x="1589965" y="2991134"/>
              <a:ext cx="500418" cy="71423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27 CuadroTexto"/>
                <p:cNvSpPr txBox="1"/>
                <p:nvPr/>
              </p:nvSpPr>
              <p:spPr>
                <a:xfrm>
                  <a:off x="1306359" y="3631896"/>
                  <a:ext cx="451855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6" name="3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6359" y="3631896"/>
                  <a:ext cx="451855" cy="3684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28 Conector recto de flecha"/>
            <p:cNvCxnSpPr/>
            <p:nvPr/>
          </p:nvCxnSpPr>
          <p:spPr>
            <a:xfrm>
              <a:off x="2090381" y="3011607"/>
              <a:ext cx="720000" cy="0"/>
            </a:xfrm>
            <a:prstGeom prst="straightConnector1">
              <a:avLst/>
            </a:prstGeom>
            <a:ln w="3810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29 CuadroTexto"/>
                <p:cNvSpPr txBox="1"/>
                <p:nvPr/>
              </p:nvSpPr>
              <p:spPr>
                <a:xfrm>
                  <a:off x="2486465" y="2634401"/>
                  <a:ext cx="510653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9" name="3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6465" y="2634401"/>
                  <a:ext cx="510653" cy="3684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14754" r="-1309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30 Conector recto de flecha"/>
            <p:cNvCxnSpPr/>
            <p:nvPr/>
          </p:nvCxnSpPr>
          <p:spPr>
            <a:xfrm>
              <a:off x="2079008" y="3013882"/>
              <a:ext cx="360000" cy="0"/>
            </a:xfrm>
            <a:prstGeom prst="straightConnector1">
              <a:avLst/>
            </a:prstGeom>
            <a:ln w="38100">
              <a:solidFill>
                <a:srgbClr val="DA6B2E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31 CuadroTexto"/>
                <p:cNvSpPr txBox="1"/>
                <p:nvPr/>
              </p:nvSpPr>
              <p:spPr>
                <a:xfrm>
                  <a:off x="2216422" y="2677618"/>
                  <a:ext cx="4399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1" name="4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6422" y="2677618"/>
                  <a:ext cx="439992" cy="33855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684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32 CuadroTexto"/>
                <p:cNvSpPr txBox="1"/>
                <p:nvPr/>
              </p:nvSpPr>
              <p:spPr>
                <a:xfrm>
                  <a:off x="3844844" y="3031395"/>
                  <a:ext cx="30181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2" name="4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4844" y="3031395"/>
                  <a:ext cx="301813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33 Conector recto de flecha"/>
            <p:cNvCxnSpPr/>
            <p:nvPr/>
          </p:nvCxnSpPr>
          <p:spPr>
            <a:xfrm>
              <a:off x="2142698" y="4517409"/>
              <a:ext cx="1665027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34 CuadroTexto"/>
                <p:cNvSpPr txBox="1"/>
                <p:nvPr/>
              </p:nvSpPr>
              <p:spPr>
                <a:xfrm>
                  <a:off x="2782593" y="4193729"/>
                  <a:ext cx="35631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45" name="4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593" y="4193729"/>
                  <a:ext cx="356316" cy="33855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35 CuadroTexto"/>
              <p:cNvSpPr txBox="1"/>
              <p:nvPr/>
            </p:nvSpPr>
            <p:spPr>
              <a:xfrm>
                <a:off x="5985265" y="1664345"/>
                <a:ext cx="1810880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6" name="3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265" y="1664345"/>
                <a:ext cx="1810880" cy="5598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5 CuadroTexto"/>
              <p:cNvSpPr txBox="1"/>
              <p:nvPr/>
            </p:nvSpPr>
            <p:spPr>
              <a:xfrm>
                <a:off x="6053505" y="2619687"/>
                <a:ext cx="1475019" cy="374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7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505" y="2619687"/>
                <a:ext cx="1475019" cy="374974"/>
              </a:xfrm>
              <a:prstGeom prst="rect">
                <a:avLst/>
              </a:prstGeom>
              <a:blipFill>
                <a:blip r:embed="rId14"/>
                <a:stretch>
                  <a:fillRect t="-1639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6 Abrir llave"/>
          <p:cNvSpPr/>
          <p:nvPr/>
        </p:nvSpPr>
        <p:spPr>
          <a:xfrm>
            <a:off x="5732060" y="1760561"/>
            <a:ext cx="313899" cy="1296537"/>
          </a:xfrm>
          <a:prstGeom prst="leftBrace">
            <a:avLst>
              <a:gd name="adj1" fmla="val 5055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36 CuadroTexto"/>
              <p:cNvSpPr txBox="1"/>
              <p:nvPr/>
            </p:nvSpPr>
            <p:spPr>
              <a:xfrm>
                <a:off x="5152752" y="3424905"/>
                <a:ext cx="3250184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s-ES" sz="1600" i="1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𝑙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⟹    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9" name="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752" y="3424905"/>
                <a:ext cx="3250184" cy="55983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37 CuadroTexto"/>
          <p:cNvSpPr txBox="1"/>
          <p:nvPr/>
        </p:nvSpPr>
        <p:spPr>
          <a:xfrm>
            <a:off x="593299" y="4678619"/>
            <a:ext cx="8106769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El </a:t>
            </a:r>
            <a:r>
              <a:rPr lang="es-ES" sz="1600" b="1" dirty="0" smtClean="0">
                <a:cs typeface="Arial" pitchFamily="34" charset="0"/>
              </a:rPr>
              <a:t>campo producido por una corriente rectilínea e indefinida  </a:t>
            </a:r>
            <a:r>
              <a:rPr lang="es-ES" sz="1600" dirty="0" smtClean="0">
                <a:cs typeface="Arial" pitchFamily="34" charset="0"/>
              </a:rPr>
              <a:t>es un punto exterior P es directamente proporcional a la intensidad e inversamente proporcional a la distancia a dicho punto, y su dirección es tangente en el plano perpendicular a la corriente: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38 Rectángulo"/>
              <p:cNvSpPr/>
              <p:nvPr/>
            </p:nvSpPr>
            <p:spPr>
              <a:xfrm>
                <a:off x="4011990" y="5697679"/>
                <a:ext cx="1269385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den>
                      </m:f>
                      <m:sSub>
                        <m:sSub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61" name="3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990" y="5697679"/>
                <a:ext cx="1269385" cy="55335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4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12290" y="571311"/>
            <a:ext cx="4669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Campos magnéticos producidos por corrientes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386881" y="95973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4.3. Ley de Biot y Savart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63" name="28 Grupo"/>
          <p:cNvGrpSpPr/>
          <p:nvPr/>
        </p:nvGrpSpPr>
        <p:grpSpPr>
          <a:xfrm>
            <a:off x="244806" y="1608616"/>
            <a:ext cx="3948907" cy="2727772"/>
            <a:chOff x="927194" y="1489198"/>
            <a:chExt cx="3948907" cy="2727772"/>
          </a:xfrm>
        </p:grpSpPr>
        <p:sp>
          <p:nvSpPr>
            <p:cNvPr id="64" name="33 Forma libre"/>
            <p:cNvSpPr>
              <a:spLocks noChangeArrowheads="1"/>
            </p:cNvSpPr>
            <p:nvPr/>
          </p:nvSpPr>
          <p:spPr bwMode="auto">
            <a:xfrm rot="-1070443">
              <a:off x="927194" y="1880170"/>
              <a:ext cx="2400300" cy="2336800"/>
            </a:xfrm>
            <a:custGeom>
              <a:avLst/>
              <a:gdLst>
                <a:gd name="T0" fmla="*/ 0 w 1785769"/>
                <a:gd name="T1" fmla="*/ 12695707 h 1936376"/>
                <a:gd name="T2" fmla="*/ 9735419 w 1785769"/>
                <a:gd name="T3" fmla="*/ 10227097 h 1936376"/>
                <a:gd name="T4" fmla="*/ 16985194 w 1785769"/>
                <a:gd name="T5" fmla="*/ 6982654 h 1936376"/>
                <a:gd name="T6" fmla="*/ 22577851 w 1785769"/>
                <a:gd name="T7" fmla="*/ 3526597 h 1936376"/>
                <a:gd name="T8" fmla="*/ 28791952 w 1785769"/>
                <a:gd name="T9" fmla="*/ 987443 h 1936376"/>
                <a:gd name="T10" fmla="*/ 34384615 w 1785769"/>
                <a:gd name="T11" fmla="*/ 0 h 1936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85769"/>
                <a:gd name="T19" fmla="*/ 0 h 1936376"/>
                <a:gd name="T20" fmla="*/ 1785769 w 1785769"/>
                <a:gd name="T21" fmla="*/ 1936376 h 19363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85769" h="1936376">
                  <a:moveTo>
                    <a:pt x="0" y="1936376"/>
                  </a:moveTo>
                  <a:cubicBezTo>
                    <a:pt x="179294" y="1820731"/>
                    <a:pt x="358588" y="1705087"/>
                    <a:pt x="505609" y="1559859"/>
                  </a:cubicBezTo>
                  <a:cubicBezTo>
                    <a:pt x="652630" y="1414631"/>
                    <a:pt x="770965" y="1235336"/>
                    <a:pt x="882127" y="1065007"/>
                  </a:cubicBezTo>
                  <a:cubicBezTo>
                    <a:pt x="993289" y="894678"/>
                    <a:pt x="1070385" y="690282"/>
                    <a:pt x="1172583" y="537882"/>
                  </a:cubicBezTo>
                  <a:cubicBezTo>
                    <a:pt x="1274781" y="385482"/>
                    <a:pt x="1393115" y="240254"/>
                    <a:pt x="1495313" y="150607"/>
                  </a:cubicBezTo>
                  <a:cubicBezTo>
                    <a:pt x="1597511" y="60960"/>
                    <a:pt x="1691640" y="30480"/>
                    <a:pt x="1785769" y="0"/>
                  </a:cubicBezTo>
                </a:path>
              </a:pathLst>
            </a:custGeom>
            <a:noFill/>
            <a:ln w="136525" cmpd="dbl" algn="ctr">
              <a:solidFill>
                <a:srgbClr val="FFC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r"/>
              <a:endParaRPr lang="es-ES" sz="1600"/>
            </a:p>
          </p:txBody>
        </p:sp>
        <p:sp>
          <p:nvSpPr>
            <p:cNvPr id="65" name="46 Cilindro"/>
            <p:cNvSpPr/>
            <p:nvPr/>
          </p:nvSpPr>
          <p:spPr>
            <a:xfrm rot="1320000">
              <a:off x="1933993" y="3334249"/>
              <a:ext cx="144000" cy="432000"/>
            </a:xfrm>
            <a:prstGeom prst="can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74982">
                  <a:schemeClr val="accent1">
                    <a:lumMod val="20000"/>
                    <a:lumOff val="80000"/>
                  </a:schemeClr>
                </a:gs>
                <a:gs pos="52528">
                  <a:schemeClr val="accent1">
                    <a:lumMod val="40000"/>
                    <a:lumOff val="60000"/>
                  </a:schemeClr>
                </a:gs>
                <a:gs pos="31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 dirty="0"/>
            </a:p>
          </p:txBody>
        </p:sp>
        <p:cxnSp>
          <p:nvCxnSpPr>
            <p:cNvPr id="66" name="47 Conector recto de flecha"/>
            <p:cNvCxnSpPr/>
            <p:nvPr/>
          </p:nvCxnSpPr>
          <p:spPr>
            <a:xfrm flipV="1">
              <a:off x="1746914" y="3275462"/>
              <a:ext cx="163772" cy="42308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50 CuadroTexto"/>
                <p:cNvSpPr txBox="1"/>
                <p:nvPr/>
              </p:nvSpPr>
              <p:spPr>
                <a:xfrm>
                  <a:off x="1249492" y="3233837"/>
                  <a:ext cx="511935" cy="3749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𝐼𝑑</m:t>
                        </m:r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7" name="50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9492" y="3233837"/>
                  <a:ext cx="511935" cy="374974"/>
                </a:xfrm>
                <a:prstGeom prst="rect">
                  <a:avLst/>
                </a:prstGeom>
                <a:blipFill>
                  <a:blip r:embed="rId2"/>
                  <a:stretch>
                    <a:fillRect t="-16129" r="-4761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51 Conector recto de flecha"/>
            <p:cNvCxnSpPr/>
            <p:nvPr/>
          </p:nvCxnSpPr>
          <p:spPr>
            <a:xfrm flipV="1">
              <a:off x="2322395" y="1555845"/>
              <a:ext cx="243384" cy="41171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53 CuadroTexto"/>
                <p:cNvSpPr txBox="1"/>
                <p:nvPr/>
              </p:nvSpPr>
              <p:spPr>
                <a:xfrm>
                  <a:off x="2138871" y="1489198"/>
                  <a:ext cx="32265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69" name="5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8871" y="1489198"/>
                  <a:ext cx="322652" cy="3385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34 Paralelogramo"/>
            <p:cNvSpPr/>
            <p:nvPr/>
          </p:nvSpPr>
          <p:spPr>
            <a:xfrm rot="1484515">
              <a:off x="3826793" y="2638764"/>
              <a:ext cx="418385" cy="170799"/>
            </a:xfrm>
            <a:prstGeom prst="parallelogram">
              <a:avLst>
                <a:gd name="adj" fmla="val 101676"/>
              </a:avLst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cxnSp>
          <p:nvCxnSpPr>
            <p:cNvPr id="71" name="8 Conector recto de flecha"/>
            <p:cNvCxnSpPr>
              <a:stCxn id="65" idx="4"/>
              <a:endCxn id="75" idx="2"/>
            </p:cNvCxnSpPr>
            <p:nvPr/>
          </p:nvCxnSpPr>
          <p:spPr>
            <a:xfrm flipV="1">
              <a:off x="2072750" y="2738257"/>
              <a:ext cx="2158055" cy="83896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17 Conector recto de flecha"/>
            <p:cNvCxnSpPr/>
            <p:nvPr/>
          </p:nvCxnSpPr>
          <p:spPr>
            <a:xfrm flipV="1">
              <a:off x="2073892" y="3328988"/>
              <a:ext cx="631208" cy="249004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22 Paralelogramo"/>
            <p:cNvSpPr/>
            <p:nvPr/>
          </p:nvSpPr>
          <p:spPr>
            <a:xfrm rot="1567684" flipH="1">
              <a:off x="4067177" y="2405066"/>
              <a:ext cx="280987" cy="285750"/>
            </a:xfrm>
            <a:prstGeom prst="parallelogram">
              <a:avLst>
                <a:gd name="adj" fmla="val 7857"/>
              </a:avLst>
            </a:prstGeom>
            <a:solidFill>
              <a:schemeClr val="bg1">
                <a:lumMod val="95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cxnSp>
          <p:nvCxnSpPr>
            <p:cNvPr id="74" name="23 Conector recto de flecha"/>
            <p:cNvCxnSpPr/>
            <p:nvPr/>
          </p:nvCxnSpPr>
          <p:spPr>
            <a:xfrm flipH="1" flipV="1">
              <a:off x="3476625" y="2357438"/>
              <a:ext cx="764208" cy="36807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5 Elipse"/>
            <p:cNvSpPr/>
            <p:nvPr/>
          </p:nvSpPr>
          <p:spPr>
            <a:xfrm>
              <a:off x="4230805" y="270225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600"/>
            </a:p>
          </p:txBody>
        </p:sp>
        <p:cxnSp>
          <p:nvCxnSpPr>
            <p:cNvPr id="76" name="26 Conector recto de flecha"/>
            <p:cNvCxnSpPr/>
            <p:nvPr/>
          </p:nvCxnSpPr>
          <p:spPr>
            <a:xfrm flipV="1">
              <a:off x="4285327" y="2275337"/>
              <a:ext cx="163772" cy="423083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27 CuadroTexto"/>
                <p:cNvSpPr txBox="1"/>
                <p:nvPr/>
              </p:nvSpPr>
              <p:spPr>
                <a:xfrm>
                  <a:off x="4364166" y="2133700"/>
                  <a:ext cx="511935" cy="3749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𝐼𝑑</m:t>
                        </m:r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7" name="2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4166" y="2133700"/>
                  <a:ext cx="511935" cy="374974"/>
                </a:xfrm>
                <a:prstGeom prst="rect">
                  <a:avLst/>
                </a:prstGeom>
                <a:blipFill>
                  <a:blip r:embed="rId4"/>
                  <a:stretch>
                    <a:fillRect t="-16393" r="-4642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35 CuadroTexto"/>
                <p:cNvSpPr txBox="1"/>
                <p:nvPr/>
              </p:nvSpPr>
              <p:spPr>
                <a:xfrm>
                  <a:off x="3235453" y="1962250"/>
                  <a:ext cx="502895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8" name="3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453" y="1962250"/>
                  <a:ext cx="502895" cy="3684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36 CuadroTexto"/>
                <p:cNvSpPr txBox="1"/>
                <p:nvPr/>
              </p:nvSpPr>
              <p:spPr>
                <a:xfrm>
                  <a:off x="4216528" y="2595662"/>
                  <a:ext cx="3692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79" name="3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6528" y="2595662"/>
                  <a:ext cx="369204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37 CuadroTexto"/>
                <p:cNvSpPr txBox="1"/>
                <p:nvPr/>
              </p:nvSpPr>
              <p:spPr>
                <a:xfrm>
                  <a:off x="2335342" y="3371949"/>
                  <a:ext cx="44640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0" name="37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5342" y="3371949"/>
                  <a:ext cx="446404" cy="338554"/>
                </a:xfrm>
                <a:prstGeom prst="rect">
                  <a:avLst/>
                </a:prstGeom>
                <a:blipFill>
                  <a:blip r:embed="rId7"/>
                  <a:stretch>
                    <a:fillRect t="-1818" r="-958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38 CuadroTexto"/>
                <p:cNvSpPr txBox="1"/>
                <p:nvPr/>
              </p:nvSpPr>
              <p:spPr>
                <a:xfrm>
                  <a:off x="3144966" y="3067150"/>
                  <a:ext cx="33983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81" name="3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966" y="3067150"/>
                  <a:ext cx="339837" cy="338554"/>
                </a:xfrm>
                <a:prstGeom prst="rect">
                  <a:avLst/>
                </a:prstGeom>
                <a:blipFill>
                  <a:blip r:embed="rId8"/>
                  <a:stretch>
                    <a:fillRect t="-16364" r="-16071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40 Rectángulo"/>
          <p:cNvSpPr>
            <a:spLocks noChangeArrowheads="1"/>
          </p:cNvSpPr>
          <p:nvPr/>
        </p:nvSpPr>
        <p:spPr bwMode="auto">
          <a:xfrm>
            <a:off x="4297055" y="1438198"/>
            <a:ext cx="446480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itchFamily="34" charset="0"/>
                <a:sym typeface="Wingdings" pitchFamily="2" charset="2"/>
              </a:rPr>
              <a:t>El </a:t>
            </a:r>
            <a:r>
              <a:rPr lang="es-ES" sz="1600" dirty="0">
                <a:cs typeface="Arial" pitchFamily="34" charset="0"/>
                <a:sym typeface="Wingdings" pitchFamily="2" charset="2"/>
              </a:rPr>
              <a:t>campo producido por un </a:t>
            </a:r>
            <a:r>
              <a:rPr lang="es-ES" sz="1600" b="1" dirty="0">
                <a:cs typeface="Arial" pitchFamily="34" charset="0"/>
                <a:sym typeface="Wingdings" pitchFamily="2" charset="2"/>
              </a:rPr>
              <a:t>elemento de corriente </a:t>
            </a:r>
            <a:r>
              <a:rPr lang="es-ES" sz="1600" b="1" dirty="0" err="1">
                <a:cs typeface="Arial" pitchFamily="34" charset="0"/>
                <a:sym typeface="Wingdings" pitchFamily="2" charset="2"/>
              </a:rPr>
              <a:t>Idl</a:t>
            </a:r>
            <a:r>
              <a:rPr lang="es-ES" sz="1600" b="1" dirty="0">
                <a:cs typeface="Arial" pitchFamily="34" charset="0"/>
                <a:sym typeface="Wingdings" pitchFamily="2" charset="2"/>
              </a:rPr>
              <a:t> </a:t>
            </a:r>
            <a:r>
              <a:rPr lang="es-ES" sz="1600" dirty="0">
                <a:cs typeface="Arial" pitchFamily="34" charset="0"/>
                <a:sym typeface="Wingdings" pitchFamily="2" charset="2"/>
              </a:rPr>
              <a:t>en un punto exterior P es directamente proporcional al elemento de corriente e inversamente proporcional al cuadrado de la distancia al punto</a:t>
            </a:r>
            <a:r>
              <a:rPr lang="es-ES" sz="1600" dirty="0" smtClean="0">
                <a:cs typeface="Arial" pitchFamily="34" charset="0"/>
                <a:sym typeface="Wingdings" pitchFamily="2" charset="2"/>
              </a:rPr>
              <a:t>.</a:t>
            </a:r>
          </a:p>
          <a:p>
            <a:pPr marL="177800" indent="-1778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sz="1600" dirty="0" smtClean="0">
                <a:cs typeface="Arial" pitchFamily="34" charset="0"/>
                <a:sym typeface="Wingdings" pitchFamily="2" charset="2"/>
              </a:rPr>
              <a:t>El </a:t>
            </a:r>
            <a:r>
              <a:rPr lang="es-ES" sz="1600" dirty="0">
                <a:cs typeface="Arial" pitchFamily="34" charset="0"/>
                <a:sym typeface="Wingdings" pitchFamily="2" charset="2"/>
              </a:rPr>
              <a:t>vector </a:t>
            </a:r>
            <a:r>
              <a:rPr lang="es-ES" sz="1600" b="1" dirty="0">
                <a:cs typeface="Arial" pitchFamily="34" charset="0"/>
                <a:sym typeface="Wingdings" pitchFamily="2" charset="2"/>
              </a:rPr>
              <a:t>dB</a:t>
            </a:r>
            <a:r>
              <a:rPr lang="es-ES" sz="1600" dirty="0">
                <a:cs typeface="Arial" pitchFamily="34" charset="0"/>
                <a:sym typeface="Wingdings" pitchFamily="2" charset="2"/>
              </a:rPr>
              <a:t> que lo caracteriza es perpendicular al elemento de corriente y al vector unitario </a:t>
            </a:r>
            <a:r>
              <a:rPr lang="es-ES" sz="1600" b="1" dirty="0" err="1">
                <a:cs typeface="Arial" pitchFamily="34" charset="0"/>
                <a:sym typeface="Wingdings" pitchFamily="2" charset="2"/>
              </a:rPr>
              <a:t>u</a:t>
            </a:r>
            <a:r>
              <a:rPr lang="es-ES" sz="1600" b="1" baseline="-25000" dirty="0" err="1">
                <a:cs typeface="Arial" pitchFamily="34" charset="0"/>
                <a:sym typeface="Wingdings" pitchFamily="2" charset="2"/>
              </a:rPr>
              <a:t>r</a:t>
            </a:r>
            <a:r>
              <a:rPr lang="es-ES" sz="1600" dirty="0">
                <a:cs typeface="Arial" pitchFamily="34" charset="0"/>
                <a:sym typeface="Wingdings" pitchFamily="2" charset="2"/>
              </a:rPr>
              <a:t>  en la dirección de la recta que une el elemento de corriente y el punto </a:t>
            </a:r>
            <a:r>
              <a:rPr lang="es-ES" sz="1600" dirty="0" smtClean="0">
                <a:cs typeface="Arial" pitchFamily="34" charset="0"/>
                <a:sym typeface="Wingdings" pitchFamily="2" charset="2"/>
              </a:rPr>
              <a:t>considerado</a:t>
            </a:r>
            <a:endParaRPr lang="es-ES" sz="1600" b="1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29 CuadroTexto"/>
              <p:cNvSpPr txBox="1"/>
              <p:nvPr/>
            </p:nvSpPr>
            <p:spPr>
              <a:xfrm>
                <a:off x="1064526" y="4629336"/>
                <a:ext cx="7997588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𝐼𝑑</m:t>
                          </m:r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acc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⟹       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⟹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  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𝐵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ES" sz="16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𝑑𝑙𝑠𝑒𝑛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83" name="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26" y="4629336"/>
                <a:ext cx="7997588" cy="6801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3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12290" y="571311"/>
            <a:ext cx="4669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Campos magnéticos producidos por corrientes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5" name="6 CuadroTexto"/>
          <p:cNvSpPr txBox="1"/>
          <p:nvPr/>
        </p:nvSpPr>
        <p:spPr>
          <a:xfrm>
            <a:off x="395784" y="982639"/>
            <a:ext cx="827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</a:rPr>
              <a:t>Campo magnético producido por una corriente circular en su centro</a:t>
            </a:r>
            <a:endParaRPr lang="es-ES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27 CuadroTexto"/>
              <p:cNvSpPr txBox="1"/>
              <p:nvPr/>
            </p:nvSpPr>
            <p:spPr>
              <a:xfrm>
                <a:off x="4531056" y="1650697"/>
                <a:ext cx="3261816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acc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s-E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6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6" name="2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056" y="1650697"/>
                <a:ext cx="3261816" cy="680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28 CuadroTexto"/>
              <p:cNvSpPr txBox="1"/>
              <p:nvPr/>
            </p:nvSpPr>
            <p:spPr>
              <a:xfrm>
                <a:off x="4694830" y="2744792"/>
                <a:ext cx="3168555" cy="73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𝐵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s-ES" sz="1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𝑑𝑙</m:t>
                          </m:r>
                        </m:e>
                      </m:nary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·2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𝜋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𝑟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7" name="2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830" y="2744792"/>
                <a:ext cx="3168555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26 CuadroTexto"/>
          <p:cNvSpPr txBox="1"/>
          <p:nvPr/>
        </p:nvSpPr>
        <p:spPr>
          <a:xfrm>
            <a:off x="5791200" y="3957852"/>
            <a:ext cx="292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cs typeface="Arial" pitchFamily="34" charset="0"/>
              </a:rPr>
              <a:t>El campo magnético creado en el centro de una espira circular vale: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29 Rectángulo"/>
              <p:cNvSpPr/>
              <p:nvPr/>
            </p:nvSpPr>
            <p:spPr>
              <a:xfrm>
                <a:off x="5889871" y="4919386"/>
                <a:ext cx="2498569" cy="551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𝐵</m:t>
                      </m:r>
                      <m:r>
                        <a:rPr lang="es-ES" sz="160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   ⟹    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𝐵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𝑁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9" name="2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71" y="4919386"/>
                <a:ext cx="2498569" cy="5517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30 Grupo"/>
          <p:cNvGrpSpPr/>
          <p:nvPr/>
        </p:nvGrpSpPr>
        <p:grpSpPr>
          <a:xfrm>
            <a:off x="436728" y="1429476"/>
            <a:ext cx="3384645" cy="2245426"/>
            <a:chOff x="887104" y="1934443"/>
            <a:chExt cx="3384645" cy="2245426"/>
          </a:xfrm>
        </p:grpSpPr>
        <p:sp>
          <p:nvSpPr>
            <p:cNvPr id="31" name="21 Paralelogramo"/>
            <p:cNvSpPr/>
            <p:nvPr/>
          </p:nvSpPr>
          <p:spPr>
            <a:xfrm rot="503921" flipH="1">
              <a:off x="2468550" y="2925746"/>
              <a:ext cx="288014" cy="211904"/>
            </a:xfrm>
            <a:prstGeom prst="parallelogram">
              <a:avLst>
                <a:gd name="adj" fmla="val 31504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10 Anillo"/>
            <p:cNvSpPr/>
            <p:nvPr/>
          </p:nvSpPr>
          <p:spPr>
            <a:xfrm rot="21240156">
              <a:off x="1446664" y="2019869"/>
              <a:ext cx="2160000" cy="2160000"/>
            </a:xfrm>
            <a:prstGeom prst="donut">
              <a:avLst>
                <a:gd name="adj" fmla="val 527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isometricOffAxis2Righ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33" name="12 Conector recto"/>
            <p:cNvCxnSpPr/>
            <p:nvPr/>
          </p:nvCxnSpPr>
          <p:spPr>
            <a:xfrm>
              <a:off x="2101755" y="3070746"/>
              <a:ext cx="2169994" cy="272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9 Conector recto"/>
            <p:cNvCxnSpPr/>
            <p:nvPr/>
          </p:nvCxnSpPr>
          <p:spPr>
            <a:xfrm>
              <a:off x="887104" y="2906973"/>
              <a:ext cx="1105469" cy="150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20 Arco de bloque"/>
            <p:cNvSpPr/>
            <p:nvPr/>
          </p:nvSpPr>
          <p:spPr>
            <a:xfrm rot="18667558">
              <a:off x="2085611" y="2043758"/>
              <a:ext cx="852069" cy="633440"/>
            </a:xfrm>
            <a:prstGeom prst="blockArc">
              <a:avLst>
                <a:gd name="adj1" fmla="val 13745137"/>
                <a:gd name="adj2" fmla="val 18385677"/>
                <a:gd name="adj3" fmla="val 16309"/>
              </a:avLst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cxnSp>
          <p:nvCxnSpPr>
            <p:cNvPr id="36" name="17 Conector recto de flecha"/>
            <p:cNvCxnSpPr/>
            <p:nvPr/>
          </p:nvCxnSpPr>
          <p:spPr>
            <a:xfrm>
              <a:off x="2490788" y="3114675"/>
              <a:ext cx="1052512" cy="142875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22 CuadroTexto"/>
                <p:cNvSpPr txBox="1"/>
                <p:nvPr/>
              </p:nvSpPr>
              <p:spPr>
                <a:xfrm>
                  <a:off x="3146531" y="2865347"/>
                  <a:ext cx="496483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3" name="22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6531" y="2865347"/>
                  <a:ext cx="496483" cy="3684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24 CuadroTexto"/>
                <p:cNvSpPr txBox="1"/>
                <p:nvPr/>
              </p:nvSpPr>
              <p:spPr>
                <a:xfrm>
                  <a:off x="1592961" y="2062404"/>
                  <a:ext cx="505523" cy="3749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𝐼𝑑</m:t>
                        </m:r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5" name="24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2961" y="2062404"/>
                  <a:ext cx="505523" cy="37497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4754" r="-48193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25 CuadroTexto"/>
                <p:cNvSpPr txBox="1"/>
                <p:nvPr/>
              </p:nvSpPr>
              <p:spPr>
                <a:xfrm>
                  <a:off x="2384531" y="2417246"/>
                  <a:ext cx="33342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6" name="25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4531" y="2417246"/>
                  <a:ext cx="333425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4286" r="-16364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31 Paralelogramo"/>
            <p:cNvSpPr/>
            <p:nvPr/>
          </p:nvSpPr>
          <p:spPr>
            <a:xfrm rot="19019324" flipH="1" flipV="1">
              <a:off x="2097044" y="2296684"/>
              <a:ext cx="385606" cy="222002"/>
            </a:xfrm>
            <a:prstGeom prst="parallelogram">
              <a:avLst>
                <a:gd name="adj" fmla="val 67790"/>
              </a:avLst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1" name="8 Conector recto de flecha"/>
            <p:cNvCxnSpPr/>
            <p:nvPr/>
          </p:nvCxnSpPr>
          <p:spPr>
            <a:xfrm>
              <a:off x="2328863" y="2176463"/>
              <a:ext cx="166687" cy="947737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19 Conector recto de flecha"/>
            <p:cNvCxnSpPr/>
            <p:nvPr/>
          </p:nvCxnSpPr>
          <p:spPr>
            <a:xfrm flipH="1">
              <a:off x="1914526" y="2162175"/>
              <a:ext cx="423862" cy="40481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2" descr="http://www.sc.ehu.es/sbweb/fisica_/elecmagnet/campo_magnetico/espira/lineas_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3" y="3877244"/>
            <a:ext cx="2371297" cy="177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7744" y="3800746"/>
            <a:ext cx="2245892" cy="193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12290" y="571311"/>
            <a:ext cx="4669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Campos magnéticos producidos por corrientes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122822"/>
                  </p:ext>
                </p:extLst>
              </p:nvPr>
            </p:nvGraphicFramePr>
            <p:xfrm>
              <a:off x="508000" y="1206500"/>
              <a:ext cx="8178801" cy="39319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Dos conductores rectilíneos, paralelos y verticales, distan entre sí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oMath>
                          </a14:m>
                          <a:r>
                            <a:rPr lang="es-ES" sz="1600" dirty="0" smtClean="0"/>
                            <a:t>. </a:t>
                          </a:r>
                          <a:r>
                            <a:rPr lang="es-ES" sz="1600" dirty="0"/>
                            <a:t>Por el primero de ellos circula una </a:t>
                          </a:r>
                          <a:r>
                            <a:rPr lang="es-ES" sz="1600" dirty="0" smtClean="0"/>
                            <a:t>corriente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hacia arriba. Calcule la corriente que debe circular por el segundo conductor, colocado a la derecha </a:t>
                          </a:r>
                          <a:r>
                            <a:rPr lang="es-ES" sz="1600" dirty="0" smtClean="0"/>
                            <a:t>del primero</a:t>
                          </a:r>
                          <a:r>
                            <a:rPr lang="es-ES" sz="1600" dirty="0"/>
                            <a:t>, para que el campo magnético total creado por ambas corrientes en un punto situado 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a la </a:t>
                          </a:r>
                          <a:r>
                            <a:rPr lang="es-ES" sz="1600" dirty="0" smtClean="0"/>
                            <a:t>izquierda del </a:t>
                          </a:r>
                          <a:r>
                            <a:rPr lang="es-ES" sz="1600" dirty="0"/>
                            <a:t>segundo conductor se anule.</a:t>
                          </a:r>
                          <a:r>
                            <a:rPr lang="es-ES" sz="1600" dirty="0" smtClean="0"/>
                            <a:t>	</a:t>
                          </a:r>
                          <a:endParaRPr lang="es-ES" sz="1600" dirty="0"/>
                        </a:p>
                        <a:p>
                          <a:pPr marL="355600" marR="0" lvl="0" indent="-35560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=3,33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Dos conductores rectilíneos, verticales y paralelos, distan entre sí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oMath>
                          </a14:m>
                          <a:r>
                            <a:rPr lang="es-ES" sz="1600" dirty="0"/>
                            <a:t>. Por el primero </a:t>
                          </a:r>
                          <a:r>
                            <a:rPr lang="es-ES" sz="1600" dirty="0" smtClean="0"/>
                            <a:t>de ellos </a:t>
                          </a:r>
                          <a:r>
                            <a:rPr lang="es-ES" sz="1600" dirty="0"/>
                            <a:t>circula una corriente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hacia </a:t>
                          </a:r>
                          <a:r>
                            <a:rPr lang="es-ES" sz="1600" dirty="0" smtClean="0"/>
                            <a:t>arriba. i) Calcule </a:t>
                          </a:r>
                          <a:r>
                            <a:rPr lang="es-ES" sz="1600" dirty="0"/>
                            <a:t>la corriente que debe circular por el otro conductor para que el campo </a:t>
                          </a:r>
                          <a:r>
                            <a:rPr lang="es-ES" sz="1600" dirty="0" smtClean="0"/>
                            <a:t>magnético en </a:t>
                          </a:r>
                          <a:r>
                            <a:rPr lang="es-ES" sz="1600" dirty="0"/>
                            <a:t>un punto situado a la izquierda de ambos conductores y 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 uno de ellos sea </a:t>
                          </a:r>
                          <a:r>
                            <a:rPr lang="es-ES" sz="1600" dirty="0" smtClean="0"/>
                            <a:t>nulo. </a:t>
                          </a:r>
                          <a:r>
                            <a:rPr lang="es-ES" sz="1600" dirty="0"/>
                            <a:t>i</a:t>
                          </a:r>
                          <a:r>
                            <a:rPr lang="es-ES" sz="1600" dirty="0" smtClean="0"/>
                            <a:t>i) Calcule, en ese caso, cuál será </a:t>
                          </a:r>
                          <a:r>
                            <a:rPr lang="es-ES" sz="1600" dirty="0"/>
                            <a:t>el valor del campo magnético en el punto medio del segmento </a:t>
                          </a:r>
                          <a:r>
                            <a:rPr lang="es-ES" sz="1600" dirty="0" smtClean="0"/>
                            <a:t>que separa </a:t>
                          </a:r>
                          <a:r>
                            <a:rPr lang="es-ES" sz="1600" dirty="0"/>
                            <a:t>los </a:t>
                          </a:r>
                          <a:r>
                            <a:rPr lang="es-ES" sz="1600" dirty="0" smtClean="0"/>
                            <a:t>dos conductores.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/>
                        </a:p>
                        <a:p>
                          <a:pPr marL="355600" indent="-35560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=60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=0,00032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122822"/>
                  </p:ext>
                </p:extLst>
              </p:nvPr>
            </p:nvGraphicFramePr>
            <p:xfrm>
              <a:off x="508000" y="1206500"/>
              <a:ext cx="8178801" cy="39319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14.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1961" r="-156" b="-13725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204216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15.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92560" r="-156" b="-41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12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12290" y="571311"/>
            <a:ext cx="4669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Campos magnéticos producidos por corrientes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273362"/>
                  </p:ext>
                </p:extLst>
              </p:nvPr>
            </p:nvGraphicFramePr>
            <p:xfrm>
              <a:off x="571500" y="1155700"/>
              <a:ext cx="8178801" cy="5151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Por un conductor rectilíneo largo circula una corriente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30 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/>
                            <a:t>. Un electrón pasa con una velocidad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𝑚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 </a:t>
                          </a:r>
                          <a:r>
                            <a:rPr lang="es-ES" sz="1600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del alambre. Indica qué fuerza actúa sobre él si se </a:t>
                          </a:r>
                          <a:r>
                            <a:rPr lang="es-ES" sz="1600" dirty="0" smtClean="0"/>
                            <a:t>mueve: i) Hacia </a:t>
                          </a:r>
                          <a:r>
                            <a:rPr lang="es-ES" sz="1600" dirty="0"/>
                            <a:t>el conductor en dirección perpendicular a </a:t>
                          </a:r>
                          <a:r>
                            <a:rPr lang="es-ES" sz="1600" dirty="0" smtClean="0"/>
                            <a:t>este. </a:t>
                          </a:r>
                          <a:r>
                            <a:rPr lang="es-ES" sz="1600" dirty="0"/>
                            <a:t>i</a:t>
                          </a:r>
                          <a:r>
                            <a:rPr lang="es-ES" sz="1600" dirty="0" smtClean="0"/>
                            <a:t>i) Paralelamente </a:t>
                          </a:r>
                          <a:r>
                            <a:rPr lang="es-ES" sz="1600" dirty="0"/>
                            <a:t>al </a:t>
                          </a:r>
                          <a:r>
                            <a:rPr lang="es-ES" sz="1600" dirty="0" smtClean="0"/>
                            <a:t>conductor. </a:t>
                          </a:r>
                          <a:r>
                            <a:rPr lang="es-ES" sz="1600" dirty="0"/>
                            <a:t>i</a:t>
                          </a:r>
                          <a:r>
                            <a:rPr lang="es-ES" sz="1600" dirty="0" smtClean="0"/>
                            <a:t>ii) En </a:t>
                          </a:r>
                          <a:r>
                            <a:rPr lang="es-ES" sz="1600" dirty="0"/>
                            <a:t>dirección perpendicular a las dos direcciones anteriores.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</a:t>
                          </a:r>
                          <a:r>
                            <a:rPr lang="es-ES" sz="1600" dirty="0"/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=1,6·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−19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es-ES" sz="1600" dirty="0"/>
                        </a:p>
                        <a:p>
                          <a:pPr marL="355600" indent="-35560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=9,6·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=9,6·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−16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es-ES" sz="1600" dirty="0"/>
                            <a:t>; </a:t>
                          </a:r>
                          <a:r>
                            <a:rPr lang="es-ES" sz="1600" dirty="0" smtClean="0"/>
                            <a:t>iii)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17.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Por el conductor A de la figura circula una corriente de intensidad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200 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/>
                            <a:t>. El conductor B, </a:t>
                          </a:r>
                          <a:r>
                            <a:rPr lang="es-ES" sz="1600" dirty="0" smtClean="0"/>
                            <a:t>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 longitud y situado 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s-ES" sz="16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del conductor A, es libre de moverse en la </a:t>
                          </a:r>
                          <a:r>
                            <a:rPr lang="es-ES" sz="1600" dirty="0" smtClean="0"/>
                            <a:t>dirección vertical. i) Dibuje </a:t>
                          </a:r>
                          <a:r>
                            <a:rPr lang="es-ES" sz="1600" dirty="0"/>
                            <a:t>las líneas de campo magnético y calcule </a:t>
                          </a:r>
                          <a:r>
                            <a:rPr lang="es-ES" sz="1600" dirty="0" smtClean="0"/>
                            <a:t>su valor </a:t>
                          </a:r>
                          <a:r>
                            <a:rPr lang="es-ES" sz="1600" dirty="0"/>
                            <a:t>para un punto situado en la vertical del conductor </a:t>
                          </a:r>
                          <a:r>
                            <a:rPr lang="es-ES" sz="1600" dirty="0" smtClean="0"/>
                            <a:t>A y </a:t>
                          </a:r>
                          <a:r>
                            <a:rPr lang="es-ES" sz="1600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 </a:t>
                          </a:r>
                          <a:r>
                            <a:rPr lang="es-ES" sz="1600" dirty="0" smtClean="0"/>
                            <a:t>él. </a:t>
                          </a:r>
                          <a:r>
                            <a:rPr lang="es-ES" sz="1600" dirty="0"/>
                            <a:t>i</a:t>
                          </a:r>
                          <a:r>
                            <a:rPr lang="es-ES" sz="1600" dirty="0" smtClean="0"/>
                            <a:t>i) Si </a:t>
                          </a:r>
                          <a:r>
                            <a:rPr lang="es-ES" sz="1600" dirty="0"/>
                            <a:t>la masa del conductor B es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es-ES" sz="1600" dirty="0"/>
                            <a:t>, determine </a:t>
                          </a:r>
                          <a:r>
                            <a:rPr lang="es-ES" sz="1600" dirty="0" smtClean="0"/>
                            <a:t>el sentido </a:t>
                          </a:r>
                          <a:r>
                            <a:rPr lang="es-ES" sz="1600" dirty="0"/>
                            <a:t>de la corriente y el valor de la intensidad que </a:t>
                          </a:r>
                          <a:r>
                            <a:rPr lang="es-ES" sz="1600" dirty="0" smtClean="0"/>
                            <a:t>debe circular </a:t>
                          </a:r>
                          <a:r>
                            <a:rPr lang="es-ES" sz="1600" dirty="0"/>
                            <a:t>por el conductor B para que </a:t>
                          </a:r>
                          <a:r>
                            <a:rPr lang="es-ES" sz="1600" dirty="0" smtClean="0"/>
                            <a:t>permanezca suspendido </a:t>
                          </a:r>
                          <a:r>
                            <a:rPr lang="es-ES" sz="1600" dirty="0"/>
                            <a:t>en equilibrio en esa posición.	</a:t>
                          </a:r>
                          <a:endParaRPr lang="es-ES" sz="1600" dirty="0" smtClean="0"/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Datos</a:t>
                          </a:r>
                          <a:r>
                            <a:rPr lang="es-ES" sz="1600" dirty="0"/>
                            <a:t>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=9,8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355600" indent="-35560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=4·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=245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a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273362"/>
                  </p:ext>
                </p:extLst>
              </p:nvPr>
            </p:nvGraphicFramePr>
            <p:xfrm>
              <a:off x="571500" y="1155700"/>
              <a:ext cx="8178801" cy="515112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16.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21961" r="-156" b="-2156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326136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17.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58022" r="-156" b="-261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Grupo 3"/>
          <p:cNvGrpSpPr/>
          <p:nvPr/>
        </p:nvGrpSpPr>
        <p:grpSpPr>
          <a:xfrm>
            <a:off x="5417985" y="4980675"/>
            <a:ext cx="2915287" cy="1040347"/>
            <a:chOff x="4978413" y="5142932"/>
            <a:chExt cx="2915287" cy="1040347"/>
          </a:xfrm>
        </p:grpSpPr>
        <p:cxnSp>
          <p:nvCxnSpPr>
            <p:cNvPr id="5" name="Conector recto 4"/>
            <p:cNvCxnSpPr/>
            <p:nvPr/>
          </p:nvCxnSpPr>
          <p:spPr>
            <a:xfrm>
              <a:off x="5117910" y="6155140"/>
              <a:ext cx="272955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cto 5"/>
            <p:cNvCxnSpPr/>
            <p:nvPr/>
          </p:nvCxnSpPr>
          <p:spPr>
            <a:xfrm flipV="1">
              <a:off x="5688807" y="5597856"/>
              <a:ext cx="1512000" cy="4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upo 6"/>
            <p:cNvGrpSpPr/>
            <p:nvPr/>
          </p:nvGrpSpPr>
          <p:grpSpPr>
            <a:xfrm>
              <a:off x="4978413" y="5154305"/>
              <a:ext cx="668741" cy="668741"/>
              <a:chOff x="4992061" y="5154305"/>
              <a:chExt cx="668741" cy="668741"/>
            </a:xfrm>
          </p:grpSpPr>
          <p:cxnSp>
            <p:nvCxnSpPr>
              <p:cNvPr id="16" name="Conector recto 15"/>
              <p:cNvCxnSpPr/>
              <p:nvPr/>
            </p:nvCxnSpPr>
            <p:spPr>
              <a:xfrm>
                <a:off x="4992061" y="5158854"/>
                <a:ext cx="6687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/>
              <p:cNvCxnSpPr/>
              <p:nvPr/>
            </p:nvCxnSpPr>
            <p:spPr>
              <a:xfrm rot="5400000">
                <a:off x="5324901" y="5488676"/>
                <a:ext cx="6687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o 8"/>
            <p:cNvGrpSpPr/>
            <p:nvPr/>
          </p:nvGrpSpPr>
          <p:grpSpPr>
            <a:xfrm flipH="1">
              <a:off x="7224959" y="5142932"/>
              <a:ext cx="668741" cy="668741"/>
              <a:chOff x="4992061" y="5154305"/>
              <a:chExt cx="668741" cy="668741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4992061" y="5158854"/>
                <a:ext cx="6687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 rot="5400000">
                <a:off x="5324901" y="5488676"/>
                <a:ext cx="6687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lipse 9"/>
            <p:cNvSpPr/>
            <p:nvPr/>
          </p:nvSpPr>
          <p:spPr>
            <a:xfrm>
              <a:off x="5598319" y="5555456"/>
              <a:ext cx="102394" cy="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/>
            <p:cNvSpPr/>
            <p:nvPr/>
          </p:nvSpPr>
          <p:spPr>
            <a:xfrm>
              <a:off x="7179469" y="5562600"/>
              <a:ext cx="102394" cy="7381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6196084" y="5813947"/>
                  <a:ext cx="3856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6084" y="5813947"/>
                  <a:ext cx="385682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6198359" y="5229368"/>
                  <a:ext cx="396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s-ES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8359" y="5229368"/>
                  <a:ext cx="39606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22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12290" y="571311"/>
            <a:ext cx="4669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</a:t>
            </a:r>
            <a:r>
              <a:rPr lang="es-ES" sz="1600" b="1" dirty="0" smtClean="0">
                <a:solidFill>
                  <a:schemeClr val="bg1"/>
                </a:solidFill>
              </a:rPr>
              <a:t>. Campos magnéticos producidos por corrientes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a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868000"/>
                  </p:ext>
                </p:extLst>
              </p:nvPr>
            </p:nvGraphicFramePr>
            <p:xfrm>
              <a:off x="571500" y="1155700"/>
              <a:ext cx="8178801" cy="491007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Una </a:t>
                          </a:r>
                          <a:r>
                            <a:rPr lang="es-ES" sz="1600" dirty="0"/>
                            <a:t>espira rectangular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×5 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se sitúa paralela a un conductor rectilíneo de gran longitud a una distancia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oMath>
                          </a14:m>
                          <a:r>
                            <a:rPr lang="es-ES" sz="1600" dirty="0"/>
                            <a:t>, como se indica en la figura. Si la corriente que circula por el conductor es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15 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/>
                            <a:t>, y la que circula por la espira en el sentido indicado es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/>
                            <a:t>, ¿cuál es la fuerza neta que obra sobre la </a:t>
                          </a:r>
                          <a:r>
                            <a:rPr lang="es-ES" sz="1600" dirty="0" smtClean="0"/>
                            <a:t>espira?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endParaRPr lang="es-ES" sz="1600" b="1" dirty="0" smtClean="0"/>
                        </a:p>
                        <a:p>
                          <a:pPr marL="0" indent="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=1,07·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endParaRPr lang="es-ES" sz="1600" b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Halla </a:t>
                          </a:r>
                          <a:r>
                            <a:rPr lang="es-ES" sz="1600" dirty="0"/>
                            <a:t>el campo magnético en el centro de una espira circular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80 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 smtClean="0"/>
                            <a:t>de </a:t>
                          </a:r>
                          <a:r>
                            <a:rPr lang="es-ES" sz="1600" dirty="0"/>
                            <a:t>superficie por la que circula una corriente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 smtClean="0"/>
                            <a:t>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/>
                        </a:p>
                        <a:p>
                          <a:pPr marL="355600" indent="-35560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=2,49·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a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5868000"/>
                  </p:ext>
                </p:extLst>
              </p:nvPr>
            </p:nvGraphicFramePr>
            <p:xfrm>
              <a:off x="571500" y="1155700"/>
              <a:ext cx="8178801" cy="4910074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35052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18.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9722" r="-156" b="-3298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069594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19.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359091" r="-156" b="-795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upo 18"/>
          <p:cNvGrpSpPr/>
          <p:nvPr/>
        </p:nvGrpSpPr>
        <p:grpSpPr>
          <a:xfrm>
            <a:off x="3789149" y="2744960"/>
            <a:ext cx="1996616" cy="1731553"/>
            <a:chOff x="6252949" y="2561229"/>
            <a:chExt cx="1996616" cy="1731553"/>
          </a:xfrm>
        </p:grpSpPr>
        <p:cxnSp>
          <p:nvCxnSpPr>
            <p:cNvPr id="20" name="Conector recto de flecha 19"/>
            <p:cNvCxnSpPr/>
            <p:nvPr/>
          </p:nvCxnSpPr>
          <p:spPr>
            <a:xfrm flipH="1" flipV="1">
              <a:off x="6537277" y="2729552"/>
              <a:ext cx="0" cy="15012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20"/>
            <p:cNvSpPr/>
            <p:nvPr/>
          </p:nvSpPr>
          <p:spPr>
            <a:xfrm>
              <a:off x="6946710" y="2838734"/>
              <a:ext cx="696036" cy="117370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3" name="Conector recto de flecha 22"/>
            <p:cNvCxnSpPr/>
            <p:nvPr/>
          </p:nvCxnSpPr>
          <p:spPr>
            <a:xfrm flipH="1" flipV="1">
              <a:off x="6948985" y="3059373"/>
              <a:ext cx="0" cy="684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/>
            <p:cNvCxnSpPr/>
            <p:nvPr/>
          </p:nvCxnSpPr>
          <p:spPr>
            <a:xfrm>
              <a:off x="6564573" y="4026089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6578221" y="4046561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8221" y="4046561"/>
                  <a:ext cx="474810" cy="246221"/>
                </a:xfrm>
                <a:prstGeom prst="rect">
                  <a:avLst/>
                </a:prstGeom>
                <a:blipFill>
                  <a:blip r:embed="rId3"/>
                  <a:stretch>
                    <a:fillRect l="-10390" r="-5195" b="-25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7058167" y="2561229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8167" y="2561229"/>
                  <a:ext cx="474810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0256" r="-5128" b="-5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7660942" y="3300483"/>
                  <a:ext cx="58862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16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0942" y="3300483"/>
                  <a:ext cx="588623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7216" r="-3093" b="-2439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7028596" y="3214047"/>
                  <a:ext cx="20813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8596" y="3214047"/>
                  <a:ext cx="208134" cy="246221"/>
                </a:xfrm>
                <a:prstGeom prst="rect">
                  <a:avLst/>
                </a:prstGeom>
                <a:blipFill>
                  <a:blip r:embed="rId6"/>
                  <a:stretch>
                    <a:fillRect l="-20000" r="-5714" b="-125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/>
                <p:cNvSpPr txBox="1"/>
                <p:nvPr/>
              </p:nvSpPr>
              <p:spPr>
                <a:xfrm>
                  <a:off x="6252949" y="2902423"/>
                  <a:ext cx="203389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E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2949" y="2902423"/>
                  <a:ext cx="203389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20588" r="-5882" b="-125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75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89230" y="571311"/>
            <a:ext cx="45928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5. Teorema de </a:t>
            </a:r>
            <a:r>
              <a:rPr lang="es-ES" sz="1600" b="1" dirty="0" err="1" smtClean="0">
                <a:solidFill>
                  <a:schemeClr val="bg1"/>
                </a:solidFill>
              </a:rPr>
              <a:t>Ampère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4" name="33 Cilindro"/>
          <p:cNvSpPr/>
          <p:nvPr/>
        </p:nvSpPr>
        <p:spPr>
          <a:xfrm>
            <a:off x="1707605" y="2372220"/>
            <a:ext cx="150125" cy="1548000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74982">
                <a:schemeClr val="accent6">
                  <a:lumMod val="20000"/>
                  <a:lumOff val="80000"/>
                </a:schemeClr>
              </a:gs>
              <a:gs pos="52528">
                <a:schemeClr val="accent6">
                  <a:lumMod val="40000"/>
                  <a:lumOff val="60000"/>
                </a:schemeClr>
              </a:gs>
              <a:gs pos="3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15" name="5 Elipse"/>
          <p:cNvSpPr/>
          <p:nvPr/>
        </p:nvSpPr>
        <p:spPr>
          <a:xfrm>
            <a:off x="655091" y="2101755"/>
            <a:ext cx="2251881" cy="68238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16" name="32 Cilindro"/>
          <p:cNvSpPr/>
          <p:nvPr/>
        </p:nvSpPr>
        <p:spPr>
          <a:xfrm>
            <a:off x="1705970" y="1228295"/>
            <a:ext cx="150125" cy="1188000"/>
          </a:xfrm>
          <a:prstGeom prst="can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74982">
                <a:schemeClr val="accent6">
                  <a:lumMod val="20000"/>
                  <a:lumOff val="80000"/>
                </a:schemeClr>
              </a:gs>
              <a:gs pos="52528">
                <a:schemeClr val="accent6">
                  <a:lumMod val="40000"/>
                  <a:lumOff val="60000"/>
                </a:schemeClr>
              </a:gs>
              <a:gs pos="31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cxnSp>
        <p:nvCxnSpPr>
          <p:cNvPr id="17" name="34 Conector recto de flecha"/>
          <p:cNvCxnSpPr/>
          <p:nvPr/>
        </p:nvCxnSpPr>
        <p:spPr>
          <a:xfrm flipV="1">
            <a:off x="1610437" y="1323831"/>
            <a:ext cx="0" cy="5186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9 CuadroTexto"/>
              <p:cNvSpPr txBox="1"/>
              <p:nvPr/>
            </p:nvSpPr>
            <p:spPr>
              <a:xfrm>
                <a:off x="1276788" y="1364093"/>
                <a:ext cx="3226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22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88" y="1364093"/>
                <a:ext cx="322652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35 Conector recto de flecha"/>
          <p:cNvCxnSpPr/>
          <p:nvPr/>
        </p:nvCxnSpPr>
        <p:spPr>
          <a:xfrm flipV="1">
            <a:off x="2813715" y="1978925"/>
            <a:ext cx="584577" cy="58912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6 Conector recto de flecha"/>
          <p:cNvCxnSpPr/>
          <p:nvPr/>
        </p:nvCxnSpPr>
        <p:spPr>
          <a:xfrm flipV="1">
            <a:off x="2804188" y="2212927"/>
            <a:ext cx="361950" cy="36195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38 CuadroTexto"/>
              <p:cNvSpPr txBox="1"/>
              <p:nvPr/>
            </p:nvSpPr>
            <p:spPr>
              <a:xfrm>
                <a:off x="2928167" y="2319437"/>
                <a:ext cx="433387" cy="374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2" name="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167" y="2319437"/>
                <a:ext cx="433387" cy="374974"/>
              </a:xfrm>
              <a:prstGeom prst="rect">
                <a:avLst/>
              </a:prstGeom>
              <a:blipFill>
                <a:blip r:embed="rId3"/>
                <a:stretch>
                  <a:fillRect t="-16129" r="-408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40 CuadroTexto"/>
              <p:cNvSpPr txBox="1"/>
              <p:nvPr/>
            </p:nvSpPr>
            <p:spPr>
              <a:xfrm>
                <a:off x="3053271" y="1748506"/>
                <a:ext cx="377732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3" name="4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271" y="1748506"/>
                <a:ext cx="377732" cy="368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41 CuadroTexto"/>
          <p:cNvSpPr txBox="1"/>
          <p:nvPr/>
        </p:nvSpPr>
        <p:spPr>
          <a:xfrm>
            <a:off x="3903259" y="1282889"/>
            <a:ext cx="4599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La circulación del campo magnético a lo largo de una línea de campo: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42 CuadroTexto"/>
              <p:cNvSpPr txBox="1"/>
              <p:nvPr/>
            </p:nvSpPr>
            <p:spPr>
              <a:xfrm>
                <a:off x="4101874" y="2128367"/>
                <a:ext cx="4121641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𝑑𝑙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𝜋</m:t>
                          </m:r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·2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𝜋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5" name="4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874" y="2128367"/>
                <a:ext cx="4121641" cy="7382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44 Conector recto"/>
          <p:cNvCxnSpPr>
            <a:stCxn id="16" idx="3"/>
          </p:cNvCxnSpPr>
          <p:nvPr/>
        </p:nvCxnSpPr>
        <p:spPr>
          <a:xfrm flipH="1">
            <a:off x="832513" y="2416295"/>
            <a:ext cx="948520" cy="2040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45 CuadroTexto"/>
              <p:cNvSpPr txBox="1"/>
              <p:nvPr/>
            </p:nvSpPr>
            <p:spPr>
              <a:xfrm>
                <a:off x="1019756" y="2267120"/>
                <a:ext cx="3627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7" name="4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56" y="2267120"/>
                <a:ext cx="36272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46 CuadroTexto"/>
              <p:cNvSpPr txBox="1"/>
              <p:nvPr/>
            </p:nvSpPr>
            <p:spPr>
              <a:xfrm>
                <a:off x="5305152" y="3031394"/>
                <a:ext cx="1482392" cy="738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s-ES" sz="1600" i="1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s-ES" sz="1600" i="1">
                          <a:latin typeface="Cambria Math" panose="02040503050406030204" pitchFamily="18" charset="0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38" name="4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152" y="3031394"/>
                <a:ext cx="1482392" cy="738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47 CuadroTexto"/>
          <p:cNvSpPr txBox="1"/>
          <p:nvPr/>
        </p:nvSpPr>
        <p:spPr>
          <a:xfrm>
            <a:off x="3534770" y="3684108"/>
            <a:ext cx="5609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  <a:cs typeface="Arial" pitchFamily="34" charset="0"/>
              </a:rPr>
              <a:t>Siempre y cuando la intensidad sea estacionaria</a:t>
            </a:r>
            <a:endParaRPr lang="es-ES" sz="1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0" name="48 CuadroTexto"/>
          <p:cNvSpPr txBox="1"/>
          <p:nvPr/>
        </p:nvSpPr>
        <p:spPr>
          <a:xfrm>
            <a:off x="525230" y="4510855"/>
            <a:ext cx="81280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cs typeface="Arial" pitchFamily="34" charset="0"/>
              </a:rPr>
              <a:t>El campo magnético no es conservativo</a:t>
            </a:r>
            <a:endParaRPr lang="es-ES" sz="1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89230" y="571311"/>
            <a:ext cx="45928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5. Teorema de </a:t>
            </a:r>
            <a:r>
              <a:rPr lang="es-ES" sz="1600" b="1" dirty="0" err="1" smtClean="0">
                <a:solidFill>
                  <a:schemeClr val="bg1"/>
                </a:solidFill>
              </a:rPr>
              <a:t>Ampère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9" name="6 CuadroTexto"/>
          <p:cNvSpPr txBox="1"/>
          <p:nvPr/>
        </p:nvSpPr>
        <p:spPr>
          <a:xfrm>
            <a:off x="423081" y="955342"/>
            <a:ext cx="555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  <a:cs typeface="Arial" pitchFamily="34" charset="0"/>
                <a:sym typeface="Wingdings 3" panose="05040102010807070707" pitchFamily="18" charset="2"/>
              </a:rPr>
              <a:t> </a:t>
            </a:r>
            <a:r>
              <a:rPr lang="es-ES" b="1" dirty="0" smtClean="0">
                <a:solidFill>
                  <a:srgbClr val="00B0F0"/>
                </a:solidFill>
                <a:cs typeface="Arial" pitchFamily="34" charset="0"/>
              </a:rPr>
              <a:t>Campo magnético en el interior de un solenoide</a:t>
            </a:r>
            <a:endParaRPr lang="es-ES" b="1" dirty="0">
              <a:solidFill>
                <a:srgbClr val="00B0F0"/>
              </a:solidFill>
              <a:cs typeface="Arial" pitchFamily="34" charset="0"/>
            </a:endParaRP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9212" y="1454196"/>
            <a:ext cx="3360727" cy="251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http://t0.gstatic.com/images?q=tbn:ANd9GcT4uXYu1-zxFTdS6ybi8BzfHr0xSqZEp6cpfFrLPlPhvFxb6M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86883" y="1503481"/>
            <a:ext cx="3242716" cy="249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17 Grupo"/>
          <p:cNvGrpSpPr>
            <a:grpSpLocks/>
          </p:cNvGrpSpPr>
          <p:nvPr/>
        </p:nvGrpSpPr>
        <p:grpSpPr bwMode="auto">
          <a:xfrm>
            <a:off x="488857" y="4012442"/>
            <a:ext cx="4315155" cy="2497539"/>
            <a:chOff x="1247944" y="2313155"/>
            <a:chExt cx="5484812" cy="2844800"/>
          </a:xfrm>
        </p:grpSpPr>
        <p:grpSp>
          <p:nvGrpSpPr>
            <p:cNvPr id="24" name="Group 10"/>
            <p:cNvGrpSpPr>
              <a:grpSpLocks/>
            </p:cNvGrpSpPr>
            <p:nvPr/>
          </p:nvGrpSpPr>
          <p:grpSpPr bwMode="auto">
            <a:xfrm>
              <a:off x="1247944" y="2313155"/>
              <a:ext cx="5484812" cy="2844800"/>
              <a:chOff x="1372" y="543"/>
              <a:chExt cx="3455" cy="1792"/>
            </a:xfrm>
          </p:grpSpPr>
          <p:pic>
            <p:nvPicPr>
              <p:cNvPr id="27" name="Picture 3" descr="F29-45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72" y="543"/>
                <a:ext cx="3455" cy="1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2420" y="1409"/>
                <a:ext cx="224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dirty="0">
                    <a:solidFill>
                      <a:srgbClr val="BF430B"/>
                    </a:solidFill>
                  </a:rPr>
                  <a:t>1</a:t>
                </a:r>
                <a:endParaRPr lang="es-ES" sz="1600" dirty="0">
                  <a:solidFill>
                    <a:srgbClr val="BF430B"/>
                  </a:solidFill>
                </a:endParaRPr>
              </a:p>
            </p:txBody>
          </p:sp>
          <p:sp>
            <p:nvSpPr>
              <p:cNvPr id="29" name="Text Box 5"/>
              <p:cNvSpPr txBox="1">
                <a:spLocks noChangeArrowheads="1"/>
              </p:cNvSpPr>
              <p:nvPr/>
            </p:nvSpPr>
            <p:spPr bwMode="auto">
              <a:xfrm>
                <a:off x="3778" y="1393"/>
                <a:ext cx="238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dirty="0">
                    <a:solidFill>
                      <a:srgbClr val="BF430B"/>
                    </a:solidFill>
                  </a:rPr>
                  <a:t>2</a:t>
                </a:r>
                <a:endParaRPr lang="es-ES" sz="1600" dirty="0">
                  <a:solidFill>
                    <a:srgbClr val="BF430B"/>
                  </a:solidFill>
                </a:endParaRPr>
              </a:p>
            </p:txBody>
          </p:sp>
          <p:sp>
            <p:nvSpPr>
              <p:cNvPr id="41" name="Text Box 6"/>
              <p:cNvSpPr txBox="1">
                <a:spLocks noChangeArrowheads="1"/>
              </p:cNvSpPr>
              <p:nvPr/>
            </p:nvSpPr>
            <p:spPr bwMode="auto">
              <a:xfrm>
                <a:off x="3782" y="691"/>
                <a:ext cx="258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dirty="0">
                    <a:solidFill>
                      <a:srgbClr val="BF430B"/>
                    </a:solidFill>
                  </a:rPr>
                  <a:t>3</a:t>
                </a:r>
                <a:endParaRPr lang="es-ES" sz="1600" dirty="0">
                  <a:solidFill>
                    <a:srgbClr val="BF430B"/>
                  </a:solidFill>
                </a:endParaRPr>
              </a:p>
            </p:txBody>
          </p:sp>
          <p:sp>
            <p:nvSpPr>
              <p:cNvPr id="42" name="Text Box 7"/>
              <p:cNvSpPr txBox="1">
                <a:spLocks noChangeArrowheads="1"/>
              </p:cNvSpPr>
              <p:nvPr/>
            </p:nvSpPr>
            <p:spPr bwMode="auto">
              <a:xfrm>
                <a:off x="2395" y="842"/>
                <a:ext cx="21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 sz="1600" dirty="0">
                    <a:solidFill>
                      <a:srgbClr val="BF430B"/>
                    </a:solidFill>
                  </a:rPr>
                  <a:t>4</a:t>
                </a:r>
                <a:endParaRPr lang="es-ES" sz="1600" dirty="0">
                  <a:solidFill>
                    <a:srgbClr val="BF430B"/>
                  </a:solidFill>
                </a:endParaRPr>
              </a:p>
            </p:txBody>
          </p:sp>
        </p:grpSp>
        <p:sp>
          <p:nvSpPr>
            <p:cNvPr id="25" name="15 CuadroTexto"/>
            <p:cNvSpPr txBox="1">
              <a:spLocks noChangeArrowheads="1"/>
            </p:cNvSpPr>
            <p:nvPr/>
          </p:nvSpPr>
          <p:spPr bwMode="auto">
            <a:xfrm>
              <a:off x="1818041" y="2904563"/>
              <a:ext cx="355003" cy="3856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600"/>
                <a:t> </a:t>
              </a:r>
              <a:endParaRPr lang="es-ES" sz="1600"/>
            </a:p>
          </p:txBody>
        </p:sp>
        <p:sp>
          <p:nvSpPr>
            <p:cNvPr id="26" name="16 CuadroTexto"/>
            <p:cNvSpPr txBox="1">
              <a:spLocks noChangeArrowheads="1"/>
            </p:cNvSpPr>
            <p:nvPr/>
          </p:nvSpPr>
          <p:spPr bwMode="auto">
            <a:xfrm>
              <a:off x="1981200" y="4745913"/>
              <a:ext cx="311972" cy="3856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1600"/>
                <a:t> </a:t>
              </a:r>
              <a:endParaRPr lang="es-E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50 CuadroTexto"/>
              <p:cNvSpPr txBox="1"/>
              <p:nvPr/>
            </p:nvSpPr>
            <p:spPr>
              <a:xfrm>
                <a:off x="4759228" y="4191455"/>
                <a:ext cx="3739101" cy="1291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s-ES" sz="16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acc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nary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𝑑𝑙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𝑁𝐼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3" name="5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28" y="4191455"/>
                <a:ext cx="3739101" cy="12915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11 CuadroTexto"/>
              <p:cNvSpPr txBox="1"/>
              <p:nvPr/>
            </p:nvSpPr>
            <p:spPr>
              <a:xfrm>
                <a:off x="5889730" y="5738202"/>
                <a:ext cx="1802160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𝐼𝑛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4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30" y="5738202"/>
                <a:ext cx="1802160" cy="5533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94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589230" y="571311"/>
            <a:ext cx="459286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5. Teorema de </a:t>
            </a:r>
            <a:r>
              <a:rPr lang="es-ES" sz="1600" b="1" dirty="0" err="1" smtClean="0">
                <a:solidFill>
                  <a:schemeClr val="bg1"/>
                </a:solidFill>
              </a:rPr>
              <a:t>Ampère</a:t>
            </a:r>
            <a:endParaRPr lang="es-ES" sz="1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641452"/>
                  </p:ext>
                </p:extLst>
              </p:nvPr>
            </p:nvGraphicFramePr>
            <p:xfrm>
              <a:off x="508000" y="1206500"/>
              <a:ext cx="8178801" cy="4511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03378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¿Cuánto vale el campo magnético en el centro de un solenoide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500</m:t>
                              </m:r>
                            </m:oMath>
                          </a14:m>
                          <a:r>
                            <a:rPr lang="es-ES" sz="1600" dirty="0"/>
                            <a:t> espiras que tiene una longitud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30 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y por el que circula una intensidad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/>
                            <a:t>? 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1600" dirty="0" smtClean="0"/>
                            <a:t>	</a:t>
                          </a:r>
                          <a:endParaRPr lang="es-ES" sz="1600" dirty="0"/>
                        </a:p>
                        <a:p>
                          <a:pPr marL="0" indent="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=4,19·</m:t>
                              </m:r>
                              <m:sSup>
                                <m:sSupPr>
                                  <m:ctrlP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744656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¿Cuántas espiras circulares estrechamente arrolladas deberá tener una bobina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12,56 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 radio por la que circula una intensidad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0,25 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/>
                            <a:t>, para que el campo magnético en su centro </a:t>
                          </a:r>
                          <a:r>
                            <a:rPr lang="es-ES" sz="1600" dirty="0" smtClean="0"/>
                            <a:t>valga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s-ES" sz="1600" b="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/>
                            <a:t>?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dirty="0" smtClean="0"/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s-ES" sz="1600" b="0" i="0" smtClean="0">
                                  <a:latin typeface="Cambria Math" panose="02040503050406030204" pitchFamily="18" charset="0"/>
                                </a:rPr>
                                <m:t>=8</m:t>
                              </m:r>
                            </m:oMath>
                          </a14:m>
                          <a:endParaRPr lang="es-ES" sz="1600" b="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67111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indent="0" algn="just"/>
                          <a:r>
                            <a:rPr lang="es-ES" sz="1600" dirty="0" smtClean="0"/>
                            <a:t>Una </a:t>
                          </a:r>
                          <a:r>
                            <a:rPr lang="es-ES" sz="1600" dirty="0"/>
                            <a:t>intensidad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es-ES" sz="1600" dirty="0"/>
                            <a:t> circula por un solenoide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25 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 longitud conformado por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3200</m:t>
                              </m:r>
                            </m:oMath>
                          </a14:m>
                          <a:r>
                            <a:rPr lang="es-ES" sz="1600" dirty="0"/>
                            <a:t> espiras de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  <m:r>
                                <a:rPr lang="es-ES" sz="160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s-ES" sz="1600" dirty="0"/>
                            <a:t>de radio. </a:t>
                          </a:r>
                          <a:r>
                            <a:rPr lang="es-ES" sz="1600" dirty="0" smtClean="0"/>
                            <a:t>Determinar: i) El </a:t>
                          </a:r>
                          <a:r>
                            <a:rPr lang="es-ES" sz="1600" dirty="0"/>
                            <a:t>campo magnético en el interior del solenoide si este está completamente </a:t>
                          </a:r>
                          <a:r>
                            <a:rPr lang="es-ES" sz="1600" dirty="0" smtClean="0"/>
                            <a:t>vacío; ii) El </a:t>
                          </a:r>
                          <a:r>
                            <a:rPr lang="es-ES" sz="1600" dirty="0"/>
                            <a:t>campo magnético en el interior del solenoide si en el interior de este hay un material con permeabilidad magnética </a:t>
                          </a:r>
                          <a:r>
                            <a:rPr lang="es-ES" sz="1600" dirty="0" smtClean="0"/>
                            <a:t>relativa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=1150</m:t>
                              </m:r>
                            </m:oMath>
                          </a14:m>
                          <a:r>
                            <a:rPr lang="es-ES" sz="1600" dirty="0" smtClean="0"/>
                            <a:t>; iii) La </a:t>
                          </a:r>
                          <a:r>
                            <a:rPr lang="es-ES" sz="1600" dirty="0"/>
                            <a:t>longitud del alambre que se ha utilizado para fabricarlo.</a:t>
                          </a:r>
                        </a:p>
                        <a:p>
                          <a:pPr marL="0" indent="0" algn="just"/>
                          <a:r>
                            <a:rPr lang="es-ES" sz="1600" dirty="0" smtClean="0"/>
                            <a:t>Dato: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ES" sz="1600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𝜋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·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−7</m:t>
                                  </m:r>
                                </m:sup>
                              </m:sSup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  <m:r>
                                <a:rPr lang="es-ES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s-ES" sz="1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es-ES" sz="1600" b="1" dirty="0" smtClean="0"/>
                        </a:p>
                        <a:p>
                          <a:pPr marL="355600" indent="-355600" algn="just"/>
                          <a:r>
                            <a:rPr lang="es-ES" sz="1600" b="1" dirty="0" smtClean="0"/>
                            <a:t>Sol</a:t>
                          </a:r>
                          <a:r>
                            <a:rPr lang="es-ES" sz="1600" dirty="0" smtClean="0"/>
                            <a:t>: 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=0,064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=73,99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oMath>
                          </a14:m>
                          <a:r>
                            <a:rPr lang="es-ES" sz="1600" dirty="0" smtClean="0"/>
                            <a:t>; ii)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=1005,3 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oMath>
                          </a14:m>
                          <a:endParaRPr lang="es-ES" sz="1600" dirty="0" smtClean="0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a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641452"/>
                  </p:ext>
                </p:extLst>
              </p:nvPr>
            </p:nvGraphicFramePr>
            <p:xfrm>
              <a:off x="508000" y="1206500"/>
              <a:ext cx="8178801" cy="4511040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381000">
                      <a:extLst>
                        <a:ext uri="{9D8B030D-6E8A-4147-A177-3AD203B41FA5}">
                          <a16:colId xmlns:a16="http://schemas.microsoft.com/office/drawing/2014/main" val="2610252087"/>
                        </a:ext>
                      </a:extLst>
                    </a:gridCol>
                    <a:gridCol w="1193800">
                      <a:extLst>
                        <a:ext uri="{9D8B030D-6E8A-4147-A177-3AD203B41FA5}">
                          <a16:colId xmlns:a16="http://schemas.microsoft.com/office/drawing/2014/main" val="3809521380"/>
                        </a:ext>
                      </a:extLst>
                    </a:gridCol>
                    <a:gridCol w="6604001">
                      <a:extLst>
                        <a:ext uri="{9D8B030D-6E8A-4147-A177-3AD203B41FA5}">
                          <a16:colId xmlns:a16="http://schemas.microsoft.com/office/drawing/2014/main" val="1261505457"/>
                        </a:ext>
                      </a:extLst>
                    </a:gridCol>
                  </a:tblGrid>
                  <a:tr h="335280">
                    <a:tc gridSpan="2">
                      <a:txBody>
                        <a:bodyPr/>
                        <a:lstStyle/>
                        <a:p>
                          <a:r>
                            <a:rPr lang="es-ES" sz="1600" dirty="0" smtClean="0"/>
                            <a:t>ACTIVIDADES</a:t>
                          </a:r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58519145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20.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5000" t="-32000" r="-156" b="-30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451715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b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21.</a:t>
                          </a:r>
                          <a:endParaRPr lang="es-ES" sz="1600" b="0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l="-5000" t="-106944" r="-156" b="-1430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3295528"/>
                      </a:ext>
                    </a:extLst>
                  </a:tr>
                  <a:tr h="1798320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0000"/>
                            </a:lnSpc>
                          </a:pPr>
                          <a:r>
                            <a:rPr lang="es-ES" sz="1600" dirty="0" smtClean="0">
                              <a:latin typeface="+mn-lt"/>
                            </a:rPr>
                            <a:t>22.</a:t>
                          </a:r>
                          <a:endParaRPr lang="es-E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36000" marR="36000">
                        <a:lnL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070C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" t="-151525" r="-156" b="-474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6484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715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080000" y="2590800"/>
            <a:ext cx="370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Rafael Artacho Cañadas</a:t>
            </a:r>
          </a:p>
          <a:p>
            <a:pPr marL="355600" indent="-355600"/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</a:t>
            </a:r>
            <a:endParaRPr lang="es-ES" dirty="0">
              <a:latin typeface="FontAwesome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55600" indent="-355600"/>
            <a:r>
              <a:rPr lang="es-ES" dirty="0" smtClean="0">
                <a:solidFill>
                  <a:srgbClr val="0070C0"/>
                </a:solidFill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</a:t>
            </a:r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 	Granada</a:t>
            </a:r>
          </a:p>
          <a:p>
            <a:pPr marL="355600" indent="-355600"/>
            <a:endParaRPr lang="es-ES" dirty="0">
              <a:latin typeface="Nunito Sans" panose="00000500000000000000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355600" indent="-355600"/>
            <a:r>
              <a:rPr lang="es-ES" dirty="0" smtClean="0">
                <a:solidFill>
                  <a:srgbClr val="0070C0"/>
                </a:solidFill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</a:t>
            </a:r>
            <a:r>
              <a:rPr lang="es-ES" dirty="0" smtClean="0">
                <a:latin typeface="FontAwesome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s-ES" dirty="0" smtClean="0">
                <a:latin typeface="Nunito Sans" panose="00000500000000000000" pitchFamily="2" charset="0"/>
                <a:ea typeface="Segoe UI Emoji" panose="020B0502040204020203" pitchFamily="34" charset="0"/>
                <a:cs typeface="Segoe UI" panose="020B0502040204020203" pitchFamily="34" charset="0"/>
              </a:rPr>
              <a:t>artacho1955@gmail.com</a:t>
            </a:r>
            <a:endParaRPr lang="es-ES" dirty="0">
              <a:latin typeface="FontAwesome" pitchFamily="2" charset="0"/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9600" y="2692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70C0"/>
                </a:solidFill>
              </a:rPr>
              <a:t>Información de Contacto</a:t>
            </a:r>
            <a:endParaRPr lang="es-ES" sz="3600" b="1" dirty="0">
              <a:solidFill>
                <a:srgbClr val="0070C0"/>
              </a:solidFill>
            </a:endParaRPr>
          </a:p>
        </p:txBody>
      </p:sp>
      <p:pic>
        <p:nvPicPr>
          <p:cNvPr id="4" name="Imagen 3" descr="File:Simpleicons Interface user-black-close-up-shape.svg ...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924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De la magnetita al electromagnetismo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386881" y="911777"/>
            <a:ext cx="3473919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1.1. Campo magnético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3" name="Picture 4" descr="http://nicole.grupoh2.cienciasgdl.com/magnetico/imagenes/campo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" b="14944"/>
          <a:stretch/>
        </p:blipFill>
        <p:spPr bwMode="auto">
          <a:xfrm>
            <a:off x="451425" y="1460311"/>
            <a:ext cx="2824038" cy="16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10 Grupo"/>
          <p:cNvGrpSpPr/>
          <p:nvPr/>
        </p:nvGrpSpPr>
        <p:grpSpPr>
          <a:xfrm>
            <a:off x="4063820" y="1433014"/>
            <a:ext cx="1886603" cy="641445"/>
            <a:chOff x="4022878" y="1583741"/>
            <a:chExt cx="2571750" cy="714376"/>
          </a:xfrm>
        </p:grpSpPr>
        <p:sp>
          <p:nvSpPr>
            <p:cNvPr id="35" name="19 Rectángulo"/>
            <p:cNvSpPr>
              <a:spLocks noChangeArrowheads="1"/>
            </p:cNvSpPr>
            <p:nvPr/>
          </p:nvSpPr>
          <p:spPr bwMode="auto">
            <a:xfrm>
              <a:off x="4022878" y="1583741"/>
              <a:ext cx="1285875" cy="7143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s-ES" dirty="0"/>
            </a:p>
          </p:txBody>
        </p:sp>
        <p:sp>
          <p:nvSpPr>
            <p:cNvPr id="36" name="20 Rectángulo"/>
            <p:cNvSpPr>
              <a:spLocks noChangeArrowheads="1"/>
            </p:cNvSpPr>
            <p:nvPr/>
          </p:nvSpPr>
          <p:spPr bwMode="auto">
            <a:xfrm>
              <a:off x="5308753" y="1583741"/>
              <a:ext cx="1285875" cy="71437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s-ES" dirty="0"/>
            </a:p>
          </p:txBody>
        </p:sp>
        <p:sp>
          <p:nvSpPr>
            <p:cNvPr id="37" name="21 CuadroTexto"/>
            <p:cNvSpPr txBox="1">
              <a:spLocks noChangeArrowheads="1"/>
            </p:cNvSpPr>
            <p:nvPr/>
          </p:nvSpPr>
          <p:spPr bwMode="auto">
            <a:xfrm>
              <a:off x="5808816" y="1726617"/>
              <a:ext cx="357187" cy="41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s-ES_tradnl" b="1" dirty="0">
                  <a:cs typeface="Arial" pitchFamily="34" charset="0"/>
                </a:rPr>
                <a:t>N</a:t>
              </a:r>
              <a:endParaRPr lang="es-ES" b="1" dirty="0">
                <a:cs typeface="Arial" pitchFamily="34" charset="0"/>
              </a:endParaRPr>
            </a:p>
          </p:txBody>
        </p:sp>
        <p:sp>
          <p:nvSpPr>
            <p:cNvPr id="38" name="22 CuadroTexto"/>
            <p:cNvSpPr txBox="1">
              <a:spLocks noChangeArrowheads="1"/>
            </p:cNvSpPr>
            <p:nvPr/>
          </p:nvSpPr>
          <p:spPr bwMode="auto">
            <a:xfrm>
              <a:off x="4451501" y="1726617"/>
              <a:ext cx="357189" cy="41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s-ES_tradnl" b="1" dirty="0">
                  <a:cs typeface="Arial" pitchFamily="34" charset="0"/>
                </a:rPr>
                <a:t>S</a:t>
              </a:r>
              <a:endParaRPr lang="es-ES" b="1" dirty="0">
                <a:cs typeface="Arial" pitchFamily="34" charset="0"/>
              </a:endParaRPr>
            </a:p>
          </p:txBody>
        </p:sp>
      </p:grpSp>
      <p:grpSp>
        <p:nvGrpSpPr>
          <p:cNvPr id="39" name="18 Grupo"/>
          <p:cNvGrpSpPr/>
          <p:nvPr/>
        </p:nvGrpSpPr>
        <p:grpSpPr>
          <a:xfrm>
            <a:off x="6480328" y="1460311"/>
            <a:ext cx="970070" cy="630530"/>
            <a:chOff x="7230955" y="1280931"/>
            <a:chExt cx="1285875" cy="714376"/>
          </a:xfrm>
        </p:grpSpPr>
        <p:sp>
          <p:nvSpPr>
            <p:cNvPr id="40" name="23 Rectángulo"/>
            <p:cNvSpPr>
              <a:spLocks noChangeArrowheads="1"/>
            </p:cNvSpPr>
            <p:nvPr/>
          </p:nvSpPr>
          <p:spPr bwMode="auto">
            <a:xfrm>
              <a:off x="7230955" y="1280931"/>
              <a:ext cx="1285875" cy="7143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s-ES" dirty="0"/>
            </a:p>
          </p:txBody>
        </p:sp>
        <p:sp>
          <p:nvSpPr>
            <p:cNvPr id="41" name="26 CuadroTexto"/>
            <p:cNvSpPr txBox="1">
              <a:spLocks noChangeArrowheads="1"/>
            </p:cNvSpPr>
            <p:nvPr/>
          </p:nvSpPr>
          <p:spPr bwMode="auto">
            <a:xfrm>
              <a:off x="8016768" y="1423807"/>
              <a:ext cx="357188" cy="41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s-ES_tradnl" b="1" dirty="0">
                  <a:cs typeface="Arial" pitchFamily="34" charset="0"/>
                </a:rPr>
                <a:t>S</a:t>
              </a:r>
              <a:endParaRPr lang="es-ES" b="1" dirty="0">
                <a:cs typeface="Arial" pitchFamily="34" charset="0"/>
              </a:endParaRPr>
            </a:p>
          </p:txBody>
        </p:sp>
        <p:sp>
          <p:nvSpPr>
            <p:cNvPr id="42" name="27 CuadroTexto"/>
            <p:cNvSpPr txBox="1">
              <a:spLocks noChangeArrowheads="1"/>
            </p:cNvSpPr>
            <p:nvPr/>
          </p:nvSpPr>
          <p:spPr bwMode="auto">
            <a:xfrm>
              <a:off x="7373828" y="1423807"/>
              <a:ext cx="357188" cy="41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s-ES_tradnl" b="1" dirty="0">
                  <a:cs typeface="Arial" pitchFamily="34" charset="0"/>
                </a:rPr>
                <a:t>N</a:t>
              </a:r>
              <a:endParaRPr lang="es-ES" b="1" dirty="0">
                <a:cs typeface="Arial" pitchFamily="34" charset="0"/>
              </a:endParaRPr>
            </a:p>
          </p:txBody>
        </p:sp>
      </p:grpSp>
      <p:grpSp>
        <p:nvGrpSpPr>
          <p:cNvPr id="43" name="29 Grupo"/>
          <p:cNvGrpSpPr/>
          <p:nvPr/>
        </p:nvGrpSpPr>
        <p:grpSpPr>
          <a:xfrm>
            <a:off x="7628019" y="1446663"/>
            <a:ext cx="970070" cy="630530"/>
            <a:chOff x="7232234" y="2154388"/>
            <a:chExt cx="1285875" cy="714376"/>
          </a:xfrm>
        </p:grpSpPr>
        <p:sp>
          <p:nvSpPr>
            <p:cNvPr id="44" name="24 Rectángulo"/>
            <p:cNvSpPr>
              <a:spLocks noChangeArrowheads="1"/>
            </p:cNvSpPr>
            <p:nvPr/>
          </p:nvSpPr>
          <p:spPr bwMode="auto">
            <a:xfrm>
              <a:off x="7232234" y="2154388"/>
              <a:ext cx="1285875" cy="714376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s-ES" dirty="0"/>
            </a:p>
          </p:txBody>
        </p:sp>
        <p:sp>
          <p:nvSpPr>
            <p:cNvPr id="45" name="25 CuadroTexto"/>
            <p:cNvSpPr txBox="1">
              <a:spLocks noChangeArrowheads="1"/>
            </p:cNvSpPr>
            <p:nvPr/>
          </p:nvSpPr>
          <p:spPr bwMode="auto">
            <a:xfrm>
              <a:off x="7446547" y="2297264"/>
              <a:ext cx="357188" cy="41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s-ES_tradnl" b="1" dirty="0">
                  <a:cs typeface="Arial" pitchFamily="34" charset="0"/>
                </a:rPr>
                <a:t>N</a:t>
              </a:r>
              <a:endParaRPr lang="es-ES" b="1" dirty="0">
                <a:cs typeface="Arial" pitchFamily="34" charset="0"/>
              </a:endParaRPr>
            </a:p>
          </p:txBody>
        </p:sp>
        <p:sp>
          <p:nvSpPr>
            <p:cNvPr id="46" name="28 CuadroTexto"/>
            <p:cNvSpPr txBox="1">
              <a:spLocks noChangeArrowheads="1"/>
            </p:cNvSpPr>
            <p:nvPr/>
          </p:nvSpPr>
          <p:spPr bwMode="auto">
            <a:xfrm>
              <a:off x="8089482" y="2297264"/>
              <a:ext cx="357188" cy="41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s-ES_tradnl" b="1" dirty="0">
                  <a:cs typeface="Arial" pitchFamily="34" charset="0"/>
                </a:rPr>
                <a:t>S</a:t>
              </a:r>
              <a:endParaRPr lang="es-ES" b="1" dirty="0">
                <a:cs typeface="Arial" pitchFamily="34" charset="0"/>
              </a:endParaRPr>
            </a:p>
          </p:txBody>
        </p:sp>
      </p:grpSp>
      <p:pic>
        <p:nvPicPr>
          <p:cNvPr id="47" name="Picture 6" descr="http://stc.obolog.net/photos/4f33/4f33fb7ada675s139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5" y="3220871"/>
            <a:ext cx="2806723" cy="174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://3.bp.blogspot.com/-TpuKiWNcens/TV2ka8JM89I/AAAAAAAAAH0/mGyGA27KXNc/s1600/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6" y="4467890"/>
            <a:ext cx="2715904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9 Rectángulo"/>
          <p:cNvSpPr/>
          <p:nvPr/>
        </p:nvSpPr>
        <p:spPr>
          <a:xfrm>
            <a:off x="3480179" y="2317171"/>
            <a:ext cx="522709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Los </a:t>
            </a:r>
            <a:r>
              <a:rPr lang="es-ES" sz="1600" dirty="0">
                <a:cs typeface="Arial" pitchFamily="34" charset="0"/>
              </a:rPr>
              <a:t>polos magnéticos siempre están presentes en parejas. No pueden separarse, aún cuando el imán se corte reiteradas veces, siempre aparece un polo norte y otro sur. </a:t>
            </a:r>
          </a:p>
        </p:txBody>
      </p:sp>
      <p:sp>
        <p:nvSpPr>
          <p:cNvPr id="50" name="17 Rectángulo"/>
          <p:cNvSpPr/>
          <p:nvPr/>
        </p:nvSpPr>
        <p:spPr>
          <a:xfrm>
            <a:off x="470848" y="5173407"/>
            <a:ext cx="53965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cs typeface="Arial" pitchFamily="34" charset="0"/>
              </a:rPr>
              <a:t>La dirección del campo magnético es la que indica el polo norte de una brújula en cualquier punto (de norte a sur por el exterior y de sur a norte por el interior)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30 CuadroTexto"/>
              <p:cNvSpPr txBox="1"/>
              <p:nvPr/>
            </p:nvSpPr>
            <p:spPr>
              <a:xfrm>
                <a:off x="7186269" y="4148236"/>
                <a:ext cx="377732" cy="368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1" name="3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269" y="4148236"/>
                <a:ext cx="377732" cy="368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2047 CuadroTexto"/>
          <p:cNvSpPr txBox="1"/>
          <p:nvPr/>
        </p:nvSpPr>
        <p:spPr>
          <a:xfrm>
            <a:off x="6318913" y="3712192"/>
            <a:ext cx="257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i="1" dirty="0">
                <a:ea typeface="Cambria Math" pitchFamily="18" charset="0"/>
              </a:rPr>
              <a:t>v</a:t>
            </a:r>
            <a:r>
              <a:rPr lang="es-ES" sz="1600" i="1" dirty="0" smtClean="0">
                <a:ea typeface="Cambria Math" pitchFamily="18" charset="0"/>
              </a:rPr>
              <a:t>ector inducción magnética</a:t>
            </a:r>
            <a:endParaRPr lang="es-ES" sz="1600" i="1" dirty="0">
              <a:ea typeface="Cambria Math" pitchFamily="18" charset="0"/>
            </a:endParaRPr>
          </a:p>
        </p:txBody>
      </p:sp>
      <p:cxnSp>
        <p:nvCxnSpPr>
          <p:cNvPr id="53" name="2050 Conector recto de flecha"/>
          <p:cNvCxnSpPr>
            <a:endCxn id="51" idx="0"/>
          </p:cNvCxnSpPr>
          <p:nvPr/>
        </p:nvCxnSpPr>
        <p:spPr>
          <a:xfrm flipH="1">
            <a:off x="7375135" y="3998794"/>
            <a:ext cx="49248" cy="1494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43 Rectángulo"/>
          <p:cNvSpPr/>
          <p:nvPr/>
        </p:nvSpPr>
        <p:spPr>
          <a:xfrm>
            <a:off x="3498673" y="3706578"/>
            <a:ext cx="245318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El campo magnético decrece con el cuadrado de la distancia.</a:t>
            </a:r>
            <a:endParaRPr lang="es-E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De la magnetita al electromagnetismo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17676" y="963268"/>
            <a:ext cx="2820343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1.2. Electromagnetismo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62296" y="1359855"/>
            <a:ext cx="8135794" cy="119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sz="1600" b="1" kern="0" dirty="0" smtClean="0">
                <a:cs typeface="Arial" pitchFamily="34" charset="0"/>
              </a:rPr>
              <a:t>Invierno de 1820</a:t>
            </a:r>
            <a:r>
              <a:rPr lang="es-ES" sz="1600" kern="0" dirty="0">
                <a:cs typeface="Arial" pitchFamily="34" charset="0"/>
              </a:rPr>
              <a:t>: </a:t>
            </a:r>
            <a:r>
              <a:rPr lang="es-ES" sz="1600" b="1" kern="0" dirty="0">
                <a:cs typeface="Arial" pitchFamily="34" charset="0"/>
              </a:rPr>
              <a:t>Oersted</a:t>
            </a:r>
            <a:r>
              <a:rPr lang="es-ES" sz="1600" kern="0" dirty="0">
                <a:cs typeface="Arial" pitchFamily="34" charset="0"/>
              </a:rPr>
              <a:t> observa una relación entre electricidad y magnetismo consistente en que cuando colocaba la aguja de una brújula cerca de un alambre por el que circulaba corriente, ésta experimentaba una desviación. Así nació el </a:t>
            </a:r>
            <a:r>
              <a:rPr lang="es-ES" sz="1600" b="1" kern="0" dirty="0">
                <a:cs typeface="Arial" pitchFamily="34" charset="0"/>
              </a:rPr>
              <a:t>Electromagnetismo</a:t>
            </a:r>
            <a:r>
              <a:rPr lang="es-ES" sz="1600" kern="0" dirty="0" smtClean="0">
                <a:cs typeface="Arial" pitchFamily="34" charset="0"/>
              </a:rPr>
              <a:t>.</a:t>
            </a:r>
            <a:endParaRPr lang="es-ES" sz="1600" kern="0" dirty="0">
              <a:cs typeface="Arial" pitchFamily="34" charset="0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/>
          <a:srcRect l="27528" t="28125" r="41235" b="43088"/>
          <a:stretch>
            <a:fillRect/>
          </a:stretch>
        </p:blipFill>
        <p:spPr bwMode="auto">
          <a:xfrm>
            <a:off x="3291384" y="3538981"/>
            <a:ext cx="2495550" cy="254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3"/>
          <a:srcRect l="27264" t="27794" r="41324" b="43530"/>
          <a:stretch>
            <a:fillRect/>
          </a:stretch>
        </p:blipFill>
        <p:spPr bwMode="auto">
          <a:xfrm>
            <a:off x="6103487" y="3498775"/>
            <a:ext cx="2508250" cy="254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4"/>
          <a:srcRect l="35559" t="27794" r="49353" b="49155"/>
          <a:stretch>
            <a:fillRect/>
          </a:stretch>
        </p:blipFill>
        <p:spPr bwMode="auto">
          <a:xfrm>
            <a:off x="644266" y="2715904"/>
            <a:ext cx="2367161" cy="336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6 CuadroTexto"/>
          <p:cNvSpPr txBox="1"/>
          <p:nvPr/>
        </p:nvSpPr>
        <p:spPr>
          <a:xfrm>
            <a:off x="3238019" y="2715904"/>
            <a:ext cx="537371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Una </a:t>
            </a:r>
            <a:r>
              <a:rPr lang="es-ES" sz="1600" b="1" dirty="0" smtClean="0">
                <a:cs typeface="Arial" pitchFamily="34" charset="0"/>
              </a:rPr>
              <a:t>corriente eléctrica </a:t>
            </a:r>
            <a:r>
              <a:rPr lang="es-ES" sz="1600" dirty="0" smtClean="0">
                <a:cs typeface="Arial" pitchFamily="34" charset="0"/>
              </a:rPr>
              <a:t>(partículas cargadas en movimiento) produce un campo magnético.</a:t>
            </a:r>
            <a:endParaRPr lang="es-ES" sz="1600" dirty="0">
              <a:cs typeface="Arial" pitchFamily="34" charset="0"/>
            </a:endParaRPr>
          </a:p>
        </p:txBody>
      </p:sp>
      <p:pic>
        <p:nvPicPr>
          <p:cNvPr id="9" name="Imagen 8">
            <a:hlinkClick r:id="rId5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8090" y="12942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De la magnetita al electromagnetismo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7029" y="1090525"/>
            <a:ext cx="2820343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1.2. Electromagnetismo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" name="Picture 2" descr="Imagen:Ampe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39" y="1639060"/>
            <a:ext cx="1501042" cy="199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 CuadroTexto"/>
          <p:cNvSpPr txBox="1"/>
          <p:nvPr/>
        </p:nvSpPr>
        <p:spPr>
          <a:xfrm>
            <a:off x="455114" y="3617985"/>
            <a:ext cx="2115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cs typeface="Arial" pitchFamily="34" charset="0"/>
              </a:rPr>
              <a:t>Un par de meses después, </a:t>
            </a:r>
            <a:r>
              <a:rPr lang="es-ES" sz="1600" b="1" dirty="0" smtClean="0">
                <a:cs typeface="Arial" pitchFamily="34" charset="0"/>
              </a:rPr>
              <a:t>André  M. Ampère</a:t>
            </a:r>
            <a:r>
              <a:rPr lang="es-ES" sz="1600" dirty="0" smtClean="0">
                <a:cs typeface="Arial" pitchFamily="34" charset="0"/>
              </a:rPr>
              <a:t> comprobó la </a:t>
            </a:r>
            <a:r>
              <a:rPr lang="es-ES" sz="1600" b="1" dirty="0" smtClean="0">
                <a:cs typeface="Arial" pitchFamily="34" charset="0"/>
              </a:rPr>
              <a:t>interacción entre conductores</a:t>
            </a:r>
            <a:r>
              <a:rPr lang="es-ES" sz="1600" dirty="0" smtClean="0">
                <a:cs typeface="Arial" pitchFamily="34" charset="0"/>
              </a:rPr>
              <a:t> cercanos por los que circulan corrientes.</a:t>
            </a:r>
            <a:endParaRPr lang="es-ES" sz="1600" dirty="0">
              <a:cs typeface="Arial" pitchFamily="34" charset="0"/>
            </a:endParaRPr>
          </a:p>
        </p:txBody>
      </p:sp>
      <p:pic>
        <p:nvPicPr>
          <p:cNvPr id="12" name="Picture 2" descr="http://personales.ya.com/angeljeronimo/Radioaficion/pagina%20inicio/Historia%20de%20la%20Electricidad/pagina%203/Jean%20Baptiste%20Biot%20y%20Felix%20Sav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4" y="1621997"/>
            <a:ext cx="2947462" cy="200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5 CuadroTexto"/>
          <p:cNvSpPr txBox="1"/>
          <p:nvPr/>
        </p:nvSpPr>
        <p:spPr>
          <a:xfrm>
            <a:off x="2666051" y="3620261"/>
            <a:ext cx="3029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Por esas fechas, </a:t>
            </a:r>
            <a:r>
              <a:rPr lang="es-ES" sz="1600" b="1" dirty="0" smtClean="0">
                <a:cs typeface="Arial" pitchFamily="34" charset="0"/>
              </a:rPr>
              <a:t>Jean-Baptiste Biot</a:t>
            </a:r>
            <a:r>
              <a:rPr lang="es-ES" sz="1600" dirty="0" smtClean="0">
                <a:cs typeface="Arial" pitchFamily="34" charset="0"/>
              </a:rPr>
              <a:t> y </a:t>
            </a:r>
            <a:r>
              <a:rPr lang="es-ES" sz="1600" b="1" dirty="0" smtClean="0">
                <a:cs typeface="Arial" pitchFamily="34" charset="0"/>
              </a:rPr>
              <a:t>Felix Savart</a:t>
            </a:r>
            <a:r>
              <a:rPr lang="es-ES" sz="1600" dirty="0" smtClean="0">
                <a:cs typeface="Arial" pitchFamily="34" charset="0"/>
              </a:rPr>
              <a:t> formularon el campo producido por una corriente cualquiera.</a:t>
            </a:r>
            <a:endParaRPr lang="es-ES" sz="1600" dirty="0">
              <a:cs typeface="Arial" pitchFamily="34" charset="0"/>
            </a:endParaRPr>
          </a:p>
        </p:txBody>
      </p:sp>
      <p:pic>
        <p:nvPicPr>
          <p:cNvPr id="14" name="Picture 4" descr="http://www.fisicanet.com.ar/biografias/cientificos/h/img/henr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r="6002"/>
          <a:stretch/>
        </p:blipFill>
        <p:spPr bwMode="auto">
          <a:xfrm>
            <a:off x="7401827" y="1609985"/>
            <a:ext cx="1337480" cy="20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analesradiofonicosarchivo.files.wordpress.com/2011/12/faraday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8" r="4285"/>
          <a:stretch/>
        </p:blipFill>
        <p:spPr bwMode="auto">
          <a:xfrm>
            <a:off x="6050696" y="1625410"/>
            <a:ext cx="1309405" cy="19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8 CuadroTexto"/>
          <p:cNvSpPr txBox="1"/>
          <p:nvPr/>
        </p:nvSpPr>
        <p:spPr>
          <a:xfrm>
            <a:off x="5996106" y="3622535"/>
            <a:ext cx="2961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cs typeface="Arial" pitchFamily="34" charset="0"/>
              </a:rPr>
              <a:t>Michael Faraday </a:t>
            </a:r>
            <a:r>
              <a:rPr lang="es-ES" sz="1600" dirty="0" smtClean="0">
                <a:cs typeface="Arial" pitchFamily="34" charset="0"/>
              </a:rPr>
              <a:t>y </a:t>
            </a:r>
            <a:r>
              <a:rPr lang="es-ES" sz="1600" b="1" dirty="0" smtClean="0">
                <a:cs typeface="Arial" pitchFamily="34" charset="0"/>
              </a:rPr>
              <a:t>Joseph Henry </a:t>
            </a:r>
            <a:r>
              <a:rPr lang="es-ES" sz="1600" dirty="0" smtClean="0">
                <a:cs typeface="Arial" pitchFamily="34" charset="0"/>
              </a:rPr>
              <a:t>demostraron que un campo magnético variable produce una corriente eléctrica.</a:t>
            </a:r>
            <a:endParaRPr lang="es-ES" sz="1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1. De la magnetita al electromagnetismo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7" name="15 CuadroTexto"/>
          <p:cNvSpPr txBox="1"/>
          <p:nvPr/>
        </p:nvSpPr>
        <p:spPr>
          <a:xfrm>
            <a:off x="3029802" y="1135042"/>
            <a:ext cx="5636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Algo más tarde, </a:t>
            </a:r>
            <a:r>
              <a:rPr lang="es-ES" sz="1600" b="1" dirty="0" smtClean="0">
                <a:cs typeface="Arial" pitchFamily="34" charset="0"/>
              </a:rPr>
              <a:t>James Clerk Maxwell </a:t>
            </a:r>
            <a:r>
              <a:rPr lang="es-ES" sz="1600" dirty="0" smtClean="0">
                <a:cs typeface="Arial" pitchFamily="34" charset="0"/>
              </a:rPr>
              <a:t>constató el efecto contrario: un campo eléctrico variable genera un campo magnético.</a:t>
            </a:r>
          </a:p>
          <a:p>
            <a:pPr algn="just"/>
            <a:endParaRPr lang="es-ES" sz="1600" dirty="0">
              <a:cs typeface="Arial" pitchFamily="34" charset="0"/>
            </a:endParaRPr>
          </a:p>
          <a:p>
            <a:pPr algn="just"/>
            <a:r>
              <a:rPr lang="es-ES" sz="1600" dirty="0" smtClean="0">
                <a:cs typeface="Arial" pitchFamily="34" charset="0"/>
              </a:rPr>
              <a:t>Se puede concluir:</a:t>
            </a:r>
            <a:endParaRPr lang="es-ES" sz="1600" dirty="0">
              <a:cs typeface="Arial" pitchFamily="34" charset="0"/>
            </a:endParaRPr>
          </a:p>
        </p:txBody>
      </p:sp>
      <p:sp>
        <p:nvSpPr>
          <p:cNvPr id="18" name="6 CuadroTexto"/>
          <p:cNvSpPr txBox="1"/>
          <p:nvPr/>
        </p:nvSpPr>
        <p:spPr>
          <a:xfrm>
            <a:off x="3125338" y="2595539"/>
            <a:ext cx="5540989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 algn="just"/>
            <a:r>
              <a:rPr lang="es-ES" sz="1600" dirty="0" smtClean="0">
                <a:cs typeface="Arial" pitchFamily="34" charset="0"/>
                <a:sym typeface="Wingdings" panose="05000000000000000000" pitchFamily="2" charset="2"/>
              </a:rPr>
              <a:t> 	</a:t>
            </a:r>
            <a:r>
              <a:rPr lang="es-ES" sz="1600" dirty="0" smtClean="0">
                <a:cs typeface="Arial" pitchFamily="34" charset="0"/>
              </a:rPr>
              <a:t>Los imanes y las corrientes eléctricas constituyen fuentes generadoras de campos magnéticos.</a:t>
            </a:r>
          </a:p>
          <a:p>
            <a:pPr marL="177800" indent="-177800" algn="just">
              <a:buFont typeface="Wingdings"/>
              <a:buChar char="F"/>
            </a:pPr>
            <a:endParaRPr lang="es-ES" sz="1600" dirty="0" smtClean="0">
              <a:cs typeface="Arial" pitchFamily="34" charset="0"/>
            </a:endParaRPr>
          </a:p>
          <a:p>
            <a:pPr marL="177800" indent="-177800" algn="just"/>
            <a:r>
              <a:rPr lang="es-ES" sz="1600" dirty="0" smtClean="0">
                <a:cs typeface="Arial" pitchFamily="34" charset="0"/>
                <a:sym typeface="Wingdings"/>
              </a:rPr>
              <a:t> 	</a:t>
            </a:r>
            <a:r>
              <a:rPr lang="es-ES" sz="1600" dirty="0" smtClean="0">
                <a:cs typeface="Arial" pitchFamily="34" charset="0"/>
              </a:rPr>
              <a:t>Los campos magnéticos son producidos por partículas cargadas en movimiento.</a:t>
            </a:r>
            <a:endParaRPr lang="es-ES" sz="1600" dirty="0">
              <a:cs typeface="Arial" pitchFamily="34" charset="0"/>
            </a:endParaRPr>
          </a:p>
        </p:txBody>
      </p:sp>
      <p:pic>
        <p:nvPicPr>
          <p:cNvPr id="19" name="Picture 2" descr="http://3.bp.blogspot.com/-Sv8Qa9suVJA/Tg7xcmBumbI/AAAAAAAAHBI/cTH6DBoSjIw/s1600/max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52" y="1229812"/>
            <a:ext cx="2479040" cy="309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. Estudio del campo magnético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9581" y="98513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2.1. Acción de un campo magnético sobre una carga en movimiento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grpSp>
        <p:nvGrpSpPr>
          <p:cNvPr id="7" name="8 Grupo"/>
          <p:cNvGrpSpPr/>
          <p:nvPr/>
        </p:nvGrpSpPr>
        <p:grpSpPr>
          <a:xfrm>
            <a:off x="491105" y="1336799"/>
            <a:ext cx="2286000" cy="2137801"/>
            <a:chOff x="941482" y="1705288"/>
            <a:chExt cx="2286000" cy="2137801"/>
          </a:xfrm>
        </p:grpSpPr>
        <p:grpSp>
          <p:nvGrpSpPr>
            <p:cNvPr id="9" name="23 Grupo"/>
            <p:cNvGrpSpPr/>
            <p:nvPr/>
          </p:nvGrpSpPr>
          <p:grpSpPr>
            <a:xfrm>
              <a:off x="941482" y="2055423"/>
              <a:ext cx="2286000" cy="1787666"/>
              <a:chOff x="1214438" y="2202539"/>
              <a:chExt cx="2286000" cy="1489722"/>
            </a:xfrm>
          </p:grpSpPr>
          <p:cxnSp>
            <p:nvCxnSpPr>
              <p:cNvPr id="15" name="20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2202539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" name="22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2500218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0" name="24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2797899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1" name="27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3095578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2" name="28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3393258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" name="29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3690938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10" name="5 Grupo"/>
            <p:cNvGrpSpPr/>
            <p:nvPr/>
          </p:nvGrpSpPr>
          <p:grpSpPr>
            <a:xfrm>
              <a:off x="1682986" y="2764573"/>
              <a:ext cx="360000" cy="360000"/>
              <a:chOff x="836825" y="3678973"/>
              <a:chExt cx="540000" cy="54000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825" y="3678973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32 Más"/>
              <p:cNvSpPr/>
              <p:nvPr/>
            </p:nvSpPr>
            <p:spPr>
              <a:xfrm>
                <a:off x="968993" y="3787258"/>
                <a:ext cx="288000" cy="286604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6 CuadroTexto"/>
                <p:cNvSpPr txBox="1"/>
                <p:nvPr/>
              </p:nvSpPr>
              <p:spPr>
                <a:xfrm>
                  <a:off x="2723451" y="1705288"/>
                  <a:ext cx="377732" cy="3684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11" name="6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3451" y="1705288"/>
                  <a:ext cx="377732" cy="3684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33 CuadroTexto"/>
                <p:cNvSpPr txBox="1"/>
                <p:nvPr/>
              </p:nvSpPr>
              <p:spPr>
                <a:xfrm flipH="1">
                  <a:off x="1951629" y="2785734"/>
                  <a:ext cx="77792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s-ES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4" name="33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951629" y="2785734"/>
                  <a:ext cx="777923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4545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14 Grupo"/>
          <p:cNvGrpSpPr/>
          <p:nvPr/>
        </p:nvGrpSpPr>
        <p:grpSpPr>
          <a:xfrm>
            <a:off x="479732" y="3790963"/>
            <a:ext cx="2286000" cy="2502266"/>
            <a:chOff x="479732" y="4091214"/>
            <a:chExt cx="2286000" cy="2502266"/>
          </a:xfrm>
        </p:grpSpPr>
        <p:grpSp>
          <p:nvGrpSpPr>
            <p:cNvPr id="25" name="35 Grupo"/>
            <p:cNvGrpSpPr/>
            <p:nvPr/>
          </p:nvGrpSpPr>
          <p:grpSpPr>
            <a:xfrm>
              <a:off x="479732" y="4091214"/>
              <a:ext cx="2286000" cy="1787666"/>
              <a:chOff x="1214438" y="2202539"/>
              <a:chExt cx="2286000" cy="1489722"/>
            </a:xfrm>
          </p:grpSpPr>
          <p:cxnSp>
            <p:nvCxnSpPr>
              <p:cNvPr id="34" name="20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2202539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5" name="22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2500218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6" name="24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2797899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7" name="44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3095578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" name="45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3393258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9" name="46 Conector recto de flecha"/>
              <p:cNvCxnSpPr>
                <a:cxnSpLocks noChangeShapeType="1"/>
              </p:cNvCxnSpPr>
              <p:nvPr/>
            </p:nvCxnSpPr>
            <p:spPr bwMode="auto">
              <a:xfrm>
                <a:off x="1214438" y="3690938"/>
                <a:ext cx="2286000" cy="1323"/>
              </a:xfrm>
              <a:prstGeom prst="straightConnector1">
                <a:avLst/>
              </a:prstGeom>
              <a:noFill/>
              <a:ln w="1587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</p:grpSp>
        <p:grpSp>
          <p:nvGrpSpPr>
            <p:cNvPr id="26" name="36 Grupo"/>
            <p:cNvGrpSpPr/>
            <p:nvPr/>
          </p:nvGrpSpPr>
          <p:grpSpPr>
            <a:xfrm>
              <a:off x="1221237" y="5591934"/>
              <a:ext cx="360000" cy="360000"/>
              <a:chOff x="816355" y="4825385"/>
              <a:chExt cx="540000" cy="540000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355" y="482538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" name="40 Más"/>
              <p:cNvSpPr/>
              <p:nvPr/>
            </p:nvSpPr>
            <p:spPr>
              <a:xfrm>
                <a:off x="928048" y="4954139"/>
                <a:ext cx="288000" cy="286604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6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38 CuadroTexto"/>
                <p:cNvSpPr txBox="1"/>
                <p:nvPr/>
              </p:nvSpPr>
              <p:spPr>
                <a:xfrm flipH="1">
                  <a:off x="1831072" y="5190015"/>
                  <a:ext cx="37986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39" name="38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831072" y="5190015"/>
                  <a:ext cx="379865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14545" r="-2222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10 Conector recto"/>
            <p:cNvCxnSpPr/>
            <p:nvPr/>
          </p:nvCxnSpPr>
          <p:spPr>
            <a:xfrm flipV="1">
              <a:off x="586854" y="5827594"/>
              <a:ext cx="736979" cy="61414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47 Conector recto"/>
            <p:cNvCxnSpPr/>
            <p:nvPr/>
          </p:nvCxnSpPr>
          <p:spPr>
            <a:xfrm flipV="1">
              <a:off x="1503529" y="5363571"/>
              <a:ext cx="393510" cy="32982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48 Conector recto"/>
            <p:cNvCxnSpPr/>
            <p:nvPr/>
          </p:nvCxnSpPr>
          <p:spPr>
            <a:xfrm flipH="1">
              <a:off x="1392072" y="5909480"/>
              <a:ext cx="0" cy="684000"/>
            </a:xfrm>
            <a:prstGeom prst="line">
              <a:avLst/>
            </a:prstGeom>
            <a:ln w="38100">
              <a:solidFill>
                <a:srgbClr val="00B0F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49 CuadroTexto"/>
                <p:cNvSpPr txBox="1"/>
                <p:nvPr/>
              </p:nvSpPr>
              <p:spPr>
                <a:xfrm flipH="1">
                  <a:off x="1410266" y="6120338"/>
                  <a:ext cx="379865" cy="36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s-ES" sz="1600" dirty="0"/>
                </a:p>
              </p:txBody>
            </p:sp>
          </mc:Choice>
          <mc:Fallback xmlns="">
            <p:sp>
              <p:nvSpPr>
                <p:cNvPr id="50" name="49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410266" y="6120338"/>
                  <a:ext cx="379865" cy="3684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14754" r="-22222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15 Arco"/>
          <p:cNvSpPr/>
          <p:nvPr/>
        </p:nvSpPr>
        <p:spPr>
          <a:xfrm>
            <a:off x="1160060" y="5554637"/>
            <a:ext cx="928047" cy="764275"/>
          </a:xfrm>
          <a:prstGeom prst="arc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16" y="4420502"/>
            <a:ext cx="36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51 Menos"/>
          <p:cNvSpPr/>
          <p:nvPr/>
        </p:nvSpPr>
        <p:spPr>
          <a:xfrm>
            <a:off x="1284325" y="4506337"/>
            <a:ext cx="192000" cy="191069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cxnSp>
        <p:nvCxnSpPr>
          <p:cNvPr id="43" name="70 Conector recto"/>
          <p:cNvCxnSpPr/>
          <p:nvPr/>
        </p:nvCxnSpPr>
        <p:spPr>
          <a:xfrm flipV="1">
            <a:off x="548186" y="4669809"/>
            <a:ext cx="736979" cy="6141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71 Conector recto"/>
          <p:cNvCxnSpPr/>
          <p:nvPr/>
        </p:nvCxnSpPr>
        <p:spPr>
          <a:xfrm flipV="1">
            <a:off x="1505803" y="4178490"/>
            <a:ext cx="393510" cy="329822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72 CuadroTexto"/>
              <p:cNvSpPr txBox="1"/>
              <p:nvPr/>
            </p:nvSpPr>
            <p:spPr>
              <a:xfrm flipH="1">
                <a:off x="1819699" y="3936696"/>
                <a:ext cx="3798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5" name="7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819699" y="3936696"/>
                <a:ext cx="379865" cy="338554"/>
              </a:xfrm>
              <a:prstGeom prst="rect">
                <a:avLst/>
              </a:prstGeom>
              <a:blipFill>
                <a:blip r:embed="rId10"/>
                <a:stretch>
                  <a:fillRect t="-16364" r="-2258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73 Arco"/>
          <p:cNvSpPr/>
          <p:nvPr/>
        </p:nvSpPr>
        <p:spPr>
          <a:xfrm rot="20154177" flipV="1">
            <a:off x="832512" y="3493826"/>
            <a:ext cx="914400" cy="1053151"/>
          </a:xfrm>
          <a:prstGeom prst="arc">
            <a:avLst>
              <a:gd name="adj1" fmla="val 16200000"/>
              <a:gd name="adj2" fmla="val 419590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74 CuadroTexto"/>
              <p:cNvSpPr txBox="1"/>
              <p:nvPr/>
            </p:nvSpPr>
            <p:spPr>
              <a:xfrm flipH="1">
                <a:off x="1044051" y="3911676"/>
                <a:ext cx="379865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47" name="7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44051" y="3911676"/>
                <a:ext cx="379865" cy="368499"/>
              </a:xfrm>
              <a:prstGeom prst="rect">
                <a:avLst/>
              </a:prstGeom>
              <a:blipFill>
                <a:blip r:embed="rId11"/>
                <a:stretch>
                  <a:fillRect t="-16667" r="-2222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75 Conector recto"/>
          <p:cNvCxnSpPr/>
          <p:nvPr/>
        </p:nvCxnSpPr>
        <p:spPr>
          <a:xfrm flipH="1" flipV="1">
            <a:off x="1380699" y="3755409"/>
            <a:ext cx="0" cy="684000"/>
          </a:xfrm>
          <a:prstGeom prst="line">
            <a:avLst/>
          </a:prstGeom>
          <a:ln w="38100">
            <a:solidFill>
              <a:srgbClr val="00B0F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21 CuadroTexto"/>
          <p:cNvSpPr txBox="1">
            <a:spLocks noChangeArrowheads="1"/>
          </p:cNvSpPr>
          <p:nvPr/>
        </p:nvSpPr>
        <p:spPr bwMode="auto">
          <a:xfrm>
            <a:off x="3016155" y="1536981"/>
            <a:ext cx="577300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>
                <a:cs typeface="Arial" pitchFamily="34" charset="0"/>
                <a:sym typeface="Wingdings" pitchFamily="2" charset="2"/>
              </a:rPr>
              <a:t>Cuando en una región en la que existe un campo magnético, se abandona una carga en reposo, no se observa interacción alguna.</a:t>
            </a:r>
          </a:p>
          <a:p>
            <a:pPr marL="177800" indent="-1778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600" dirty="0" smtClean="0">
                <a:cs typeface="Arial" pitchFamily="34" charset="0"/>
                <a:sym typeface="Wingdings" pitchFamily="2" charset="2"/>
              </a:rPr>
              <a:t>Cuando una carga incide en el campo magnético con una cierta velocidad, aparece una fuerza:</a:t>
            </a:r>
          </a:p>
          <a:p>
            <a:pPr marL="355600" indent="-355600" algn="just">
              <a:spcAft>
                <a:spcPts val="600"/>
              </a:spcAft>
              <a:tabLst>
                <a:tab pos="177800" algn="l"/>
              </a:tabLst>
            </a:pPr>
            <a:r>
              <a:rPr lang="es-ES_tradnl" sz="1600" dirty="0" smtClean="0">
                <a:cs typeface="Arial" pitchFamily="34" charset="0"/>
                <a:sym typeface="Wingdings" pitchFamily="2" charset="2"/>
              </a:rPr>
              <a:t>	</a:t>
            </a:r>
            <a:r>
              <a:rPr lang="es-ES_tradnl" sz="1600" dirty="0">
                <a:cs typeface="Arial" pitchFamily="34" charset="0"/>
                <a:sym typeface="Wingdings"/>
              </a:rPr>
              <a:t></a:t>
            </a:r>
            <a:r>
              <a:rPr lang="es-ES_tradnl" sz="1600" dirty="0" smtClean="0">
                <a:cs typeface="Arial" pitchFamily="34" charset="0"/>
                <a:sym typeface="Wingdings"/>
              </a:rPr>
              <a:t>	</a:t>
            </a:r>
            <a:r>
              <a:rPr lang="es-ES_tradnl" sz="1600" dirty="0">
                <a:cs typeface="Arial" pitchFamily="34" charset="0"/>
                <a:sym typeface="Wingdings"/>
              </a:rPr>
              <a:t>P</a:t>
            </a:r>
            <a:r>
              <a:rPr lang="es-ES_tradnl" sz="1600" dirty="0" smtClean="0">
                <a:cs typeface="Arial" pitchFamily="34" charset="0"/>
              </a:rPr>
              <a:t>roporcional </a:t>
            </a:r>
            <a:r>
              <a:rPr lang="es-ES_tradnl" sz="1600" dirty="0">
                <a:cs typeface="Arial" pitchFamily="34" charset="0"/>
              </a:rPr>
              <a:t>al valor de la </a:t>
            </a:r>
            <a:r>
              <a:rPr lang="es-ES_tradnl" sz="1600" b="1" dirty="0">
                <a:cs typeface="Arial" pitchFamily="34" charset="0"/>
              </a:rPr>
              <a:t>carga</a:t>
            </a:r>
            <a:r>
              <a:rPr lang="es-ES_tradnl" sz="1600" dirty="0">
                <a:cs typeface="Arial" pitchFamily="34" charset="0"/>
              </a:rPr>
              <a:t> y al de la </a:t>
            </a:r>
            <a:r>
              <a:rPr lang="es-ES_tradnl" sz="1600" b="1" dirty="0">
                <a:cs typeface="Arial" pitchFamily="34" charset="0"/>
              </a:rPr>
              <a:t>velocidad</a:t>
            </a:r>
            <a:r>
              <a:rPr lang="es-ES_tradnl" sz="1600" dirty="0" smtClean="0">
                <a:cs typeface="Arial" pitchFamily="34" charset="0"/>
              </a:rPr>
              <a:t>.</a:t>
            </a:r>
          </a:p>
          <a:p>
            <a:pPr marL="355600" indent="-355600" algn="just">
              <a:spcAft>
                <a:spcPts val="600"/>
              </a:spcAft>
              <a:tabLst>
                <a:tab pos="177800" algn="l"/>
              </a:tabLst>
            </a:pPr>
            <a:r>
              <a:rPr lang="es-ES_tradnl" sz="1600" dirty="0">
                <a:cs typeface="Arial" pitchFamily="34" charset="0"/>
              </a:rPr>
              <a:t>	</a:t>
            </a:r>
            <a:r>
              <a:rPr lang="es-ES_tradnl" sz="1600" dirty="0" smtClean="0">
                <a:cs typeface="Arial" pitchFamily="34" charset="0"/>
                <a:sym typeface="Wingdings"/>
              </a:rPr>
              <a:t> 	Si incide paralela al campo, no actúa fuerza alguna.</a:t>
            </a:r>
          </a:p>
          <a:p>
            <a:pPr marL="355600" indent="-355600" algn="just">
              <a:spcAft>
                <a:spcPts val="600"/>
              </a:spcAft>
              <a:tabLst>
                <a:tab pos="177800" algn="l"/>
              </a:tabLst>
            </a:pPr>
            <a:r>
              <a:rPr lang="es-ES_tradnl" sz="1600" dirty="0">
                <a:cs typeface="Arial" pitchFamily="34" charset="0"/>
                <a:sym typeface="Wingdings"/>
              </a:rPr>
              <a:t>	</a:t>
            </a:r>
            <a:r>
              <a:rPr lang="es-ES_tradnl" sz="1600" dirty="0" smtClean="0">
                <a:cs typeface="Arial" pitchFamily="34" charset="0"/>
                <a:sym typeface="Wingdings"/>
              </a:rPr>
              <a:t> 	Si incide perpendicularmente, la fuerza adquiere su valor máximo.</a:t>
            </a:r>
          </a:p>
          <a:p>
            <a:pPr marL="355600" indent="-355600" algn="just">
              <a:spcAft>
                <a:spcPts val="600"/>
              </a:spcAft>
              <a:tabLst>
                <a:tab pos="177800" algn="l"/>
              </a:tabLst>
            </a:pPr>
            <a:r>
              <a:rPr lang="es-ES_tradnl" sz="1600" dirty="0">
                <a:cs typeface="Arial" pitchFamily="34" charset="0"/>
                <a:sym typeface="Wingdings"/>
              </a:rPr>
              <a:t>	</a:t>
            </a:r>
            <a:r>
              <a:rPr lang="es-ES_tradnl" sz="1600" dirty="0" smtClean="0">
                <a:cs typeface="Arial" pitchFamily="34" charset="0"/>
                <a:sym typeface="Wingdings"/>
              </a:rPr>
              <a:t> 	Si incide oblicuamente, la fuerza es proporcional al seno del ángulo.</a:t>
            </a:r>
          </a:p>
          <a:p>
            <a:pPr marL="355600" indent="-355600" algn="just">
              <a:spcAft>
                <a:spcPts val="600"/>
              </a:spcAft>
              <a:tabLst>
                <a:tab pos="177800" algn="l"/>
              </a:tabLst>
            </a:pPr>
            <a:r>
              <a:rPr lang="es-ES_tradnl" sz="1600" dirty="0">
                <a:cs typeface="Arial" pitchFamily="34" charset="0"/>
                <a:sym typeface="Wingdings"/>
              </a:rPr>
              <a:t>	</a:t>
            </a:r>
            <a:r>
              <a:rPr lang="es-ES_tradnl" sz="1600" dirty="0" smtClean="0">
                <a:cs typeface="Arial" pitchFamily="34" charset="0"/>
                <a:sym typeface="Wingdings"/>
              </a:rPr>
              <a:t> 	Cargas de distinto signo, manifiestan fuerzas de sentido contrario.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9 CuadroTexto"/>
              <p:cNvSpPr txBox="1"/>
              <p:nvPr/>
            </p:nvSpPr>
            <p:spPr>
              <a:xfrm>
                <a:off x="3338938" y="5471683"/>
                <a:ext cx="5312795" cy="3684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</a:rPr>
                      <m:t>𝑞𝑣𝐵𝑠𝑒𝑛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  ⟹  </m:t>
                    </m:r>
                    <m:acc>
                      <m:accPr>
                        <m:chr m:val="⃗"/>
                        <m:ctrlPr>
                          <a:rPr lang="es-ES" sz="1600" b="0" i="1" smtClean="0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b="0" i="1" smtClean="0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</m:acc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</a:rPr>
                      <m:t>𝑞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s-ES" sz="16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600" b="0" i="1" smtClean="0">
                            <a:effectLst/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s-ES" sz="1600" b="0" i="1" smtClean="0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b="0" i="1" smtClean="0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  <m:t>𝐵</m:t>
                        </m:r>
                      </m:e>
                    </m:acc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1600" dirty="0" smtClean="0">
                    <a:effectLst/>
                  </a:rPr>
                  <a:t>  (</a:t>
                </a:r>
                <a:r>
                  <a:rPr lang="es-ES" sz="1600" b="1" i="1" dirty="0" smtClean="0">
                    <a:effectLst/>
                  </a:rPr>
                  <a:t>Fuerza de Lorentz</a:t>
                </a:r>
                <a:r>
                  <a:rPr lang="es-ES" sz="1600" dirty="0" smtClean="0">
                    <a:effectLst/>
                  </a:rPr>
                  <a:t>)</a:t>
                </a:r>
                <a:endParaRPr lang="es-ES" sz="1600" dirty="0">
                  <a:effectLst/>
                </a:endParaRPr>
              </a:p>
            </p:txBody>
          </p:sp>
        </mc:Choice>
        <mc:Fallback xmlns="">
          <p:sp>
            <p:nvSpPr>
              <p:cNvPr id="5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38" y="5471683"/>
                <a:ext cx="5312795" cy="368499"/>
              </a:xfrm>
              <a:prstGeom prst="rect">
                <a:avLst/>
              </a:prstGeom>
              <a:blipFill>
                <a:blip r:embed="rId12"/>
                <a:stretch>
                  <a:fillRect t="-16667" b="-23333"/>
                </a:stretch>
              </a:blipFill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8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651990" y="571311"/>
            <a:ext cx="440310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</a:t>
            </a:r>
            <a:r>
              <a:rPr lang="es-ES" sz="1600" b="1" dirty="0" smtClean="0">
                <a:solidFill>
                  <a:schemeClr val="bg1"/>
                </a:solidFill>
              </a:rPr>
              <a:t>. Estudio del campo magnético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386881" y="972434"/>
            <a:ext cx="8252152" cy="39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defRPr/>
            </a:pPr>
            <a:r>
              <a:rPr lang="es-ES" b="1" kern="0" dirty="0" smtClean="0">
                <a:solidFill>
                  <a:srgbClr val="002060"/>
                </a:solidFill>
                <a:cs typeface="Arial" pitchFamily="34" charset="0"/>
              </a:rPr>
              <a:t>2.1. Acción de un campo magnético sobre una carga en movimiento</a:t>
            </a: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  <a:p>
            <a:pPr marL="187325" indent="-187325" algn="just" eaLnBrk="0" hangingPunct="0">
              <a:spcBef>
                <a:spcPct val="50000"/>
              </a:spcBef>
              <a:buClr>
                <a:schemeClr val="folHlink"/>
              </a:buClr>
              <a:buSzPct val="90000"/>
              <a:buFont typeface="Wingdings" pitchFamily="2" charset="2"/>
              <a:buChar char="Ø"/>
              <a:defRPr/>
            </a:pPr>
            <a:endParaRPr lang="es-ES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2" name="11 CuadroTexto"/>
          <p:cNvSpPr txBox="1"/>
          <p:nvPr/>
        </p:nvSpPr>
        <p:spPr>
          <a:xfrm>
            <a:off x="409433" y="1378424"/>
            <a:ext cx="8379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cs typeface="Arial" pitchFamily="34" charset="0"/>
              </a:rPr>
              <a:t>L</a:t>
            </a:r>
            <a:r>
              <a:rPr lang="es-ES" sz="1600" dirty="0" smtClean="0">
                <a:cs typeface="Arial" pitchFamily="34" charset="0"/>
              </a:rPr>
              <a:t>a expresión de la Fuerza de Lorentz nos permite definir la </a:t>
            </a:r>
            <a:r>
              <a:rPr lang="es-ES" sz="1600" b="1" dirty="0" smtClean="0">
                <a:cs typeface="Arial" pitchFamily="34" charset="0"/>
              </a:rPr>
              <a:t>unidad de campo magnético</a:t>
            </a:r>
            <a:r>
              <a:rPr lang="es-ES" sz="1600" dirty="0" smtClean="0">
                <a:cs typeface="Arial" pitchFamily="34" charset="0"/>
              </a:rPr>
              <a:t>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12 CuadroTexto"/>
              <p:cNvSpPr txBox="1"/>
              <p:nvPr/>
            </p:nvSpPr>
            <p:spPr>
              <a:xfrm>
                <a:off x="3938101" y="2060129"/>
                <a:ext cx="1062149" cy="594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á</m:t>
                              </m:r>
                              <m:r>
                                <a:rPr lang="es-E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𝑞𝑣</m:t>
                          </m:r>
                        </m:den>
                      </m:f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101" y="2060129"/>
                <a:ext cx="1062149" cy="594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13 CuadroTexto"/>
          <p:cNvSpPr txBox="1"/>
          <p:nvPr/>
        </p:nvSpPr>
        <p:spPr>
          <a:xfrm>
            <a:off x="477673" y="2879678"/>
            <a:ext cx="825992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Un campo magnético es de 1 T (tesla) si se ejerce una fuerza de 1 N sobre una carga de 1 C que entra en dirección perpendicular al campo con una velocidad de 1 m/s: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53 CuadroTexto"/>
              <p:cNvSpPr txBox="1"/>
              <p:nvPr/>
            </p:nvSpPr>
            <p:spPr>
              <a:xfrm>
                <a:off x="2357235" y="4027680"/>
                <a:ext cx="4402744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·1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             1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𝑔𝑎𝑢𝑠𝑠</m:t>
                          </m:r>
                        </m:e>
                      </m:d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ES" sz="16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s-ES" sz="1600" dirty="0"/>
              </a:p>
            </p:txBody>
          </p:sp>
        </mc:Choice>
        <mc:Fallback xmlns="">
          <p:sp>
            <p:nvSpPr>
              <p:cNvPr id="55" name="5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235" y="4027680"/>
                <a:ext cx="4402744" cy="5964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17 CuadroTexto"/>
          <p:cNvSpPr txBox="1"/>
          <p:nvPr/>
        </p:nvSpPr>
        <p:spPr>
          <a:xfrm>
            <a:off x="491319" y="4858602"/>
            <a:ext cx="8215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cs typeface="Arial" pitchFamily="34" charset="0"/>
              </a:rPr>
              <a:t>Si la partícula incide en una región en la que existen un campo eléctrico y otro magnético, estará sometida a dos fuerzas: </a:t>
            </a:r>
            <a:endParaRPr lang="es-ES" sz="16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18 Rectángulo"/>
              <p:cNvSpPr/>
              <p:nvPr/>
            </p:nvSpPr>
            <p:spPr>
              <a:xfrm>
                <a:off x="596900" y="5670484"/>
                <a:ext cx="8083077" cy="38824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sz="1600" i="1" smtClean="0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</m:acc>
                    <m:r>
                      <a:rPr lang="es-ES" sz="16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1600" i="1">
                        <a:effectLst/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s-E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" sz="1600" i="1" smtClean="0"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s-ES" sz="1600" b="0" i="1" smtClean="0"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s-ES" sz="1600" b="0" i="1" smtClean="0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s-ES" sz="1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600" i="1">
                                <a:effectLst/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r>
                          <a:rPr lang="es-ES" sz="1600" i="1">
                            <a:effectLst/>
                            <a:latin typeface="Cambria Math" panose="02040503050406030204" pitchFamily="18" charset="0"/>
                            <a:ea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s-ES" sz="1600" i="1"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s-ES" sz="1600" i="1">
                                <a:effectLst/>
                                <a:latin typeface="Cambria Math" panose="02040503050406030204" pitchFamily="18" charset="0"/>
                                <a:ea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   (</m:t>
                    </m:r>
                    <m:r>
                      <a:rPr lang="es-ES" sz="1600" b="1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𝑭𝒖𝒆𝒓𝒛𝒂</m:t>
                    </m:r>
                    <m:r>
                      <a:rPr lang="es-ES" sz="1600" b="1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s-ES" sz="1600" b="1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𝒅𝒆</m:t>
                    </m:r>
                    <m:r>
                      <a:rPr lang="es-ES" sz="1600" b="1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s-ES" sz="1600" b="1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𝑳𝒐𝒓𝒆𝒏𝒕𝒛</m:t>
                    </m:r>
                    <m:r>
                      <a:rPr lang="es-ES" sz="1600" b="1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s-ES" sz="1600" b="1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𝒈𝒆𝒏𝒆𝒓𝒂𝒍𝒊𝒛𝒂𝒅𝒂</m:t>
                    </m:r>
                    <m:r>
                      <a:rPr lang="es-ES" sz="1600" b="0" i="1" smtClean="0">
                        <a:effectLst/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s-ES" sz="1600" dirty="0"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57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5670484"/>
                <a:ext cx="8083077" cy="388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2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unito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4673</TotalTime>
  <Words>6659</Words>
  <Application>Microsoft Office PowerPoint</Application>
  <PresentationFormat>Presentación en pantalla (4:3)</PresentationFormat>
  <Paragraphs>493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FontAwesome</vt:lpstr>
      <vt:lpstr>Nunito Sans</vt:lpstr>
      <vt:lpstr>Segoe UI</vt:lpstr>
      <vt:lpstr>Segoe UI Emoji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Artacho Cañadas</dc:creator>
  <cp:lastModifiedBy>Rafael Artacho Cañadas</cp:lastModifiedBy>
  <cp:revision>373</cp:revision>
  <dcterms:created xsi:type="dcterms:W3CDTF">2017-11-25T07:07:06Z</dcterms:created>
  <dcterms:modified xsi:type="dcterms:W3CDTF">2025-07-24T07:38:07Z</dcterms:modified>
</cp:coreProperties>
</file>