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4" r:id="rId3"/>
    <p:sldId id="326" r:id="rId4"/>
    <p:sldId id="419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  <p:sldId id="507" r:id="rId45"/>
    <p:sldId id="508" r:id="rId46"/>
    <p:sldId id="324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I2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216-4AC0-B7E2-3EE1965F324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I3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  <c:pt idx="0">
                  <c:v>0</c:v>
                </c:pt>
                <c:pt idx="1">
                  <c:v>1.6666666666666667</c:v>
                </c:pt>
                <c:pt idx="2">
                  <c:v>3.3333333333333335</c:v>
                </c:pt>
                <c:pt idx="3">
                  <c:v>5</c:v>
                </c:pt>
                <c:pt idx="4">
                  <c:v>6.666666666666667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16-4AC0-B7E2-3EE1965F324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Hoja1!$D$2:$D$6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16-4AC0-B7E2-3EE1965F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0251792"/>
        <c:axId val="1350240144"/>
      </c:lineChart>
      <c:catAx>
        <c:axId val="13502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240144"/>
        <c:crossesAt val="0"/>
        <c:auto val="1"/>
        <c:lblAlgn val="ctr"/>
        <c:lblOffset val="100"/>
        <c:tickMarkSkip val="1"/>
        <c:noMultiLvlLbl val="0"/>
      </c:catAx>
      <c:valAx>
        <c:axId val="135024014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251792"/>
        <c:crossesAt val="1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F8D7-557D-4F1D-B56D-DC46477EF97B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4BB57-768C-4E80-9E4D-133551E828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74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F924-6E06-49EF-A8DE-50D50EBC2EFA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2BD3-B4DF-432B-995C-E1CF55AA4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95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621431" y="533176"/>
            <a:ext cx="247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02. CAMPO</a:t>
            </a:r>
            <a:r>
              <a:rPr lang="es-ES" sz="1600" b="1" baseline="0" dirty="0" smtClean="0"/>
              <a:t> ELÉCTRICO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3849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4382638" y="549321"/>
            <a:ext cx="4761362" cy="2873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aralelogramo 8"/>
          <p:cNvSpPr/>
          <p:nvPr userDrawn="1"/>
        </p:nvSpPr>
        <p:spPr>
          <a:xfrm>
            <a:off x="551421" y="283617"/>
            <a:ext cx="4296804" cy="272955"/>
          </a:xfrm>
          <a:prstGeom prst="parallelogram">
            <a:avLst>
              <a:gd name="adj" fmla="val 773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aralelogramo 10"/>
          <p:cNvSpPr/>
          <p:nvPr userDrawn="1"/>
        </p:nvSpPr>
        <p:spPr>
          <a:xfrm>
            <a:off x="324988" y="549321"/>
            <a:ext cx="4313688" cy="287315"/>
          </a:xfrm>
          <a:prstGeom prst="parallelogram">
            <a:avLst>
              <a:gd name="adj" fmla="val 813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riángulo rectángulo 6"/>
          <p:cNvSpPr/>
          <p:nvPr userDrawn="1"/>
        </p:nvSpPr>
        <p:spPr>
          <a:xfrm flipV="1">
            <a:off x="0" y="0"/>
            <a:ext cx="1064525" cy="137842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/>
          <p:cNvSpPr/>
          <p:nvPr userDrawn="1"/>
        </p:nvSpPr>
        <p:spPr>
          <a:xfrm>
            <a:off x="842963" y="0"/>
            <a:ext cx="442911" cy="28660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0" y="0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FÍSICA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0" y="237985"/>
            <a:ext cx="3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2º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6629400"/>
            <a:ext cx="9144000" cy="2285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-66675" y="6642556"/>
            <a:ext cx="241565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Rafael Artacho Cañadas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8120417" y="6642556"/>
            <a:ext cx="928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ADD3B9-7012-4487-87AB-CEB091580AB4}" type="slidenum">
              <a:rPr lang="es-ES" sz="1200" smtClean="0">
                <a:solidFill>
                  <a:schemeClr val="bg1"/>
                </a:solidFill>
              </a:rPr>
              <a:pPr algn="r"/>
              <a:t>‹Nº›</a:t>
            </a:fld>
            <a:r>
              <a:rPr lang="es-ES" sz="1200" dirty="0" smtClean="0">
                <a:solidFill>
                  <a:schemeClr val="bg1"/>
                </a:solidFill>
              </a:rPr>
              <a:t> de 46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855048" y="303118"/>
            <a:ext cx="42455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Bloque 2: </a:t>
            </a:r>
            <a:r>
              <a:rPr lang="es-ES" sz="1600" b="1" dirty="0" smtClean="0">
                <a:solidFill>
                  <a:schemeClr val="bg1"/>
                </a:solidFill>
              </a:rPr>
              <a:t>CAMPO ELECTROMAGNÉTICO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8730106" y="90849"/>
            <a:ext cx="318358" cy="430887"/>
            <a:chOff x="7081997" y="86271"/>
            <a:chExt cx="318358" cy="430887"/>
          </a:xfrm>
        </p:grpSpPr>
        <p:grpSp>
          <p:nvGrpSpPr>
            <p:cNvPr id="22" name="Grupo 21"/>
            <p:cNvGrpSpPr/>
            <p:nvPr/>
          </p:nvGrpSpPr>
          <p:grpSpPr>
            <a:xfrm>
              <a:off x="7081997" y="86271"/>
              <a:ext cx="318358" cy="284811"/>
              <a:chOff x="7077234" y="158271"/>
              <a:chExt cx="318358" cy="284811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7110413" y="262510"/>
                <a:ext cx="252000" cy="180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Triángulo isósceles 24"/>
              <p:cNvSpPr/>
              <p:nvPr/>
            </p:nvSpPr>
            <p:spPr>
              <a:xfrm>
                <a:off x="7110413" y="202743"/>
                <a:ext cx="252000" cy="72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dondear rectángulo de esquina del mismo lado 25"/>
              <p:cNvSpPr/>
              <p:nvPr/>
            </p:nvSpPr>
            <p:spPr>
              <a:xfrm>
                <a:off x="7200413" y="335082"/>
                <a:ext cx="72000" cy="108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" name="Conector recto 26"/>
              <p:cNvCxnSpPr/>
              <p:nvPr/>
            </p:nvCxnSpPr>
            <p:spPr>
              <a:xfrm flipV="1">
                <a:off x="7077234" y="159809"/>
                <a:ext cx="159179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 flipH="1" flipV="1">
                <a:off x="7236414" y="159809"/>
                <a:ext cx="159178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ángulo redondeado 28"/>
              <p:cNvSpPr/>
              <p:nvPr/>
            </p:nvSpPr>
            <p:spPr>
              <a:xfrm>
                <a:off x="7293143" y="158271"/>
                <a:ext cx="45719" cy="5400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3" name="CuadroTexto 22">
              <a:hlinkClick r:id="rId4" action="ppaction://hlinksldjump"/>
            </p:cNvPr>
            <p:cNvSpPr txBox="1"/>
            <p:nvPr/>
          </p:nvSpPr>
          <p:spPr>
            <a:xfrm>
              <a:off x="7109731" y="86271"/>
              <a:ext cx="26289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endParaRPr lang="es-ES" sz="700" dirty="0">
                <a:solidFill>
                  <a:srgbClr val="0070C0"/>
                </a:solidFill>
              </a:endParaRPr>
            </a:p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r>
                <a:rPr lang="es-ES" sz="700" dirty="0" smtClean="0">
                  <a:solidFill>
                    <a:srgbClr val="0070C0"/>
                  </a:solidFill>
                </a:rPr>
                <a:t>INICIO</a:t>
              </a:r>
              <a:endParaRPr lang="es-ES" sz="7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521736"/>
            <a:ext cx="2394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26.png"/><Relationship Id="rId7" Type="http://schemas.openxmlformats.org/officeDocument/2006/relationships/image" Target="../media/image4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9" Type="http://schemas.openxmlformats.org/officeDocument/2006/relationships/image" Target="../media/image4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8.png"/><Relationship Id="rId26" Type="http://schemas.openxmlformats.org/officeDocument/2006/relationships/hyperlink" Target="http://rsefalicante.umh.es/Animaciones_electromagnetismo/Epe.gif" TargetMode="External"/><Relationship Id="rId3" Type="http://schemas.openxmlformats.org/officeDocument/2006/relationships/image" Target="../media/image55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4.png"/><Relationship Id="rId16" Type="http://schemas.openxmlformats.org/officeDocument/2006/relationships/image" Target="../media/image2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4.png"/><Relationship Id="rId5" Type="http://schemas.openxmlformats.org/officeDocument/2006/relationships/image" Target="../media/image25.png"/><Relationship Id="rId15" Type="http://schemas.openxmlformats.org/officeDocument/2006/relationships/image" Target="../media/image66.png"/><Relationship Id="rId23" Type="http://schemas.openxmlformats.org/officeDocument/2006/relationships/image" Target="../media/image73.png"/><Relationship Id="rId10" Type="http://schemas.openxmlformats.org/officeDocument/2006/relationships/image" Target="../media/image61.png"/><Relationship Id="rId19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2.png"/><Relationship Id="rId27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rsefalicante.umh.es/Animaciones_electromagnetismo/potencial.gi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38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17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32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4.xml"/><Relationship Id="rId24" Type="http://schemas.openxmlformats.org/officeDocument/2006/relationships/slide" Target="slide43.xml"/><Relationship Id="rId5" Type="http://schemas.openxmlformats.org/officeDocument/2006/relationships/slide" Target="slide9.xml"/><Relationship Id="rId15" Type="http://schemas.openxmlformats.org/officeDocument/2006/relationships/slide" Target="slide30.xml"/><Relationship Id="rId23" Type="http://schemas.openxmlformats.org/officeDocument/2006/relationships/slide" Target="slide41.xml"/><Relationship Id="rId10" Type="http://schemas.openxmlformats.org/officeDocument/2006/relationships/slide" Target="slide21.xml"/><Relationship Id="rId19" Type="http://schemas.openxmlformats.org/officeDocument/2006/relationships/slide" Target="slide36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9.xml"/><Relationship Id="rId22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103.png"/><Relationship Id="rId7" Type="http://schemas.openxmlformats.org/officeDocument/2006/relationships/image" Target="../media/image9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8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hyperlink" Target="http://rsefalicante.umh.es/Animaciones_electromagnetismo/cargaplacascondensador.gif" TargetMode="External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51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50.png"/><Relationship Id="rId9" Type="http://schemas.openxmlformats.org/officeDocument/2006/relationships/image" Target="../media/image121.png"/><Relationship Id="rId1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40.png"/><Relationship Id="rId7" Type="http://schemas.openxmlformats.org/officeDocument/2006/relationships/image" Target="../media/image13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het.colorado.edu/sims/html/balloons-and-static-electricity/latest/balloons-and-static-electricity_es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image" Target="../media/image13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0.png"/><Relationship Id="rId5" Type="http://schemas.openxmlformats.org/officeDocument/2006/relationships/image" Target="../media/image1310.png"/><Relationship Id="rId4" Type="http://schemas.openxmlformats.org/officeDocument/2006/relationships/image" Target="../media/image1300.png"/><Relationship Id="rId9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gif"/><Relationship Id="rId5" Type="http://schemas.openxmlformats.org/officeDocument/2006/relationships/image" Target="../media/image117.jpeg"/><Relationship Id="rId4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educaplus.org/game/circuitos-y-esquemas" TargetMode="External"/><Relationship Id="rId4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het.colorado.edu/sims/html/resistance-in-a-wire/latest/resistance-in-a-wire_es.html" TargetMode="External"/><Relationship Id="rId4" Type="http://schemas.openxmlformats.org/officeDocument/2006/relationships/image" Target="../media/image15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het.colorado.edu/sims/html/ohms-law/latest/ohms-law_es.html" TargetMode="External"/><Relationship Id="rId4" Type="http://schemas.openxmlformats.org/officeDocument/2006/relationships/image" Target="../media/image17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0.png"/><Relationship Id="rId3" Type="http://schemas.openxmlformats.org/officeDocument/2006/relationships/image" Target="../media/image1700.png"/><Relationship Id="rId7" Type="http://schemas.openxmlformats.org/officeDocument/2006/relationships/image" Target="../media/image1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0.png"/><Relationship Id="rId9" Type="http://schemas.openxmlformats.org/officeDocument/2006/relationships/image" Target="../media/image1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4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image" Target="../media/image183.pn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0.png"/><Relationship Id="rId11" Type="http://schemas.openxmlformats.org/officeDocument/2006/relationships/image" Target="../media/image189.png"/><Relationship Id="rId5" Type="http://schemas.openxmlformats.org/officeDocument/2006/relationships/image" Target="../media/image1830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3.png"/><Relationship Id="rId5" Type="http://schemas.openxmlformats.org/officeDocument/2006/relationships/image" Target="../media/image198.png"/><Relationship Id="rId10" Type="http://schemas.openxmlformats.org/officeDocument/2006/relationships/image" Target="../media/image202.png"/><Relationship Id="rId4" Type="http://schemas.openxmlformats.org/officeDocument/2006/relationships/image" Target="../media/image1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0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0.png"/><Relationship Id="rId5" Type="http://schemas.openxmlformats.org/officeDocument/2006/relationships/image" Target="../media/image1990.png"/><Relationship Id="rId4" Type="http://schemas.openxmlformats.org/officeDocument/2006/relationships/image" Target="../media/image19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hyperlink" Target="https://phet.colorado.edu/sims/html/coulombs-law/latest/coulombs-law_es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sims/html/charges-and-fields/latest/charges-and-fields_es.html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b="14521"/>
          <a:stretch/>
        </p:blipFill>
        <p:spPr>
          <a:xfrm>
            <a:off x="0" y="1402449"/>
            <a:ext cx="5841242" cy="32787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036" y="1423277"/>
            <a:ext cx="3274964" cy="3274964"/>
          </a:xfrm>
          <a:prstGeom prst="rect">
            <a:avLst/>
          </a:prstGeom>
        </p:spPr>
      </p:pic>
      <p:sp>
        <p:nvSpPr>
          <p:cNvPr id="4" name="Triángulo rectángulo 3"/>
          <p:cNvSpPr/>
          <p:nvPr/>
        </p:nvSpPr>
        <p:spPr>
          <a:xfrm flipV="1">
            <a:off x="0" y="-1"/>
            <a:ext cx="2838734" cy="46948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isósceles 5"/>
          <p:cNvSpPr/>
          <p:nvPr/>
        </p:nvSpPr>
        <p:spPr>
          <a:xfrm>
            <a:off x="1978925" y="0"/>
            <a:ext cx="1719617" cy="14193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6509982"/>
            <a:ext cx="9144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0" y="441847"/>
            <a:ext cx="223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FÍSICA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1202711"/>
            <a:ext cx="198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2º CURSO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12192" y="682388"/>
            <a:ext cx="5431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 smtClean="0"/>
              <a:t>BLOQUE </a:t>
            </a:r>
            <a:r>
              <a:rPr lang="es-ES" sz="2000" b="1" dirty="0"/>
              <a:t>2</a:t>
            </a:r>
            <a:r>
              <a:rPr lang="es-ES" sz="2000" b="1" dirty="0" smtClean="0"/>
              <a:t>: </a:t>
            </a:r>
            <a:r>
              <a:rPr lang="es-ES" sz="2000" b="1" dirty="0" smtClean="0">
                <a:solidFill>
                  <a:srgbClr val="0070C0"/>
                </a:solidFill>
              </a:rPr>
              <a:t>CAMPO ELECTROMAGNÉTICO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3374" y="4855232"/>
            <a:ext cx="8707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Se organiza alrededor de los conceptos de campos eléctrico y magnético, con el estudio de sus fuentes y de sus efectos, además de los fenómenos de inducción y las ecuaciones de Maxwell. También se incluye una breve revisión de la corriente eléctrica.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997700" y="6519446"/>
            <a:ext cx="21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Rafael Artacho Cañadas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0598" y="978806"/>
            <a:ext cx="54534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</a:rPr>
              <a:t>02. CAMPO ELÉCTRICO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183247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Enfoque dinámico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68489" y="1009934"/>
            <a:ext cx="38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sym typeface="Wingdings 3" panose="05040102010807070707" pitchFamily="18" charset="2"/>
              </a:rPr>
              <a:t></a:t>
            </a:r>
            <a:r>
              <a:rPr lang="es-ES" b="1" dirty="0" smtClean="0">
                <a:solidFill>
                  <a:srgbClr val="00B0F0"/>
                </a:solidFill>
              </a:rPr>
              <a:t> Principio de superposición</a:t>
            </a:r>
            <a:endParaRPr lang="es-ES" b="1" dirty="0">
              <a:solidFill>
                <a:srgbClr val="00B0F0"/>
              </a:solidFill>
            </a:endParaRPr>
          </a:p>
        </p:txBody>
      </p:sp>
      <p:grpSp>
        <p:nvGrpSpPr>
          <p:cNvPr id="76" name="64 Grupo"/>
          <p:cNvGrpSpPr/>
          <p:nvPr/>
        </p:nvGrpSpPr>
        <p:grpSpPr>
          <a:xfrm>
            <a:off x="348739" y="1571085"/>
            <a:ext cx="3659584" cy="3450241"/>
            <a:chOff x="321443" y="1311778"/>
            <a:chExt cx="3659584" cy="3450241"/>
          </a:xfrm>
        </p:grpSpPr>
        <p:cxnSp>
          <p:nvCxnSpPr>
            <p:cNvPr id="77" name="83 Conector recto"/>
            <p:cNvCxnSpPr/>
            <p:nvPr/>
          </p:nvCxnSpPr>
          <p:spPr>
            <a:xfrm flipV="1">
              <a:off x="723331" y="2063300"/>
              <a:ext cx="2504364" cy="12804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84 Conector recto de flecha"/>
            <p:cNvCxnSpPr/>
            <p:nvPr/>
          </p:nvCxnSpPr>
          <p:spPr>
            <a:xfrm flipV="1">
              <a:off x="2922895" y="1883390"/>
              <a:ext cx="652819" cy="3161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85 Grupo"/>
            <p:cNvGrpSpPr/>
            <p:nvPr/>
          </p:nvGrpSpPr>
          <p:grpSpPr>
            <a:xfrm>
              <a:off x="468336" y="3064824"/>
              <a:ext cx="540000" cy="540000"/>
              <a:chOff x="1519214" y="2723629"/>
              <a:chExt cx="540000" cy="540000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214" y="2723629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7" name="107 Más"/>
              <p:cNvSpPr/>
              <p:nvPr/>
            </p:nvSpPr>
            <p:spPr>
              <a:xfrm>
                <a:off x="1651381" y="2852384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80" name="86 Conector recto"/>
            <p:cNvCxnSpPr/>
            <p:nvPr/>
          </p:nvCxnSpPr>
          <p:spPr>
            <a:xfrm flipV="1">
              <a:off x="1965277" y="1992573"/>
              <a:ext cx="1050878" cy="24429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7 Conector recto"/>
            <p:cNvCxnSpPr/>
            <p:nvPr/>
          </p:nvCxnSpPr>
          <p:spPr>
            <a:xfrm flipH="1" flipV="1">
              <a:off x="2784143" y="1828800"/>
              <a:ext cx="818866" cy="2442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88 Grupo"/>
            <p:cNvGrpSpPr/>
            <p:nvPr/>
          </p:nvGrpSpPr>
          <p:grpSpPr>
            <a:xfrm>
              <a:off x="1714831" y="4133897"/>
              <a:ext cx="540000" cy="540000"/>
              <a:chOff x="1519214" y="2723629"/>
              <a:chExt cx="540000" cy="540000"/>
            </a:xfrm>
          </p:grpSpPr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214" y="2723629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5" name="105 Más"/>
              <p:cNvSpPr/>
              <p:nvPr/>
            </p:nvSpPr>
            <p:spPr>
              <a:xfrm>
                <a:off x="1651381" y="2852384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3" name="89 Grupo"/>
            <p:cNvGrpSpPr/>
            <p:nvPr/>
          </p:nvGrpSpPr>
          <p:grpSpPr>
            <a:xfrm>
              <a:off x="3348013" y="4020167"/>
              <a:ext cx="540000" cy="540000"/>
              <a:chOff x="4194175" y="3051175"/>
              <a:chExt cx="540000" cy="540000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175" y="305117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3" name="103 Menos"/>
              <p:cNvSpPr/>
              <p:nvPr/>
            </p:nvSpPr>
            <p:spPr>
              <a:xfrm>
                <a:off x="4326342" y="3179929"/>
                <a:ext cx="288000" cy="28800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84" name="90 Conector recto de flecha"/>
            <p:cNvCxnSpPr/>
            <p:nvPr/>
          </p:nvCxnSpPr>
          <p:spPr>
            <a:xfrm>
              <a:off x="2906972" y="2197289"/>
              <a:ext cx="286603" cy="85980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91 Conector recto de flecha"/>
            <p:cNvCxnSpPr/>
            <p:nvPr/>
          </p:nvCxnSpPr>
          <p:spPr>
            <a:xfrm flipV="1">
              <a:off x="2925170" y="1514901"/>
              <a:ext cx="254758" cy="7005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92 CuadroTexto"/>
                <p:cNvSpPr txBox="1"/>
                <p:nvPr/>
              </p:nvSpPr>
              <p:spPr>
                <a:xfrm>
                  <a:off x="321443" y="3534086"/>
                  <a:ext cx="4281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3" name="9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443" y="3534086"/>
                  <a:ext cx="42813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93 CuadroTexto"/>
                <p:cNvSpPr txBox="1"/>
                <p:nvPr/>
              </p:nvSpPr>
              <p:spPr>
                <a:xfrm>
                  <a:off x="2084279" y="4423465"/>
                  <a:ext cx="43287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4" name="9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279" y="4423465"/>
                  <a:ext cx="43287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94 CuadroTexto"/>
                <p:cNvSpPr txBox="1"/>
                <p:nvPr/>
              </p:nvSpPr>
              <p:spPr>
                <a:xfrm>
                  <a:off x="3192023" y="4384797"/>
                  <a:ext cx="43287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5" name="9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023" y="4384797"/>
                  <a:ext cx="432874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97 CuadroTexto"/>
                <p:cNvSpPr txBox="1"/>
                <p:nvPr/>
              </p:nvSpPr>
              <p:spPr>
                <a:xfrm>
                  <a:off x="3542317" y="1664345"/>
                  <a:ext cx="43871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8" name="9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317" y="1664345"/>
                  <a:ext cx="438710" cy="3684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98 CuadroTexto"/>
                <p:cNvSpPr txBox="1"/>
                <p:nvPr/>
              </p:nvSpPr>
              <p:spPr>
                <a:xfrm>
                  <a:off x="2684783" y="1311778"/>
                  <a:ext cx="44345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9" name="9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783" y="1311778"/>
                  <a:ext cx="443455" cy="3684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99 CuadroTexto"/>
                <p:cNvSpPr txBox="1"/>
                <p:nvPr/>
              </p:nvSpPr>
              <p:spPr>
                <a:xfrm>
                  <a:off x="3107863" y="2662906"/>
                  <a:ext cx="44345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00" name="9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863" y="2662906"/>
                  <a:ext cx="443455" cy="36849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ectángulo 97"/>
          <p:cNvSpPr/>
          <p:nvPr/>
        </p:nvSpPr>
        <p:spPr>
          <a:xfrm>
            <a:off x="4599296" y="2023618"/>
            <a:ext cx="409432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La intensidad del campo creado por un número cualquiera de cargas puntuales es igual a la suma de los campos originados individualmente por cada una de las cargas.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7 CuadroTexto"/>
              <p:cNvSpPr txBox="1"/>
              <p:nvPr/>
            </p:nvSpPr>
            <p:spPr>
              <a:xfrm>
                <a:off x="4599296" y="3632467"/>
                <a:ext cx="3954609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6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6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ES" sz="16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9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6" y="3632467"/>
                <a:ext cx="3954609" cy="7645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Enfoque dinámico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8" name="1 CuadroTexto"/>
          <p:cNvSpPr txBox="1"/>
          <p:nvPr/>
        </p:nvSpPr>
        <p:spPr>
          <a:xfrm>
            <a:off x="484495" y="1517080"/>
            <a:ext cx="82568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líneas de fuerza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se trazan de modo que su dirección y sentido coinciden en cada punto del espacio con los de la fuerza que actuaría sobre  una carga testigo positiva.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http://upload.wikimedia.org/wikipedia/commons/8/8f/Camposcarg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32" y="2569797"/>
            <a:ext cx="4252650" cy="18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5 CuadroTexto"/>
              <p:cNvSpPr txBox="1"/>
              <p:nvPr/>
            </p:nvSpPr>
            <p:spPr>
              <a:xfrm>
                <a:off x="627797" y="4517409"/>
                <a:ext cx="7970293" cy="184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latin typeface="Arial" pitchFamily="34" charset="0"/>
                    <a:cs typeface="Arial" pitchFamily="34" charset="0"/>
                    <a:sym typeface="Wingdings"/>
                  </a:rPr>
                  <a:t>Son radiales y simétricas en cargas puntuales (</a:t>
                </a:r>
                <a:r>
                  <a:rPr lang="es-ES" sz="1600" b="1" dirty="0" smtClean="0">
                    <a:latin typeface="Arial" pitchFamily="34" charset="0"/>
                    <a:cs typeface="Arial" pitchFamily="34" charset="0"/>
                    <a:sym typeface="Wingdings"/>
                  </a:rPr>
                  <a:t>fuentes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  <a:sym typeface="Wingdings"/>
                  </a:rPr>
                  <a:t> y </a:t>
                </a:r>
                <a:r>
                  <a:rPr lang="es-ES" sz="1600" b="1" dirty="0" smtClean="0">
                    <a:latin typeface="Arial" pitchFamily="34" charset="0"/>
                    <a:cs typeface="Arial" pitchFamily="34" charset="0"/>
                    <a:sym typeface="Wingdings"/>
                  </a:rPr>
                  <a:t>sumideros</a:t>
                </a:r>
                <a:r>
                  <a:rPr lang="es-ES" sz="1600" dirty="0" smtClean="0">
                    <a:latin typeface="Arial" pitchFamily="34" charset="0"/>
                    <a:cs typeface="Arial" pitchFamily="34" charset="0"/>
                    <a:sym typeface="Wingdings"/>
                  </a:rPr>
                  <a:t>)</a:t>
                </a:r>
              </a:p>
              <a:p>
                <a:pPr marL="177800" indent="-177800" algn="just">
                  <a:buFont typeface="Arial" panose="020B0604020202020204" pitchFamily="34" charset="0"/>
                  <a:buChar char="•"/>
                </a:pPr>
                <a:endParaRPr lang="es-ES" sz="1600" dirty="0" smtClean="0">
                  <a:latin typeface="Arial" pitchFamily="34" charset="0"/>
                  <a:cs typeface="Arial" pitchFamily="34" charset="0"/>
                  <a:sym typeface="Wingdings"/>
                </a:endParaRPr>
              </a:p>
              <a:p>
                <a:pPr marL="177800" indent="-17780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latin typeface="Arial" pitchFamily="34" charset="0"/>
                    <a:cs typeface="Arial" pitchFamily="34" charset="0"/>
                    <a:sym typeface="Wingdings"/>
                  </a:rPr>
                  <a:t>Su número es proporcional al valor de la carga.</a:t>
                </a:r>
              </a:p>
              <a:p>
                <a:pPr marL="177800" indent="-177800" algn="just">
                  <a:buFont typeface="Arial" panose="020B0604020202020204" pitchFamily="34" charset="0"/>
                  <a:buChar char="•"/>
                </a:pPr>
                <a:endParaRPr lang="es-ES" sz="1600" dirty="0" smtClean="0">
                  <a:latin typeface="Arial" pitchFamily="34" charset="0"/>
                  <a:cs typeface="Arial" pitchFamily="34" charset="0"/>
                  <a:sym typeface="Wingdings"/>
                </a:endParaRPr>
              </a:p>
              <a:p>
                <a:pPr marL="177800" indent="-17780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latin typeface="Arial" pitchFamily="34" charset="0"/>
                    <a:cs typeface="Arial" pitchFamily="34" charset="0"/>
                    <a:sym typeface="Wingdings"/>
                  </a:rPr>
                  <a:t>Son tangentes al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smtClean="0">
                            <a:latin typeface="Cambria Math" panose="02040503050406030204" pitchFamily="18" charset="0"/>
                            <a:cs typeface="Arial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/>
                            <a:cs typeface="Arial" pitchFamily="34" charset="0"/>
                            <a:sym typeface="Wingdings"/>
                          </a:rPr>
                          <m:t>𝐸</m:t>
                        </m:r>
                      </m:e>
                    </m:acc>
                  </m:oMath>
                </a14:m>
                <a:r>
                  <a:rPr lang="es-ES" sz="1600" dirty="0" smtClean="0">
                    <a:latin typeface="Arial" pitchFamily="34" charset="0"/>
                    <a:cs typeface="Arial" pitchFamily="34" charset="0"/>
                    <a:sym typeface="Wingdings"/>
                  </a:rPr>
                  <a:t> en cada punto.</a:t>
                </a:r>
              </a:p>
              <a:p>
                <a:pPr marL="177800" indent="-177800" algn="just">
                  <a:buFont typeface="Arial" panose="020B0604020202020204" pitchFamily="34" charset="0"/>
                  <a:buChar char="•"/>
                </a:pPr>
                <a:endParaRPr lang="es-ES" sz="1600" dirty="0" smtClean="0">
                  <a:latin typeface="Arial" pitchFamily="34" charset="0"/>
                  <a:cs typeface="Arial" pitchFamily="34" charset="0"/>
                  <a:sym typeface="Wingdings"/>
                </a:endParaRPr>
              </a:p>
              <a:p>
                <a:pPr marL="177800" indent="-177800" algn="just"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latin typeface="Arial" pitchFamily="34" charset="0"/>
                    <a:cs typeface="Arial" pitchFamily="34" charset="0"/>
                    <a:sym typeface="Wingdings"/>
                  </a:rPr>
                  <a:t>Dos líneas no pueden cortarse nuca.</a:t>
                </a:r>
              </a:p>
            </p:txBody>
          </p:sp>
        </mc:Choice>
        <mc:Fallback xmlns="">
          <p:sp>
            <p:nvSpPr>
              <p:cNvPr id="30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97" y="4517409"/>
                <a:ext cx="7970293" cy="1845826"/>
              </a:xfrm>
              <a:prstGeom prst="rect">
                <a:avLst/>
              </a:prstGeom>
              <a:blipFill>
                <a:blip r:embed="rId3"/>
                <a:stretch>
                  <a:fillRect l="-306" t="-990" b="-33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15 CuadroTexto"/>
          <p:cNvSpPr txBox="1"/>
          <p:nvPr/>
        </p:nvSpPr>
        <p:spPr>
          <a:xfrm>
            <a:off x="409433" y="982640"/>
            <a:ext cx="718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3.2. Representación del campo eléctrico mediante líneas de fuerza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Enfoque dinámico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1233445"/>
                  </p:ext>
                </p:extLst>
              </p:nvPr>
            </p:nvGraphicFramePr>
            <p:xfrm>
              <a:off x="508000" y="1206500"/>
              <a:ext cx="8178801" cy="4892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electrón y un protón son abandonados en reposo en una región donde el campo eléctrico es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=200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Determina: i) La </a:t>
                          </a:r>
                          <a:r>
                            <a:rPr lang="es-ES" sz="1600" dirty="0"/>
                            <a:t>fuerza que actúa sobre cada </a:t>
                          </a:r>
                          <a:r>
                            <a:rPr lang="es-ES" sz="1600" dirty="0" smtClean="0"/>
                            <a:t>partícula; ii) La </a:t>
                          </a:r>
                          <a:r>
                            <a:rPr lang="es-ES" sz="1600" dirty="0"/>
                            <a:t>aceleración que </a:t>
                          </a:r>
                          <a:r>
                            <a:rPr lang="es-ES" sz="1600" dirty="0" smtClean="0"/>
                            <a:t>adquieren; iii) La </a:t>
                          </a:r>
                          <a:r>
                            <a:rPr lang="es-ES" sz="1600" dirty="0"/>
                            <a:t>distancia que habrán recorrido en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s-ES" sz="1600" dirty="0" smtClean="0"/>
                            <a:t>. 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=9,1·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1,67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=−3,2·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=3,2·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r>
                            <a:rPr lang="es-ES" sz="1600" dirty="0" smtClean="0"/>
                            <a:t> ii)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=−3,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91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=17,5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 ∆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Se aplica un campo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500 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a una disolución de cloruro de sodio. Compara las aceleraciones que adquieren los iones cloruro y los iones sodio. Ten en cuenta que la masa atómica relativa del cloro es 35,5, y la del sodio, 23.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=96 352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s-E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𝐶𝑙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=−1,357·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𝑁𝑎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094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Dos </a:t>
                          </a:r>
                          <a:r>
                            <a:rPr lang="es-ES" sz="1600" dirty="0"/>
                            <a:t>pequeñas esferas cargadas están separadas una distancia de 5 cm. La carga de una de las esferas es cuatro veces la de la otra y entre ambas existe una fuerza de atracción de 0,15 N. Calcule la carga de cada esfera y el módulo del campo eléctrico en el punto medio del segmento que las une.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=4406400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1233445"/>
                  </p:ext>
                </p:extLst>
              </p:nvPr>
            </p:nvGraphicFramePr>
            <p:xfrm>
              <a:off x="508000" y="1206500"/>
              <a:ext cx="8178801" cy="4892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68554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0217" r="-156" b="-1750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673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53456" r="-156" b="-12350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15686" r="-156" b="-50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5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Enfoque dinámico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4216614"/>
                  </p:ext>
                </p:extLst>
              </p:nvPr>
            </p:nvGraphicFramePr>
            <p:xfrm>
              <a:off x="508000" y="1206500"/>
              <a:ext cx="8178801" cy="48083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Determine la carga negativa de una partícula, cuya masa es 3,8 g, para que permanezca suspendida en un campo eléctrico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4500 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</a:t>
                          </a:r>
                          <a:r>
                            <a:rPr lang="es-ES" sz="1600" dirty="0"/>
                            <a:t>Haga una representación gráfica de las fuerzas que actúan sobre </a:t>
                          </a:r>
                          <a:r>
                            <a:rPr lang="es-ES" sz="1600" dirty="0" smtClean="0"/>
                            <a:t>la partícula.</a:t>
                          </a:r>
                          <a:endParaRPr lang="es-ES" sz="1600" dirty="0"/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=9,8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	</a:t>
                          </a:r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=−8,28·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10.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Dos </a:t>
                          </a:r>
                          <a:r>
                            <a:rPr lang="es-ES" sz="1600" dirty="0"/>
                            <a:t>cargas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−2·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y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 y se encuentran fijas en los puntos (0</a:t>
                          </a:r>
                          <a:r>
                            <a:rPr lang="es-ES" sz="1600" dirty="0" smtClean="0"/>
                            <a:t>, 0</a:t>
                          </a:r>
                          <a:r>
                            <a:rPr lang="es-ES" sz="1600" dirty="0"/>
                            <a:t>) y (0</a:t>
                          </a:r>
                          <a:r>
                            <a:rPr lang="es-ES" sz="1600" dirty="0" smtClean="0"/>
                            <a:t>, 2</a:t>
                          </a:r>
                          <a:r>
                            <a:rPr lang="es-ES" sz="1600" dirty="0"/>
                            <a:t>) </a:t>
                          </a:r>
                          <a:r>
                            <a:rPr lang="es-ES" sz="1600" dirty="0" smtClean="0"/>
                            <a:t>m, respectivamente. Calcule </a:t>
                          </a:r>
                          <a:r>
                            <a:rPr lang="es-ES" sz="1600" dirty="0"/>
                            <a:t>el valor del campo eléctrico en el punto (1</a:t>
                          </a:r>
                          <a:r>
                            <a:rPr lang="es-ES" sz="1600" dirty="0" smtClean="0"/>
                            <a:t>, 1</a:t>
                          </a:r>
                          <a:r>
                            <a:rPr lang="es-ES" sz="1600" dirty="0"/>
                            <a:t>) m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Dato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/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=6363,96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−19091,88 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Dos partículas puntuales iguales, de 5 g y cargadas eléctricamente, están suspendidas del mismo </a:t>
                          </a:r>
                          <a:r>
                            <a:rPr lang="es-ES" sz="1600" dirty="0"/>
                            <a:t>punto por medio de hilos, aislantes e iguales, de 20 cm de longitud. El ángulo </a:t>
                          </a:r>
                          <a:r>
                            <a:rPr lang="es-ES" sz="1600" dirty="0" smtClean="0"/>
                            <a:t>que forma </a:t>
                          </a:r>
                          <a:r>
                            <a:rPr lang="es-ES" sz="1600" dirty="0"/>
                            <a:t>cada hilo con la vertical es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i) Calcule </a:t>
                          </a:r>
                          <a:r>
                            <a:rPr lang="es-ES" sz="1600" dirty="0"/>
                            <a:t>la carga de cada partícula y la tensión en los </a:t>
                          </a:r>
                          <a:r>
                            <a:rPr lang="es-ES" sz="1600" dirty="0" smtClean="0"/>
                            <a:t>hilos; ii) Determine </a:t>
                          </a:r>
                          <a:r>
                            <a:rPr lang="es-ES" sz="1600" dirty="0"/>
                            <a:t>razonadamente cuánto debería variar la carga de las partículas para que </a:t>
                          </a:r>
                          <a:r>
                            <a:rPr lang="es-ES" sz="1600" dirty="0" smtClean="0"/>
                            <a:t>el ángulo </a:t>
                          </a:r>
                          <a:r>
                            <a:rPr lang="es-ES" sz="1600" dirty="0"/>
                            <a:t>permaneciera constante si duplicáramos su masa.	</a:t>
                          </a:r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s-ES" sz="1600" dirty="0" smtClean="0"/>
                            <a:t>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=8,94·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r>
                            <a:rPr lang="es-ES" sz="1600" dirty="0" smtClean="0"/>
                            <a:t> ii)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4216614"/>
                  </p:ext>
                </p:extLst>
              </p:nvPr>
            </p:nvGraphicFramePr>
            <p:xfrm>
              <a:off x="508000" y="1206500"/>
              <a:ext cx="8178801" cy="48083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6047" r="-156" b="-2483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09645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10.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49724" r="-156" b="-1950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2065973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33333" r="-156" b="-4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39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368490" y="900753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4.1. Energía potencial electrostática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395785" y="1323833"/>
            <a:ext cx="82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Trabajo realizado por un campo eléctrico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7 CuadroTexto"/>
              <p:cNvSpPr txBox="1"/>
              <p:nvPr/>
            </p:nvSpPr>
            <p:spPr>
              <a:xfrm>
                <a:off x="485219" y="1800824"/>
                <a:ext cx="6461492" cy="6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𝑞𝑞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𝑘𝑞𝑞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𝑘𝑞𝑞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∞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19" y="1800824"/>
                <a:ext cx="6461492" cy="628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0 CuadroTexto"/>
              <p:cNvSpPr txBox="1"/>
              <p:nvPr/>
            </p:nvSpPr>
            <p:spPr>
              <a:xfrm>
                <a:off x="6779112" y="1803097"/>
                <a:ext cx="1724767" cy="572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12" y="1803097"/>
                <a:ext cx="1724767" cy="57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450376" y="2456598"/>
                <a:ext cx="6209731" cy="57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5600" indent="-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b="1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sym typeface="Wingdings 3" panose="05040102010807070707" pitchFamily="18" charset="2"/>
                        </a:rPr>
                        <m:t>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sym typeface="Wingdings 3" panose="05040102010807070707" pitchFamily="18" charset="2"/>
                        </a:rPr>
                        <m:t>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𝑺𝒊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𝒔𝒊𝒈</m:t>
                      </m:r>
                      <m:d>
                        <m:d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𝒔𝒊𝒈</m:t>
                      </m:r>
                      <m:d>
                        <m:d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=−∆</m:t>
                      </m:r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𝑷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    ⟹        </m:t>
                      </m:r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𝑷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𝒌</m:t>
                      </m:r>
                      <m:f>
                        <m:f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𝒒𝒒</m:t>
                          </m:r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2456598"/>
                <a:ext cx="6209731" cy="5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12 Grupo"/>
          <p:cNvGrpSpPr/>
          <p:nvPr/>
        </p:nvGrpSpPr>
        <p:grpSpPr>
          <a:xfrm>
            <a:off x="795881" y="3228598"/>
            <a:ext cx="540000" cy="540000"/>
            <a:chOff x="700348" y="4702555"/>
            <a:chExt cx="540000" cy="540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48" y="470255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16 Más"/>
            <p:cNvSpPr/>
            <p:nvPr/>
          </p:nvSpPr>
          <p:spPr>
            <a:xfrm>
              <a:off x="832515" y="4831310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14" name="20 Grupo"/>
          <p:cNvGrpSpPr/>
          <p:nvPr/>
        </p:nvGrpSpPr>
        <p:grpSpPr>
          <a:xfrm>
            <a:off x="2722489" y="3230873"/>
            <a:ext cx="540000" cy="540000"/>
            <a:chOff x="700348" y="4702555"/>
            <a:chExt cx="540000" cy="540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48" y="470255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22 Más"/>
            <p:cNvSpPr/>
            <p:nvPr/>
          </p:nvSpPr>
          <p:spPr>
            <a:xfrm>
              <a:off x="832515" y="4831310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9 CuadroTexto"/>
              <p:cNvSpPr txBox="1"/>
              <p:nvPr/>
            </p:nvSpPr>
            <p:spPr>
              <a:xfrm>
                <a:off x="881003" y="2919939"/>
                <a:ext cx="3543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7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03" y="2919939"/>
                <a:ext cx="35439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24 CuadroTexto"/>
              <p:cNvSpPr txBox="1"/>
              <p:nvPr/>
            </p:nvSpPr>
            <p:spPr>
              <a:xfrm>
                <a:off x="2807612" y="2935861"/>
                <a:ext cx="401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8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12" y="2935861"/>
                <a:ext cx="401071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25 Conector recto de flecha"/>
          <p:cNvCxnSpPr/>
          <p:nvPr/>
        </p:nvCxnSpPr>
        <p:spPr>
          <a:xfrm>
            <a:off x="3220870" y="3493828"/>
            <a:ext cx="107817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7 Conector recto de flecha"/>
          <p:cNvCxnSpPr/>
          <p:nvPr/>
        </p:nvCxnSpPr>
        <p:spPr>
          <a:xfrm flipH="1">
            <a:off x="1680948" y="3509751"/>
            <a:ext cx="107817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 Conector recto de flecha"/>
          <p:cNvCxnSpPr/>
          <p:nvPr/>
        </p:nvCxnSpPr>
        <p:spPr>
          <a:xfrm flipH="1">
            <a:off x="2051712" y="3512026"/>
            <a:ext cx="7200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6 CuadroTexto"/>
              <p:cNvSpPr txBox="1"/>
              <p:nvPr/>
            </p:nvSpPr>
            <p:spPr>
              <a:xfrm>
                <a:off x="3474076" y="3070065"/>
                <a:ext cx="63716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2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76" y="3070065"/>
                <a:ext cx="637161" cy="368499"/>
              </a:xfrm>
              <a:prstGeom prst="rect">
                <a:avLst/>
              </a:prstGeom>
              <a:blipFill>
                <a:blip r:embed="rId8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36 CuadroTexto"/>
              <p:cNvSpPr txBox="1"/>
              <p:nvPr/>
            </p:nvSpPr>
            <p:spPr>
              <a:xfrm>
                <a:off x="1579312" y="3058693"/>
                <a:ext cx="58836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3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12" y="3058693"/>
                <a:ext cx="588366" cy="368499"/>
              </a:xfrm>
              <a:prstGeom prst="rect">
                <a:avLst/>
              </a:prstGeom>
              <a:blipFill>
                <a:blip r:embed="rId9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37 CuadroTexto"/>
              <p:cNvSpPr txBox="1"/>
              <p:nvPr/>
            </p:nvSpPr>
            <p:spPr>
              <a:xfrm>
                <a:off x="2234405" y="3495420"/>
                <a:ext cx="4616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4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405" y="3495420"/>
                <a:ext cx="461665" cy="338554"/>
              </a:xfrm>
              <a:prstGeom prst="rect">
                <a:avLst/>
              </a:prstGeom>
              <a:blipFill>
                <a:blip r:embed="rId10"/>
                <a:stretch>
                  <a:fillRect t="-16071" r="-41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/>
          <p:cNvGrpSpPr/>
          <p:nvPr/>
        </p:nvGrpSpPr>
        <p:grpSpPr>
          <a:xfrm>
            <a:off x="811803" y="3727430"/>
            <a:ext cx="3569032" cy="968626"/>
            <a:chOff x="798156" y="3795669"/>
            <a:chExt cx="3569032" cy="968626"/>
          </a:xfrm>
        </p:grpSpPr>
        <p:grpSp>
          <p:nvGrpSpPr>
            <p:cNvPr id="26" name="38 Grupo"/>
            <p:cNvGrpSpPr/>
            <p:nvPr/>
          </p:nvGrpSpPr>
          <p:grpSpPr>
            <a:xfrm>
              <a:off x="798156" y="4104328"/>
              <a:ext cx="540000" cy="540000"/>
              <a:chOff x="700348" y="4702555"/>
              <a:chExt cx="540000" cy="540000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348" y="47025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40 Más"/>
              <p:cNvSpPr/>
              <p:nvPr/>
            </p:nvSpPr>
            <p:spPr>
              <a:xfrm>
                <a:off x="832515" y="4831310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grpSp>
          <p:nvGrpSpPr>
            <p:cNvPr id="27" name="41 Grupo"/>
            <p:cNvGrpSpPr/>
            <p:nvPr/>
          </p:nvGrpSpPr>
          <p:grpSpPr>
            <a:xfrm>
              <a:off x="2724764" y="4106603"/>
              <a:ext cx="540000" cy="540000"/>
              <a:chOff x="700348" y="4702555"/>
              <a:chExt cx="540000" cy="540000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348" y="47025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43 Más"/>
              <p:cNvSpPr/>
              <p:nvPr/>
            </p:nvSpPr>
            <p:spPr>
              <a:xfrm>
                <a:off x="832515" y="4831310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44 CuadroTexto"/>
                <p:cNvSpPr txBox="1"/>
                <p:nvPr/>
              </p:nvSpPr>
              <p:spPr>
                <a:xfrm>
                  <a:off x="883278" y="3795669"/>
                  <a:ext cx="3543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8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78" y="3795669"/>
                  <a:ext cx="354392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45 CuadroTexto"/>
                <p:cNvSpPr txBox="1"/>
                <p:nvPr/>
              </p:nvSpPr>
              <p:spPr>
                <a:xfrm>
                  <a:off x="2809887" y="3811591"/>
                  <a:ext cx="4010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9" name="4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87" y="3811591"/>
                  <a:ext cx="401071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46 Conector recto de flecha"/>
            <p:cNvCxnSpPr/>
            <p:nvPr/>
          </p:nvCxnSpPr>
          <p:spPr>
            <a:xfrm>
              <a:off x="3223145" y="4369558"/>
              <a:ext cx="107817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48 Conector recto de flecha"/>
            <p:cNvCxnSpPr/>
            <p:nvPr/>
          </p:nvCxnSpPr>
          <p:spPr>
            <a:xfrm>
              <a:off x="3227695" y="4360461"/>
              <a:ext cx="720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49 CuadroTexto"/>
                <p:cNvSpPr txBox="1"/>
                <p:nvPr/>
              </p:nvSpPr>
              <p:spPr>
                <a:xfrm>
                  <a:off x="3722011" y="3945795"/>
                  <a:ext cx="645177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𝑒𝑙𝑒𝑐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2" name="4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011" y="3945795"/>
                  <a:ext cx="645177" cy="368499"/>
                </a:xfrm>
                <a:prstGeom prst="rect">
                  <a:avLst/>
                </a:prstGeom>
                <a:blipFill>
                  <a:blip r:embed="rId13"/>
                  <a:stretch>
                    <a:fillRect t="-1639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51 CuadroTexto"/>
                <p:cNvSpPr txBox="1"/>
                <p:nvPr/>
              </p:nvSpPr>
              <p:spPr>
                <a:xfrm>
                  <a:off x="3246615" y="4425741"/>
                  <a:ext cx="46166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3" name="5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6615" y="4425741"/>
                  <a:ext cx="461665" cy="338554"/>
                </a:xfrm>
                <a:prstGeom prst="rect">
                  <a:avLst/>
                </a:prstGeom>
                <a:blipFill>
                  <a:blip r:embed="rId14"/>
                  <a:stretch>
                    <a:fillRect t="-16364" r="-3947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4095 CuadroTexto"/>
          <p:cNvSpPr txBox="1"/>
          <p:nvPr/>
        </p:nvSpPr>
        <p:spPr>
          <a:xfrm>
            <a:off x="4585648" y="3193576"/>
            <a:ext cx="41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 smtClean="0">
                <a:cs typeface="Arial" pitchFamily="34" charset="0"/>
              </a:rPr>
              <a:t>Realizamos trabajo contra el campo (aumentamos su energía potencial)</a:t>
            </a:r>
            <a:endParaRPr lang="es-ES" sz="1600" i="1" dirty="0">
              <a:cs typeface="Arial" pitchFamily="34" charset="0"/>
            </a:endParaRPr>
          </a:p>
        </p:txBody>
      </p:sp>
      <p:sp>
        <p:nvSpPr>
          <p:cNvPr id="39" name="85 CuadroTexto"/>
          <p:cNvSpPr txBox="1"/>
          <p:nvPr/>
        </p:nvSpPr>
        <p:spPr>
          <a:xfrm>
            <a:off x="4587923" y="3919180"/>
            <a:ext cx="41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 smtClean="0">
                <a:cs typeface="Arial" pitchFamily="34" charset="0"/>
              </a:rPr>
              <a:t>El campo realiza trabajo (disminuye su energía potencial)</a:t>
            </a:r>
            <a:endParaRPr lang="es-ES" sz="1600" i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9 CuadroTexto"/>
              <p:cNvSpPr txBox="1"/>
              <p:nvPr/>
            </p:nvSpPr>
            <p:spPr>
              <a:xfrm>
                <a:off x="493594" y="4519685"/>
                <a:ext cx="6209731" cy="57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5600" indent="-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b="1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sym typeface="Wingdings 3" panose="05040102010807070707" pitchFamily="18" charset="2"/>
                        </a:rPr>
                        <m:t>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sym typeface="Wingdings 3" panose="05040102010807070707" pitchFamily="18" charset="2"/>
                        </a:rPr>
                        <m:t>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𝑺𝒊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𝒔𝒊𝒈</m:t>
                      </m:r>
                      <m:d>
                        <m:d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s-ES" sz="1600" b="1" i="1" smtClean="0">
                          <a:effectLst/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𝒔𝒊𝒈</m:t>
                      </m:r>
                      <m:d>
                        <m:d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=−∆</m:t>
                      </m:r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𝑷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    ⟹        </m:t>
                      </m:r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𝑷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𝒌</m:t>
                      </m:r>
                      <m:f>
                        <m:f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𝒒𝒒</m:t>
                          </m:r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4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94" y="4519685"/>
                <a:ext cx="6209731" cy="5720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o 40"/>
          <p:cNvGrpSpPr/>
          <p:nvPr/>
        </p:nvGrpSpPr>
        <p:grpSpPr>
          <a:xfrm>
            <a:off x="825452" y="4955728"/>
            <a:ext cx="2462059" cy="914035"/>
            <a:chOff x="729918" y="2621961"/>
            <a:chExt cx="2462059" cy="914035"/>
          </a:xfrm>
        </p:grpSpPr>
        <p:grpSp>
          <p:nvGrpSpPr>
            <p:cNvPr id="42" name="11 Grupo"/>
            <p:cNvGrpSpPr/>
            <p:nvPr/>
          </p:nvGrpSpPr>
          <p:grpSpPr>
            <a:xfrm>
              <a:off x="2651977" y="2928346"/>
              <a:ext cx="540000" cy="540000"/>
              <a:chOff x="3348013" y="4634316"/>
              <a:chExt cx="540000" cy="540000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013" y="4634316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18 Menos"/>
              <p:cNvSpPr/>
              <p:nvPr/>
            </p:nvSpPr>
            <p:spPr>
              <a:xfrm>
                <a:off x="3480180" y="4763070"/>
                <a:ext cx="288000" cy="28800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grpSp>
          <p:nvGrpSpPr>
            <p:cNvPr id="43" name="52 Grupo"/>
            <p:cNvGrpSpPr/>
            <p:nvPr/>
          </p:nvGrpSpPr>
          <p:grpSpPr>
            <a:xfrm>
              <a:off x="729918" y="2930620"/>
              <a:ext cx="540000" cy="540000"/>
              <a:chOff x="700348" y="4702555"/>
              <a:chExt cx="540000" cy="540000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348" y="47025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54 Más"/>
              <p:cNvSpPr/>
              <p:nvPr/>
            </p:nvSpPr>
            <p:spPr>
              <a:xfrm>
                <a:off x="832515" y="4831310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58 CuadroTexto"/>
                <p:cNvSpPr txBox="1"/>
                <p:nvPr/>
              </p:nvSpPr>
              <p:spPr>
                <a:xfrm>
                  <a:off x="815040" y="2621961"/>
                  <a:ext cx="3543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4" name="5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040" y="2621961"/>
                  <a:ext cx="354392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59 CuadroTexto"/>
                <p:cNvSpPr txBox="1"/>
                <p:nvPr/>
              </p:nvSpPr>
              <p:spPr>
                <a:xfrm>
                  <a:off x="2741649" y="2637883"/>
                  <a:ext cx="4010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𝑞</m:t>
                        </m:r>
                        <m:r>
                          <a:rPr lang="es-ES" sz="16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5" name="5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649" y="2637883"/>
                  <a:ext cx="401071" cy="338554"/>
                </a:xfrm>
                <a:prstGeom prst="rect">
                  <a:avLst/>
                </a:prstGeom>
                <a:blipFill>
                  <a:blip r:embed="rId1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61 Conector recto de flecha"/>
            <p:cNvCxnSpPr/>
            <p:nvPr/>
          </p:nvCxnSpPr>
          <p:spPr>
            <a:xfrm flipH="1">
              <a:off x="1614985" y="3211773"/>
              <a:ext cx="107817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62 Conector recto de flecha"/>
            <p:cNvCxnSpPr/>
            <p:nvPr/>
          </p:nvCxnSpPr>
          <p:spPr>
            <a:xfrm flipH="1">
              <a:off x="1973380" y="3209286"/>
              <a:ext cx="720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64 CuadroTexto"/>
                <p:cNvSpPr txBox="1"/>
                <p:nvPr/>
              </p:nvSpPr>
              <p:spPr>
                <a:xfrm>
                  <a:off x="1513349" y="2760715"/>
                  <a:ext cx="637161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𝑒𝑙</m:t>
                            </m:r>
                            <m:r>
                              <a:rPr lang="es-ES" sz="1600" b="0" i="1" smtClean="0">
                                <a:latin typeface="Cambria Math"/>
                              </a:rPr>
                              <m:t>é</m:t>
                            </m:r>
                            <m:r>
                              <a:rPr lang="es-ES" sz="16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8" name="6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349" y="2760715"/>
                  <a:ext cx="637161" cy="368499"/>
                </a:xfrm>
                <a:prstGeom prst="rect">
                  <a:avLst/>
                </a:prstGeom>
                <a:blipFill>
                  <a:blip r:embed="rId19"/>
                  <a:stretch>
                    <a:fillRect t="-1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65 CuadroTexto"/>
                <p:cNvSpPr txBox="1"/>
                <p:nvPr/>
              </p:nvSpPr>
              <p:spPr>
                <a:xfrm>
                  <a:off x="2168442" y="3197442"/>
                  <a:ext cx="46166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9" name="6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442" y="3197442"/>
                  <a:ext cx="461665" cy="338554"/>
                </a:xfrm>
                <a:prstGeom prst="rect">
                  <a:avLst/>
                </a:prstGeom>
                <a:blipFill>
                  <a:blip r:embed="rId20"/>
                  <a:stretch>
                    <a:fillRect t="-16071" r="-407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upo 53"/>
          <p:cNvGrpSpPr/>
          <p:nvPr/>
        </p:nvGrpSpPr>
        <p:grpSpPr>
          <a:xfrm>
            <a:off x="811803" y="5774593"/>
            <a:ext cx="3580460" cy="900387"/>
            <a:chOff x="729917" y="3850260"/>
            <a:chExt cx="3580460" cy="900387"/>
          </a:xfrm>
        </p:grpSpPr>
        <p:grpSp>
          <p:nvGrpSpPr>
            <p:cNvPr id="55" name="66 Grupo"/>
            <p:cNvGrpSpPr/>
            <p:nvPr/>
          </p:nvGrpSpPr>
          <p:grpSpPr>
            <a:xfrm>
              <a:off x="729917" y="4158919"/>
              <a:ext cx="540000" cy="540000"/>
              <a:chOff x="700348" y="4702555"/>
              <a:chExt cx="540000" cy="540000"/>
            </a:xfrm>
          </p:grpSpPr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348" y="47025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8" name="68 Más"/>
              <p:cNvSpPr/>
              <p:nvPr/>
            </p:nvSpPr>
            <p:spPr>
              <a:xfrm>
                <a:off x="832515" y="4831310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72 CuadroTexto"/>
                <p:cNvSpPr txBox="1"/>
                <p:nvPr/>
              </p:nvSpPr>
              <p:spPr>
                <a:xfrm>
                  <a:off x="815039" y="3850260"/>
                  <a:ext cx="3543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6" name="7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039" y="3850260"/>
                  <a:ext cx="354392" cy="338554"/>
                </a:xfrm>
                <a:prstGeom prst="rect">
                  <a:avLst/>
                </a:prstGeom>
                <a:blipFill>
                  <a:blip r:embed="rId21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73 CuadroTexto"/>
                <p:cNvSpPr txBox="1"/>
                <p:nvPr/>
              </p:nvSpPr>
              <p:spPr>
                <a:xfrm>
                  <a:off x="2741648" y="3866182"/>
                  <a:ext cx="4010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𝑞</m:t>
                        </m:r>
                        <m:r>
                          <a:rPr lang="es-ES" sz="16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7" name="7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648" y="3866182"/>
                  <a:ext cx="401071" cy="338554"/>
                </a:xfrm>
                <a:prstGeom prst="rect">
                  <a:avLst/>
                </a:prstGeom>
                <a:blipFill>
                  <a:blip r:embed="rId2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74 Conector recto de flecha"/>
            <p:cNvCxnSpPr/>
            <p:nvPr/>
          </p:nvCxnSpPr>
          <p:spPr>
            <a:xfrm>
              <a:off x="3154906" y="4424149"/>
              <a:ext cx="107817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75 Conector recto de flecha"/>
            <p:cNvCxnSpPr/>
            <p:nvPr/>
          </p:nvCxnSpPr>
          <p:spPr>
            <a:xfrm flipH="1">
              <a:off x="1614984" y="4440072"/>
              <a:ext cx="107817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76 Conector recto de flecha"/>
            <p:cNvCxnSpPr/>
            <p:nvPr/>
          </p:nvCxnSpPr>
          <p:spPr>
            <a:xfrm>
              <a:off x="3173103" y="4415051"/>
              <a:ext cx="720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77 CuadroTexto"/>
                <p:cNvSpPr txBox="1"/>
                <p:nvPr/>
              </p:nvSpPr>
              <p:spPr>
                <a:xfrm>
                  <a:off x="3722011" y="3986738"/>
                  <a:ext cx="588366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𝑒𝑥𝑡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1" name="7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011" y="3986738"/>
                  <a:ext cx="588366" cy="368499"/>
                </a:xfrm>
                <a:prstGeom prst="rect">
                  <a:avLst/>
                </a:prstGeom>
                <a:blipFill>
                  <a:blip r:embed="rId23"/>
                  <a:stretch>
                    <a:fillRect t="-1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78 CuadroTexto"/>
                <p:cNvSpPr txBox="1"/>
                <p:nvPr/>
              </p:nvSpPr>
              <p:spPr>
                <a:xfrm>
                  <a:off x="1513348" y="3989014"/>
                  <a:ext cx="637161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𝑒𝑙</m:t>
                            </m:r>
                            <m:r>
                              <a:rPr lang="es-ES" sz="1600" b="0" i="1" smtClean="0">
                                <a:latin typeface="Cambria Math"/>
                              </a:rPr>
                              <m:t>é</m:t>
                            </m:r>
                            <m:r>
                              <a:rPr lang="es-ES" sz="16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2" name="7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348" y="3989014"/>
                  <a:ext cx="637161" cy="368499"/>
                </a:xfrm>
                <a:prstGeom prst="rect">
                  <a:avLst/>
                </a:prstGeom>
                <a:blipFill>
                  <a:blip r:embed="rId24"/>
                  <a:stretch>
                    <a:fillRect t="-1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79 CuadroTexto"/>
                <p:cNvSpPr txBox="1"/>
                <p:nvPr/>
              </p:nvSpPr>
              <p:spPr>
                <a:xfrm>
                  <a:off x="3219319" y="4412093"/>
                  <a:ext cx="46166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3" name="7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319" y="4412093"/>
                  <a:ext cx="461665" cy="338554"/>
                </a:xfrm>
                <a:prstGeom prst="rect">
                  <a:avLst/>
                </a:prstGeom>
                <a:blipFill>
                  <a:blip r:embed="rId25"/>
                  <a:stretch>
                    <a:fillRect t="-16071" r="-41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80 Grupo"/>
            <p:cNvGrpSpPr/>
            <p:nvPr/>
          </p:nvGrpSpPr>
          <p:grpSpPr>
            <a:xfrm>
              <a:off x="2667899" y="4158919"/>
              <a:ext cx="540000" cy="540000"/>
              <a:chOff x="3348013" y="4634316"/>
              <a:chExt cx="540000" cy="540000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013" y="4634316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82 Menos"/>
              <p:cNvSpPr/>
              <p:nvPr/>
            </p:nvSpPr>
            <p:spPr>
              <a:xfrm>
                <a:off x="3480180" y="4763070"/>
                <a:ext cx="288000" cy="28800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</p:grpSp>
      <p:sp>
        <p:nvSpPr>
          <p:cNvPr id="69" name="69 CuadroTexto"/>
          <p:cNvSpPr txBox="1"/>
          <p:nvPr/>
        </p:nvSpPr>
        <p:spPr>
          <a:xfrm>
            <a:off x="4640241" y="5977719"/>
            <a:ext cx="41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 smtClean="0">
                <a:cs typeface="Arial" pitchFamily="34" charset="0"/>
              </a:rPr>
              <a:t>Realizamos trabajo contra el campo (aumentamos su energía potencial)</a:t>
            </a:r>
            <a:endParaRPr lang="es-ES" sz="1600" i="1" dirty="0">
              <a:cs typeface="Arial" pitchFamily="34" charset="0"/>
            </a:endParaRPr>
          </a:p>
        </p:txBody>
      </p:sp>
      <p:sp>
        <p:nvSpPr>
          <p:cNvPr id="70" name="70 CuadroTexto"/>
          <p:cNvSpPr txBox="1"/>
          <p:nvPr/>
        </p:nvSpPr>
        <p:spPr>
          <a:xfrm>
            <a:off x="4669809" y="5215718"/>
            <a:ext cx="41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 smtClean="0">
                <a:cs typeface="Arial" pitchFamily="34" charset="0"/>
              </a:rPr>
              <a:t>El campo realiza trabajo (disminuye su energía potencial)</a:t>
            </a:r>
            <a:endParaRPr lang="es-ES" sz="1600" i="1" dirty="0">
              <a:cs typeface="Arial" pitchFamily="34" charset="0"/>
            </a:endParaRPr>
          </a:p>
        </p:txBody>
      </p:sp>
      <p:pic>
        <p:nvPicPr>
          <p:cNvPr id="71" name="Imagen 70">
            <a:hlinkClick r:id="rId26"/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1" name="6 CuadroTexto"/>
          <p:cNvSpPr txBox="1"/>
          <p:nvPr/>
        </p:nvSpPr>
        <p:spPr>
          <a:xfrm>
            <a:off x="395785" y="1050878"/>
            <a:ext cx="82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Energía potencial de un sistema de partículas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cxnSp>
        <p:nvCxnSpPr>
          <p:cNvPr id="72" name="5 Conector recto"/>
          <p:cNvCxnSpPr/>
          <p:nvPr/>
        </p:nvCxnSpPr>
        <p:spPr>
          <a:xfrm flipV="1">
            <a:off x="1255595" y="2101756"/>
            <a:ext cx="1774208" cy="7096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46 Conector recto"/>
          <p:cNvCxnSpPr/>
          <p:nvPr/>
        </p:nvCxnSpPr>
        <p:spPr>
          <a:xfrm>
            <a:off x="1257870" y="2841009"/>
            <a:ext cx="2003945" cy="7483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47 Conector recto"/>
          <p:cNvCxnSpPr/>
          <p:nvPr/>
        </p:nvCxnSpPr>
        <p:spPr>
          <a:xfrm>
            <a:off x="2988860" y="2142699"/>
            <a:ext cx="300251" cy="14739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35 Grupo"/>
          <p:cNvGrpSpPr/>
          <p:nvPr/>
        </p:nvGrpSpPr>
        <p:grpSpPr>
          <a:xfrm>
            <a:off x="989226" y="2548484"/>
            <a:ext cx="540000" cy="540000"/>
            <a:chOff x="700348" y="4702555"/>
            <a:chExt cx="540000" cy="5400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48" y="470255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37 Más"/>
            <p:cNvSpPr/>
            <p:nvPr/>
          </p:nvSpPr>
          <p:spPr>
            <a:xfrm>
              <a:off x="832515" y="4831310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78" name="41 Grupo"/>
          <p:cNvGrpSpPr/>
          <p:nvPr/>
        </p:nvGrpSpPr>
        <p:grpSpPr>
          <a:xfrm>
            <a:off x="2697470" y="1854723"/>
            <a:ext cx="540000" cy="540000"/>
            <a:chOff x="3348013" y="4634316"/>
            <a:chExt cx="540000" cy="540000"/>
          </a:xfrm>
        </p:grpSpPr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13" y="4634316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43 Menos"/>
            <p:cNvSpPr/>
            <p:nvPr/>
          </p:nvSpPr>
          <p:spPr>
            <a:xfrm>
              <a:off x="3480180" y="4763070"/>
              <a:ext cx="288000" cy="28800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1" name="38 Grupo"/>
          <p:cNvGrpSpPr/>
          <p:nvPr/>
        </p:nvGrpSpPr>
        <p:grpSpPr>
          <a:xfrm>
            <a:off x="3036389" y="3326407"/>
            <a:ext cx="540000" cy="540000"/>
            <a:chOff x="3348013" y="4634316"/>
            <a:chExt cx="540000" cy="540000"/>
          </a:xfrm>
        </p:grpSpPr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13" y="4634316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40 Menos"/>
            <p:cNvSpPr/>
            <p:nvPr/>
          </p:nvSpPr>
          <p:spPr>
            <a:xfrm>
              <a:off x="3480180" y="4763070"/>
              <a:ext cx="288000" cy="28800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55 CuadroTexto"/>
              <p:cNvSpPr txBox="1"/>
              <p:nvPr/>
            </p:nvSpPr>
            <p:spPr>
              <a:xfrm>
                <a:off x="730877" y="2878994"/>
                <a:ext cx="4345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4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7" y="2878994"/>
                <a:ext cx="434542" cy="338554"/>
              </a:xfrm>
              <a:prstGeom prst="rect">
                <a:avLst/>
              </a:prstGeom>
              <a:blipFill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56 CuadroTexto"/>
              <p:cNvSpPr txBox="1"/>
              <p:nvPr/>
            </p:nvSpPr>
            <p:spPr>
              <a:xfrm>
                <a:off x="2398178" y="1762152"/>
                <a:ext cx="4328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5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78" y="1762152"/>
                <a:ext cx="432874" cy="338554"/>
              </a:xfrm>
              <a:prstGeom prst="rect">
                <a:avLst/>
              </a:prstGeom>
              <a:blipFill>
                <a:blip r:embed="rId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57 CuadroTexto"/>
              <p:cNvSpPr txBox="1"/>
              <p:nvPr/>
            </p:nvSpPr>
            <p:spPr>
              <a:xfrm>
                <a:off x="2728000" y="3634170"/>
                <a:ext cx="439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6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000" y="3634170"/>
                <a:ext cx="43928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14 CuadroTexto"/>
              <p:cNvSpPr txBox="1"/>
              <p:nvPr/>
            </p:nvSpPr>
            <p:spPr>
              <a:xfrm>
                <a:off x="4484013" y="2483211"/>
                <a:ext cx="2811347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s-ES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r>
                            <a:rPr lang="es-ES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ES" sz="16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7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13" y="2483211"/>
                <a:ext cx="2811347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16 CuadroTexto"/>
          <p:cNvSpPr txBox="1"/>
          <p:nvPr/>
        </p:nvSpPr>
        <p:spPr>
          <a:xfrm>
            <a:off x="614148" y="4299044"/>
            <a:ext cx="79975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La </a:t>
            </a:r>
            <a:r>
              <a:rPr lang="es-ES" sz="1600" b="1" dirty="0" smtClean="0">
                <a:cs typeface="Arial" pitchFamily="34" charset="0"/>
              </a:rPr>
              <a:t>energía potencial </a:t>
            </a:r>
            <a:r>
              <a:rPr lang="es-ES" sz="1600" dirty="0" smtClean="0">
                <a:cs typeface="Arial" pitchFamily="34" charset="0"/>
              </a:rPr>
              <a:t>de un sistema de partículas es el que mide el trabajo necesario para aproximar dichas cargas a sus posiciones desde el infinito</a:t>
            </a:r>
            <a:endParaRPr lang="es-E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a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120471"/>
                  </p:ext>
                </p:extLst>
              </p:nvPr>
            </p:nvGraphicFramePr>
            <p:xfrm>
              <a:off x="508000" y="1206500"/>
              <a:ext cx="8178801" cy="4998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En </a:t>
                          </a:r>
                          <a:r>
                            <a:rPr lang="es-ES" sz="1600" dirty="0"/>
                            <a:t>el átomo de hidrógeno, el electrón se encuentra sometido al campo eléctrico creado por el protón. Calcule </a:t>
                          </a:r>
                          <a:r>
                            <a:rPr lang="es-ES" sz="1600" dirty="0" smtClean="0"/>
                            <a:t>el trabajo </a:t>
                          </a:r>
                          <a:r>
                            <a:rPr lang="es-ES" sz="1600" dirty="0"/>
                            <a:t>realizado por el campo eléctrico para llevar el electrón desde un punto P</a:t>
                          </a:r>
                          <a:r>
                            <a:rPr lang="es-ES" sz="1600" baseline="-25000" dirty="0"/>
                            <a:t>1</a:t>
                          </a:r>
                          <a:r>
                            <a:rPr lang="es-ES" sz="1600" dirty="0"/>
                            <a:t>, situado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5,3·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del </a:t>
                          </a:r>
                          <a:r>
                            <a:rPr lang="es-ES" sz="1600" dirty="0" smtClean="0"/>
                            <a:t>núcleo, hasta </a:t>
                          </a:r>
                          <a:r>
                            <a:rPr lang="es-ES" sz="1600" dirty="0"/>
                            <a:t>otro punto P</a:t>
                          </a:r>
                          <a:r>
                            <a:rPr lang="es-ES" sz="1600" baseline="-25000" dirty="0"/>
                            <a:t>2</a:t>
                          </a:r>
                          <a:r>
                            <a:rPr lang="es-ES" sz="1600" dirty="0"/>
                            <a:t>, situado </a:t>
                          </a:r>
                          <a:r>
                            <a:rPr lang="es-ES" sz="1600" dirty="0" smtClean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76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 del </a:t>
                          </a:r>
                          <a:r>
                            <a:rPr lang="es-ES" sz="1600" dirty="0"/>
                            <a:t>núcleo. Comente el signo del trabajo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lvl="1" indent="0" algn="just">
                            <a:tabLst/>
                          </a:pPr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0" lvl="1" indent="0" algn="just">
                            <a:tabLst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=−3,86·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Una carga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se encuentra en el origen de coordenadas y otra carga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 está situada en el </a:t>
                          </a:r>
                          <a:r>
                            <a:rPr lang="es-ES" sz="1600" dirty="0" smtClean="0"/>
                            <a:t>punto (1, 1</a:t>
                          </a:r>
                          <a:r>
                            <a:rPr lang="es-ES" sz="1600" dirty="0"/>
                            <a:t>) m. Calcule el trabajo para desplazar una carga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 desde el punto A (1</a:t>
                          </a:r>
                          <a:r>
                            <a:rPr lang="es-ES" sz="1600" dirty="0" smtClean="0"/>
                            <a:t>, 0</a:t>
                          </a:r>
                          <a:r>
                            <a:rPr lang="es-ES" sz="1600" dirty="0"/>
                            <a:t>) m hasta el punto B (2</a:t>
                          </a:r>
                          <a:r>
                            <a:rPr lang="es-ES" sz="1600" dirty="0" smtClean="0"/>
                            <a:t>, 0</a:t>
                          </a:r>
                          <a:r>
                            <a:rPr lang="es-ES" sz="1600" dirty="0"/>
                            <a:t>) m, </a:t>
                          </a:r>
                          <a:r>
                            <a:rPr lang="es-ES" sz="1600" dirty="0" smtClean="0"/>
                            <a:t>e interprete </a:t>
                          </a:r>
                          <a:r>
                            <a:rPr lang="es-ES" sz="1600" dirty="0"/>
                            <a:t>el resultado.</a:t>
                          </a:r>
                          <a:endParaRPr lang="es-ES" sz="1600" dirty="0" smtClean="0"/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Dato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/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=0,028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Determina la energía potencial electrostática de un sistema formado por cuatro partículas cargadas,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=+2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=+2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, situadas en los vértices de un cuadrado de 1 m de lado. Razona el significado físico del signo del resultado.</a:t>
                          </a:r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Dato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/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=−0,0931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a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120471"/>
                  </p:ext>
                </p:extLst>
              </p:nvPr>
            </p:nvGraphicFramePr>
            <p:xfrm>
              <a:off x="508000" y="1206500"/>
              <a:ext cx="8178801" cy="4998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961" r="-156" b="-20588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21484" r="-156" b="-1050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22353" r="-156" b="-54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55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382138" y="982639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4.2. </a:t>
            </a:r>
            <a:r>
              <a:rPr lang="es-ES" b="1" dirty="0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otencial electrostático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464024" y="1561146"/>
            <a:ext cx="825689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El </a:t>
            </a:r>
            <a:r>
              <a:rPr lang="es-ES" sz="1600" b="1" dirty="0" smtClean="0">
                <a:cs typeface="Arial" pitchFamily="34" charset="0"/>
              </a:rPr>
              <a:t>potencial del campo eléctrico</a:t>
            </a:r>
            <a:r>
              <a:rPr lang="es-ES" sz="1600" dirty="0" smtClean="0">
                <a:cs typeface="Arial" pitchFamily="34" charset="0"/>
              </a:rPr>
              <a:t>, </a:t>
            </a:r>
            <a:r>
              <a:rPr lang="es-ES" sz="1600" b="1" dirty="0" smtClean="0">
                <a:cs typeface="Arial" pitchFamily="34" charset="0"/>
              </a:rPr>
              <a:t>V</a:t>
            </a:r>
            <a:r>
              <a:rPr lang="es-ES" sz="1600" dirty="0" smtClean="0">
                <a:cs typeface="Arial" pitchFamily="34" charset="0"/>
              </a:rPr>
              <a:t>, </a:t>
            </a:r>
            <a:r>
              <a:rPr lang="es-ES" sz="1600" b="1" dirty="0" smtClean="0">
                <a:cs typeface="Arial" pitchFamily="34" charset="0"/>
              </a:rPr>
              <a:t>en un punto</a:t>
            </a:r>
            <a:r>
              <a:rPr lang="es-ES" sz="1600" dirty="0" smtClean="0">
                <a:cs typeface="Arial" pitchFamily="34" charset="0"/>
              </a:rPr>
              <a:t>, es la energía potencial que corresponde a la energía potencial que corresponde a la unidad de carga positiva colocada en ese punto.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7 CuadroTexto"/>
              <p:cNvSpPr txBox="1"/>
              <p:nvPr/>
            </p:nvSpPr>
            <p:spPr>
              <a:xfrm>
                <a:off x="3269360" y="2565096"/>
                <a:ext cx="1949187" cy="602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60" y="2565096"/>
                <a:ext cx="1949187" cy="6028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8 CuadroTexto"/>
          <p:cNvSpPr txBox="1"/>
          <p:nvPr/>
        </p:nvSpPr>
        <p:spPr>
          <a:xfrm>
            <a:off x="464024" y="3357349"/>
            <a:ext cx="824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	</a:t>
            </a:r>
            <a:r>
              <a:rPr lang="es-ES" sz="1600" dirty="0" smtClean="0">
                <a:cs typeface="Arial" pitchFamily="34" charset="0"/>
                <a:sym typeface="Wingdings"/>
              </a:rPr>
              <a:t>El potencial en un punto es positivo si la carga que origina el campo es positiva.</a:t>
            </a:r>
          </a:p>
          <a:p>
            <a:pPr marL="355600" indent="-3556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	</a:t>
            </a:r>
            <a:r>
              <a:rPr lang="es-ES" sz="1600" dirty="0" smtClean="0">
                <a:cs typeface="Arial" pitchFamily="34" charset="0"/>
                <a:sym typeface="Wingdings"/>
              </a:rPr>
              <a:t>El potencial e un punto es negativo si la carga que origina el campo es negativa.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9" name="9 CuadroTexto"/>
          <p:cNvSpPr txBox="1"/>
          <p:nvPr/>
        </p:nvSpPr>
        <p:spPr>
          <a:xfrm>
            <a:off x="614149" y="4534322"/>
            <a:ext cx="810677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itchFamily="34" charset="0"/>
              </a:rPr>
              <a:t>La unidad de potencial eléctrico en el SI es el J/C que se denomina </a:t>
            </a:r>
            <a:r>
              <a:rPr lang="es-ES" sz="1600" b="1" dirty="0" smtClean="0">
                <a:cs typeface="Arial" pitchFamily="34" charset="0"/>
              </a:rPr>
              <a:t>voltio</a:t>
            </a:r>
            <a:r>
              <a:rPr lang="es-ES" sz="1600" dirty="0" smtClean="0">
                <a:cs typeface="Arial" pitchFamily="34" charset="0"/>
              </a:rPr>
              <a:t> (V).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10 CuadroTexto"/>
              <p:cNvSpPr txBox="1"/>
              <p:nvPr/>
            </p:nvSpPr>
            <p:spPr>
              <a:xfrm>
                <a:off x="3956432" y="5153552"/>
                <a:ext cx="1272079" cy="3385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0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32" y="5153552"/>
                <a:ext cx="1272079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15 CuadroTexto"/>
          <p:cNvSpPr txBox="1"/>
          <p:nvPr/>
        </p:nvSpPr>
        <p:spPr>
          <a:xfrm>
            <a:off x="368490" y="1015053"/>
            <a:ext cx="337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4.3. Diferencia de potencial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23 Arco"/>
          <p:cNvSpPr/>
          <p:nvPr/>
        </p:nvSpPr>
        <p:spPr>
          <a:xfrm rot="20086620">
            <a:off x="576449" y="2969844"/>
            <a:ext cx="2224174" cy="112486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grpSp>
        <p:nvGrpSpPr>
          <p:cNvPr id="13" name="27 Grupo"/>
          <p:cNvGrpSpPr/>
          <p:nvPr/>
        </p:nvGrpSpPr>
        <p:grpSpPr>
          <a:xfrm>
            <a:off x="705857" y="1587575"/>
            <a:ext cx="2260358" cy="2137827"/>
            <a:chOff x="692209" y="1705287"/>
            <a:chExt cx="2260358" cy="2137827"/>
          </a:xfrm>
        </p:grpSpPr>
        <p:cxnSp>
          <p:nvCxnSpPr>
            <p:cNvPr id="14" name="8 Conector recto de flecha"/>
            <p:cNvCxnSpPr/>
            <p:nvPr/>
          </p:nvCxnSpPr>
          <p:spPr>
            <a:xfrm flipV="1">
              <a:off x="1160059" y="1774209"/>
              <a:ext cx="0" cy="18000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6 Conector recto de flecha"/>
            <p:cNvCxnSpPr/>
            <p:nvPr/>
          </p:nvCxnSpPr>
          <p:spPr>
            <a:xfrm rot="900000" flipV="1">
              <a:off x="1394347" y="1817426"/>
              <a:ext cx="0" cy="18000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7 Conector recto de flecha"/>
            <p:cNvCxnSpPr/>
            <p:nvPr/>
          </p:nvCxnSpPr>
          <p:spPr>
            <a:xfrm rot="1800000" flipV="1">
              <a:off x="1614060" y="1905356"/>
              <a:ext cx="0" cy="18000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8 Conector recto de flecha"/>
            <p:cNvCxnSpPr/>
            <p:nvPr/>
          </p:nvCxnSpPr>
          <p:spPr>
            <a:xfrm rot="2700000" flipV="1">
              <a:off x="1795890" y="2043468"/>
              <a:ext cx="0" cy="18000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9 Conector recto de flecha"/>
            <p:cNvCxnSpPr/>
            <p:nvPr/>
          </p:nvCxnSpPr>
          <p:spPr>
            <a:xfrm rot="3600000" flipV="1">
              <a:off x="1933505" y="2230484"/>
              <a:ext cx="0" cy="18000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0 Conector recto de flecha"/>
            <p:cNvCxnSpPr/>
            <p:nvPr/>
          </p:nvCxnSpPr>
          <p:spPr>
            <a:xfrm rot="4500000" flipV="1">
              <a:off x="2023992" y="2444796"/>
              <a:ext cx="0" cy="18000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1 Conector recto de flecha"/>
            <p:cNvCxnSpPr/>
            <p:nvPr/>
          </p:nvCxnSpPr>
          <p:spPr>
            <a:xfrm rot="5400000" flipV="1">
              <a:off x="2052567" y="2678158"/>
              <a:ext cx="0" cy="18000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9 Grupo"/>
            <p:cNvGrpSpPr/>
            <p:nvPr/>
          </p:nvGrpSpPr>
          <p:grpSpPr>
            <a:xfrm>
              <a:off x="870401" y="3303114"/>
              <a:ext cx="540000" cy="540000"/>
              <a:chOff x="3995738" y="2852738"/>
              <a:chExt cx="540000" cy="540000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38" y="2852738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7 Más"/>
              <p:cNvSpPr/>
              <p:nvPr/>
            </p:nvSpPr>
            <p:spPr>
              <a:xfrm>
                <a:off x="4137546" y="2977489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sp>
          <p:nvSpPr>
            <p:cNvPr id="22" name="22 Elipse"/>
            <p:cNvSpPr/>
            <p:nvPr/>
          </p:nvSpPr>
          <p:spPr>
            <a:xfrm>
              <a:off x="1364776" y="3057099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" name="24 Elipse"/>
            <p:cNvSpPr/>
            <p:nvPr/>
          </p:nvSpPr>
          <p:spPr>
            <a:xfrm>
              <a:off x="2608996" y="3100317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25 CuadroTexto"/>
                <p:cNvSpPr txBox="1"/>
                <p:nvPr/>
              </p:nvSpPr>
              <p:spPr>
                <a:xfrm>
                  <a:off x="1809051" y="1705287"/>
                  <a:ext cx="37382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4" name="2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051" y="1705287"/>
                  <a:ext cx="373820" cy="3684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6 CuadroTexto"/>
                <p:cNvSpPr txBox="1"/>
                <p:nvPr/>
              </p:nvSpPr>
              <p:spPr>
                <a:xfrm>
                  <a:off x="1331379" y="3042767"/>
                  <a:ext cx="3693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5" name="2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379" y="3042767"/>
                  <a:ext cx="369397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28 CuadroTexto"/>
                <p:cNvSpPr txBox="1"/>
                <p:nvPr/>
              </p:nvSpPr>
              <p:spPr>
                <a:xfrm>
                  <a:off x="2534657" y="2813031"/>
                  <a:ext cx="377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6" name="2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4657" y="2813031"/>
                  <a:ext cx="37773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29 CuadroTexto"/>
                <p:cNvSpPr txBox="1"/>
                <p:nvPr/>
              </p:nvSpPr>
              <p:spPr>
                <a:xfrm>
                  <a:off x="692209" y="3181521"/>
                  <a:ext cx="3543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7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209" y="3181521"/>
                  <a:ext cx="354392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30 CuadroTexto"/>
              <p:cNvSpPr txBox="1"/>
              <p:nvPr/>
            </p:nvSpPr>
            <p:spPr>
              <a:xfrm>
                <a:off x="3856215" y="1492043"/>
                <a:ext cx="3506666" cy="6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0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215" y="1492043"/>
                <a:ext cx="3506666" cy="644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2 CuadroTexto"/>
              <p:cNvSpPr txBox="1"/>
              <p:nvPr/>
            </p:nvSpPr>
            <p:spPr>
              <a:xfrm>
                <a:off x="1240396" y="2602060"/>
                <a:ext cx="401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1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96" y="2602060"/>
                <a:ext cx="401071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4279295" y="2324556"/>
                <a:ext cx="2948691" cy="6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nary>
                        <m:nary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295" y="2324556"/>
                <a:ext cx="2948691" cy="6445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3 CuadroTexto"/>
              <p:cNvSpPr txBox="1"/>
              <p:nvPr/>
            </p:nvSpPr>
            <p:spPr>
              <a:xfrm>
                <a:off x="3747034" y="3266250"/>
                <a:ext cx="3712875" cy="6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3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34" y="3266250"/>
                <a:ext cx="3712875" cy="6445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34 CuadroTexto"/>
          <p:cNvSpPr txBox="1"/>
          <p:nvPr/>
        </p:nvSpPr>
        <p:spPr>
          <a:xfrm>
            <a:off x="504967" y="4194981"/>
            <a:ext cx="813406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La </a:t>
            </a:r>
            <a:r>
              <a:rPr lang="es-ES" sz="1600" b="1" dirty="0" smtClean="0">
                <a:cs typeface="Arial" pitchFamily="34" charset="0"/>
              </a:rPr>
              <a:t>diferencia de potencial </a:t>
            </a:r>
            <a:r>
              <a:rPr lang="es-ES" sz="1600" dirty="0" smtClean="0">
                <a:cs typeface="Arial" pitchFamily="34" charset="0"/>
              </a:rPr>
              <a:t>entre dos puntos A y B equivale al trabajo que debe realizarse contra el campo para desplazar la unidad de carga testigo desde A hasta B, suponiendo que no varía su energía cinética: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6 CuadroTexto"/>
              <p:cNvSpPr txBox="1"/>
              <p:nvPr/>
            </p:nvSpPr>
            <p:spPr>
              <a:xfrm>
                <a:off x="3328692" y="5233937"/>
                <a:ext cx="2136418" cy="6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5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92" y="5233937"/>
                <a:ext cx="2136418" cy="6445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3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36" name="6 Grupo"/>
          <p:cNvGrpSpPr/>
          <p:nvPr/>
        </p:nvGrpSpPr>
        <p:grpSpPr>
          <a:xfrm>
            <a:off x="1044053" y="1407994"/>
            <a:ext cx="2484502" cy="2461755"/>
            <a:chOff x="1098644" y="1721893"/>
            <a:chExt cx="2484502" cy="2461755"/>
          </a:xfrm>
        </p:grpSpPr>
        <p:grpSp>
          <p:nvGrpSpPr>
            <p:cNvPr id="37" name="35 Grupo"/>
            <p:cNvGrpSpPr/>
            <p:nvPr/>
          </p:nvGrpSpPr>
          <p:grpSpPr>
            <a:xfrm>
              <a:off x="1098644" y="1721893"/>
              <a:ext cx="2484502" cy="2461755"/>
              <a:chOff x="1439837" y="4028364"/>
              <a:chExt cx="2484502" cy="2461755"/>
            </a:xfrm>
          </p:grpSpPr>
          <p:cxnSp>
            <p:nvCxnSpPr>
              <p:cNvPr id="40" name="37 Conector recto"/>
              <p:cNvCxnSpPr/>
              <p:nvPr/>
            </p:nvCxnSpPr>
            <p:spPr>
              <a:xfrm>
                <a:off x="1596790" y="5254389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38 Conector recto"/>
              <p:cNvCxnSpPr/>
              <p:nvPr/>
            </p:nvCxnSpPr>
            <p:spPr>
              <a:xfrm rot="-1800000">
                <a:off x="1599066" y="5256024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39 Conector recto"/>
              <p:cNvCxnSpPr/>
              <p:nvPr/>
            </p:nvCxnSpPr>
            <p:spPr>
              <a:xfrm rot="-3600000">
                <a:off x="1628635" y="5203708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0 Conector recto"/>
              <p:cNvCxnSpPr/>
              <p:nvPr/>
            </p:nvCxnSpPr>
            <p:spPr>
              <a:xfrm rot="5400000">
                <a:off x="1599064" y="5243015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1 Conector recto"/>
              <p:cNvCxnSpPr/>
              <p:nvPr/>
            </p:nvCxnSpPr>
            <p:spPr>
              <a:xfrm rot="3600000" flipH="1">
                <a:off x="1538217" y="5150111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2 Conector recto"/>
              <p:cNvCxnSpPr/>
              <p:nvPr/>
            </p:nvCxnSpPr>
            <p:spPr>
              <a:xfrm rot="1800000" flipH="1">
                <a:off x="1595298" y="5253536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368" y="4980557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44 Más"/>
              <p:cNvSpPr/>
              <p:nvPr/>
            </p:nvSpPr>
            <p:spPr>
              <a:xfrm>
                <a:off x="2556683" y="5122462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  <p:grpSp>
            <p:nvGrpSpPr>
              <p:cNvPr id="48" name="45 Grupo"/>
              <p:cNvGrpSpPr/>
              <p:nvPr/>
            </p:nvGrpSpPr>
            <p:grpSpPr>
              <a:xfrm>
                <a:off x="2502087" y="4028364"/>
                <a:ext cx="1422252" cy="1408603"/>
                <a:chOff x="1696869" y="3960125"/>
                <a:chExt cx="1422252" cy="1408603"/>
              </a:xfrm>
            </p:grpSpPr>
            <p:cxnSp>
              <p:nvCxnSpPr>
                <p:cNvPr id="61" name="58 Conector recto de flecha"/>
                <p:cNvCxnSpPr/>
                <p:nvPr/>
              </p:nvCxnSpPr>
              <p:spPr>
                <a:xfrm rot="2700000" flipV="1">
                  <a:off x="2759121" y="500872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59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60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61 Conector recto de flecha"/>
                <p:cNvCxnSpPr/>
                <p:nvPr/>
              </p:nvCxnSpPr>
              <p:spPr>
                <a:xfrm rot="18900000" flipV="1">
                  <a:off x="1696869" y="3960125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46 Grupo"/>
              <p:cNvGrpSpPr/>
              <p:nvPr/>
            </p:nvGrpSpPr>
            <p:grpSpPr>
              <a:xfrm flipH="1">
                <a:off x="1439837" y="4169391"/>
                <a:ext cx="887713" cy="1269850"/>
                <a:chOff x="2231408" y="4098878"/>
                <a:chExt cx="887713" cy="1269850"/>
              </a:xfrm>
            </p:grpSpPr>
            <p:cxnSp>
              <p:nvCxnSpPr>
                <p:cNvPr id="58" name="55 Conector recto de flecha"/>
                <p:cNvCxnSpPr/>
                <p:nvPr/>
              </p:nvCxnSpPr>
              <p:spPr>
                <a:xfrm rot="2700000" flipV="1">
                  <a:off x="2759121" y="500872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56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57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47 Grupo"/>
              <p:cNvGrpSpPr/>
              <p:nvPr/>
            </p:nvGrpSpPr>
            <p:grpSpPr>
              <a:xfrm flipV="1">
                <a:off x="2504362" y="5625152"/>
                <a:ext cx="1301697" cy="864967"/>
                <a:chOff x="1696869" y="3960125"/>
                <a:chExt cx="1301697" cy="864967"/>
              </a:xfrm>
            </p:grpSpPr>
            <p:cxnSp>
              <p:nvCxnSpPr>
                <p:cNvPr id="55" name="52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3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4 Conector recto de flecha"/>
                <p:cNvCxnSpPr/>
                <p:nvPr/>
              </p:nvCxnSpPr>
              <p:spPr>
                <a:xfrm rot="18900000" flipV="1">
                  <a:off x="1696869" y="3960125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48 Grupo"/>
              <p:cNvGrpSpPr/>
              <p:nvPr/>
            </p:nvGrpSpPr>
            <p:grpSpPr>
              <a:xfrm flipH="1" flipV="1">
                <a:off x="1546743" y="5625153"/>
                <a:ext cx="767158" cy="726214"/>
                <a:chOff x="2231408" y="4098878"/>
                <a:chExt cx="767158" cy="726214"/>
              </a:xfrm>
            </p:grpSpPr>
            <p:cxnSp>
              <p:nvCxnSpPr>
                <p:cNvPr id="53" name="50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1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49 Rectángulo"/>
                  <p:cNvSpPr/>
                  <p:nvPr/>
                </p:nvSpPr>
                <p:spPr>
                  <a:xfrm>
                    <a:off x="1455942" y="4237469"/>
                    <a:ext cx="373820" cy="3684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52" name="49 Rectángulo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942" y="4237469"/>
                    <a:ext cx="373820" cy="3684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1 Elipse"/>
            <p:cNvSpPr/>
            <p:nvPr/>
          </p:nvSpPr>
          <p:spPr>
            <a:xfrm>
              <a:off x="1269241" y="1883392"/>
              <a:ext cx="2160000" cy="2160000"/>
            </a:xfrm>
            <a:prstGeom prst="ellipse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39" name="62 Elipse"/>
            <p:cNvSpPr/>
            <p:nvPr/>
          </p:nvSpPr>
          <p:spPr>
            <a:xfrm>
              <a:off x="1612710" y="2213213"/>
              <a:ext cx="1440000" cy="1440000"/>
            </a:xfrm>
            <a:prstGeom prst="ellipse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5 CuadroTexto"/>
              <p:cNvSpPr txBox="1"/>
              <p:nvPr/>
            </p:nvSpPr>
            <p:spPr>
              <a:xfrm>
                <a:off x="395784" y="4258101"/>
                <a:ext cx="8297839" cy="184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just"/>
                <a:r>
                  <a:rPr lang="es-ES" sz="1600" dirty="0" smtClean="0">
                    <a:cs typeface="Arial" pitchFamily="34" charset="0"/>
                    <a:sym typeface="Wingdings" panose="05000000000000000000" pitchFamily="2" charset="2"/>
                  </a:rPr>
                  <a:t> 	</a:t>
                </a:r>
                <a:r>
                  <a:rPr lang="es-ES" sz="1600" dirty="0" smtClean="0">
                    <a:cs typeface="Arial" pitchFamily="34" charset="0"/>
                    <a:sym typeface="Wingdings"/>
                  </a:rPr>
                  <a:t>Todos los puntos que tienen el mismo potencial conforman una </a:t>
                </a:r>
                <a:r>
                  <a:rPr lang="es-ES" sz="1600" b="1" dirty="0" smtClean="0">
                    <a:cs typeface="Arial" pitchFamily="34" charset="0"/>
                    <a:sym typeface="Wingdings"/>
                  </a:rPr>
                  <a:t>superficie equipotencial</a:t>
                </a:r>
                <a:r>
                  <a:rPr lang="es-ES" sz="1600" dirty="0" smtClean="0">
                    <a:cs typeface="Arial" pitchFamily="34" charset="0"/>
                    <a:sym typeface="Wingdings"/>
                  </a:rPr>
                  <a:t>.</a:t>
                </a:r>
              </a:p>
              <a:p>
                <a:pPr marL="177800" indent="-177800" algn="just">
                  <a:buFont typeface="Wingdings"/>
                  <a:buChar char="F"/>
                </a:pPr>
                <a:endParaRPr lang="es-ES" sz="1600" dirty="0">
                  <a:cs typeface="Arial" pitchFamily="34" charset="0"/>
                  <a:sym typeface="Wingdings"/>
                </a:endParaRPr>
              </a:p>
              <a:p>
                <a:pPr marL="177800" indent="-177800" algn="just"/>
                <a:r>
                  <a:rPr lang="es-ES" sz="1600" dirty="0" smtClean="0">
                    <a:cs typeface="Arial" pitchFamily="34" charset="0"/>
                    <a:sym typeface="Wingdings" panose="05000000000000000000" pitchFamily="2" charset="2"/>
                  </a:rPr>
                  <a:t> 	</a:t>
                </a:r>
                <a:r>
                  <a:rPr lang="es-ES" sz="1600" dirty="0" smtClean="0">
                    <a:cs typeface="Arial" pitchFamily="34" charset="0"/>
                    <a:sym typeface="Wingdings"/>
                  </a:rPr>
                  <a:t>En cada punto de una superficie equipotencial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sym typeface="Wingdings"/>
                          </a:rPr>
                          <m:t>𝐸</m:t>
                        </m:r>
                      </m:e>
                    </m:acc>
                  </m:oMath>
                </a14:m>
                <a:r>
                  <a:rPr lang="es-ES" sz="1600" dirty="0" smtClean="0">
                    <a:cs typeface="Arial" pitchFamily="34" charset="0"/>
                  </a:rPr>
                  <a:t> es perpendicular a ella.</a:t>
                </a:r>
              </a:p>
              <a:p>
                <a:pPr marL="177800" indent="-177800" algn="just">
                  <a:buFont typeface="Wingdings"/>
                  <a:buChar char="F"/>
                </a:pPr>
                <a:endParaRPr lang="es-ES" sz="1600" dirty="0">
                  <a:cs typeface="Arial" pitchFamily="34" charset="0"/>
                </a:endParaRPr>
              </a:p>
              <a:p>
                <a:pPr marL="177800" indent="-177800" algn="just"/>
                <a:r>
                  <a:rPr lang="es-ES" sz="1600" dirty="0" smtClean="0">
                    <a:cs typeface="Arial" pitchFamily="34" charset="0"/>
                    <a:sym typeface="Wingdings" panose="05000000000000000000" pitchFamily="2" charset="2"/>
                  </a:rPr>
                  <a:t> 	</a:t>
                </a:r>
                <a:r>
                  <a:rPr lang="es-ES" sz="1600" dirty="0" smtClean="0">
                    <a:cs typeface="Arial" pitchFamily="34" charset="0"/>
                  </a:rPr>
                  <a:t>Cuando una carga se desplaza por una superficie equipotencial, el campo eléctrico no realiza trabajo alguno sobre ella.</a:t>
                </a:r>
                <a:endParaRPr lang="es-ES" sz="16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4" y="4258101"/>
                <a:ext cx="8297839" cy="1845826"/>
              </a:xfrm>
              <a:prstGeom prst="rect">
                <a:avLst/>
              </a:prstGeom>
              <a:blipFill>
                <a:blip r:embed="rId4"/>
                <a:stretch>
                  <a:fillRect l="-441" t="-1656" r="-367" b="-39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4" descr="Figura catorce: esquema de líneas de campo y superficie equipotencial para dos cargas puntual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11" y="1374964"/>
            <a:ext cx="3990039" cy="23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59300" y="556715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TABLA DE CONTENIDOS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4155"/>
              </p:ext>
            </p:extLst>
          </p:nvPr>
        </p:nvGraphicFramePr>
        <p:xfrm>
          <a:off x="444500" y="1085021"/>
          <a:ext cx="8229600" cy="530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873076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77069663"/>
                    </a:ext>
                  </a:extLst>
                </a:gridCol>
              </a:tblGrid>
              <a:tr h="5303079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1.	Interacción electrostática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1.1.	La carga eléctrica.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1.2.	La Ley de Coulomb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AutoNum type="arabicPeriod" startAt="2"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El campo eléctrico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AutoNum type="arabicPeriod" startAt="3"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Enfoque dinámico del campo eléctrico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3.1.	Intensidad del campo eléctrico.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3.2. 	Representación del campo eléctrico mediante líneas de fuerza.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4.	Enfoque energético del campo eléctrico.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4.1.	Energía potencial electrostática.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4.2.	Potencial eléctrico.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4.3.	Diferencia de potencial.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4.4.	Relación entre la intensidad del campo y el potencial.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5.	Movimiento de partículas en un campo eléctrico uniforme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5.1. 	Partículas que inciden en la dirección del campo.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5.2.	Partículas que inciden perpendicularmente al campo.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6.	Teorema de Gauss. Aplicaciones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6.1.	Flujo del campo eléctrico.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6.2.	Teorema de Gauss.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6.3.	Cálculo de campos eléctricos a partir del Teorema de Gauss.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6.4.	Protección frente a campos externos.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  <a:tabLst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7.	La corriente eléctrica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7.1.	Generadores de corriente.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7.2.	El circuito eléctrico.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7.3.	Intensidad de corriente.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7.4.	Resistencia eléctrica.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7.5.	Ley de Ohm.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Font typeface="+mj-lt"/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8.	Trabajo y energía de la corriente eléctrica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Font typeface="+mj-lt"/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8.1.	Energía disipada. Efecto Joule.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Font typeface="+mj-lt"/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8.2.	Potencia consumida.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Font typeface="+mj-lt"/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8.3.	Conservación de la energía en circuitos sencillos.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5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4" name="15 CuadroTexto"/>
          <p:cNvSpPr txBox="1"/>
          <p:nvPr/>
        </p:nvSpPr>
        <p:spPr>
          <a:xfrm>
            <a:off x="368490" y="900753"/>
            <a:ext cx="383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4.3. Diferencia de potencial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7 CuadroTexto"/>
          <p:cNvSpPr txBox="1"/>
          <p:nvPr/>
        </p:nvSpPr>
        <p:spPr>
          <a:xfrm>
            <a:off x="368490" y="1310185"/>
            <a:ext cx="814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Diferencia de potencial en un campo eléctrico uniforme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67" name="Picture 2" descr="http://forum.lawebdefisica.com/attachment.php?attachmentid=2003&amp;d=1269206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" y="1706021"/>
            <a:ext cx="3297309" cy="27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3 CuadroTexto"/>
              <p:cNvSpPr txBox="1"/>
              <p:nvPr/>
            </p:nvSpPr>
            <p:spPr>
              <a:xfrm>
                <a:off x="3727635" y="1966868"/>
                <a:ext cx="4711674" cy="6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·(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8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35" y="1966868"/>
                <a:ext cx="4711674" cy="644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8 CuadroTexto"/>
              <p:cNvSpPr txBox="1"/>
              <p:nvPr/>
            </p:nvSpPr>
            <p:spPr>
              <a:xfrm>
                <a:off x="3979045" y="2851700"/>
                <a:ext cx="844718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45" y="2851700"/>
                <a:ext cx="844718" cy="368499"/>
              </a:xfrm>
              <a:prstGeom prst="rect">
                <a:avLst/>
              </a:prstGeom>
              <a:blipFill>
                <a:blip r:embed="rId4"/>
                <a:stretch>
                  <a:fillRect r="-239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9 Rectángulo"/>
              <p:cNvSpPr/>
              <p:nvPr/>
            </p:nvSpPr>
            <p:spPr>
              <a:xfrm>
                <a:off x="3909438" y="3227536"/>
                <a:ext cx="4539833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38" y="3227536"/>
                <a:ext cx="4539833" cy="351699"/>
              </a:xfrm>
              <a:prstGeom prst="rect">
                <a:avLst/>
              </a:prstGeom>
              <a:blipFill>
                <a:blip r:embed="rId5"/>
                <a:stretch>
                  <a:fillRect t="-12069" r="-3758" b="-172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10 Rectángulo"/>
              <p:cNvSpPr/>
              <p:nvPr/>
            </p:nvSpPr>
            <p:spPr>
              <a:xfrm>
                <a:off x="4491266" y="3831187"/>
                <a:ext cx="2972737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66" y="3831187"/>
                <a:ext cx="297273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11 Abrir llave"/>
          <p:cNvSpPr/>
          <p:nvPr/>
        </p:nvSpPr>
        <p:spPr>
          <a:xfrm>
            <a:off x="3821373" y="2906973"/>
            <a:ext cx="204717" cy="696035"/>
          </a:xfrm>
          <a:prstGeom prst="leftBrace">
            <a:avLst>
              <a:gd name="adj1" fmla="val 5378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73" name="12 CuadroTexto"/>
          <p:cNvSpPr txBox="1"/>
          <p:nvPr/>
        </p:nvSpPr>
        <p:spPr>
          <a:xfrm>
            <a:off x="464024" y="4640238"/>
            <a:ext cx="829783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Cuando una carga testigo q’ se desplaza en un campo eléctrico uniforme, varía su energía potencial, de modo que: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65 CuadroTexto"/>
              <p:cNvSpPr txBox="1"/>
              <p:nvPr/>
            </p:nvSpPr>
            <p:spPr>
              <a:xfrm>
                <a:off x="3501372" y="5458424"/>
                <a:ext cx="2399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4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72" y="5458424"/>
                <a:ext cx="2399568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13 CuadroTexto"/>
              <p:cNvSpPr txBox="1"/>
              <p:nvPr/>
            </p:nvSpPr>
            <p:spPr>
              <a:xfrm>
                <a:off x="2341315" y="6017980"/>
                <a:ext cx="45314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=1,6·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·1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=1,6·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5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5" y="6017980"/>
                <a:ext cx="4531433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" name="15 CuadroTexto"/>
          <p:cNvSpPr txBox="1"/>
          <p:nvPr/>
        </p:nvSpPr>
        <p:spPr>
          <a:xfrm>
            <a:off x="368490" y="900753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4.4. Relación entre la intensidad del campo y el potencial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395786" y="1310186"/>
            <a:ext cx="7490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sz="1600" dirty="0" smtClean="0">
                <a:cs typeface="Arial" pitchFamily="34" charset="0"/>
                <a:sym typeface="Wingdings"/>
              </a:rPr>
              <a:t>Supongamos un campo eléctrico constante en la dirección del eje X: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6 Rectángulo"/>
              <p:cNvSpPr/>
              <p:nvPr/>
            </p:nvSpPr>
            <p:spPr>
              <a:xfrm>
                <a:off x="970143" y="1797670"/>
                <a:ext cx="6040693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⟹           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𝑑𝑉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6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43" y="1797670"/>
                <a:ext cx="604069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5 CuadroTexto"/>
          <p:cNvSpPr txBox="1"/>
          <p:nvPr/>
        </p:nvSpPr>
        <p:spPr>
          <a:xfrm>
            <a:off x="436728" y="2333767"/>
            <a:ext cx="828419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Podemos conocer el valor de un campo eléctrico uniforme derivando la expresión del potencial con respecto a la coordenada en función de la cual varía y anteponiendo el signo negativo: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7 CuadroTexto"/>
              <p:cNvSpPr txBox="1"/>
              <p:nvPr/>
            </p:nvSpPr>
            <p:spPr>
              <a:xfrm>
                <a:off x="2791688" y="3315723"/>
                <a:ext cx="323050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⟹          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88" y="3315723"/>
                <a:ext cx="3230500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9 CuadroTexto"/>
          <p:cNvSpPr txBox="1"/>
          <p:nvPr/>
        </p:nvSpPr>
        <p:spPr>
          <a:xfrm>
            <a:off x="403748" y="4151195"/>
            <a:ext cx="626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sz="1600" dirty="0" smtClean="0">
                <a:cs typeface="Arial" pitchFamily="34" charset="0"/>
                <a:sym typeface="Wingdings"/>
              </a:rPr>
              <a:t>Como el </a:t>
            </a:r>
            <a:r>
              <a:rPr lang="es-ES" sz="1600" dirty="0">
                <a:cs typeface="Arial" pitchFamily="34" charset="0"/>
                <a:sym typeface="Wingdings"/>
              </a:rPr>
              <a:t>p</a:t>
            </a:r>
            <a:r>
              <a:rPr lang="es-ES" sz="1600" dirty="0" smtClean="0">
                <a:cs typeface="Arial" pitchFamily="34" charset="0"/>
                <a:sym typeface="Wingdings"/>
              </a:rPr>
              <a:t>otencial varía en función de las tres coordenadas: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0 CuadroTexto"/>
              <p:cNvSpPr txBox="1"/>
              <p:nvPr/>
            </p:nvSpPr>
            <p:spPr>
              <a:xfrm>
                <a:off x="924220" y="4573592"/>
                <a:ext cx="3671005" cy="602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0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20" y="4573592"/>
                <a:ext cx="3671005" cy="602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11 CuadroTexto"/>
              <p:cNvSpPr txBox="1"/>
              <p:nvPr/>
            </p:nvSpPr>
            <p:spPr>
              <a:xfrm>
                <a:off x="951515" y="5419753"/>
                <a:ext cx="4360809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𝑔𝑟𝑎𝑑</m:t>
                          </m:r>
                        </m:e>
                      </m:acc>
                      <m:r>
                        <m:rPr>
                          <m:sty m:val="p"/>
                        </m:rPr>
                        <a:rPr lang="es-ES" sz="1600" b="0" i="0" smtClean="0">
                          <a:latin typeface="Cambria Math" panose="02040503050406030204" pitchFamily="18" charset="0"/>
                          <a:ea typeface="Cambria Math"/>
                        </a:rPr>
                        <m:t>V</m:t>
                      </m:r>
                      <m:r>
                        <a:rPr lang="es-ES" sz="1600" b="0" i="0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𝛻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1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5" y="5419753"/>
                <a:ext cx="4360809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6209696" y="4757762"/>
            <a:ext cx="2631688" cy="1994848"/>
            <a:chOff x="6260496" y="4503762"/>
            <a:chExt cx="2631688" cy="1994848"/>
          </a:xfrm>
        </p:grpSpPr>
        <p:sp>
          <p:nvSpPr>
            <p:cNvPr id="23" name="8 Arco"/>
            <p:cNvSpPr/>
            <p:nvPr/>
          </p:nvSpPr>
          <p:spPr>
            <a:xfrm>
              <a:off x="6646460" y="4503762"/>
              <a:ext cx="1733265" cy="1009934"/>
            </a:xfrm>
            <a:prstGeom prst="arc">
              <a:avLst>
                <a:gd name="adj1" fmla="val 11623646"/>
                <a:gd name="adj2" fmla="val 2070790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12 CuadroTexto"/>
                <p:cNvSpPr txBox="1"/>
                <p:nvPr/>
              </p:nvSpPr>
              <p:spPr>
                <a:xfrm>
                  <a:off x="6353756" y="4612263"/>
                  <a:ext cx="427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3" name="1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756" y="4612263"/>
                  <a:ext cx="42723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16 CuadroTexto"/>
                <p:cNvSpPr txBox="1"/>
                <p:nvPr/>
              </p:nvSpPr>
              <p:spPr>
                <a:xfrm>
                  <a:off x="6451564" y="5597176"/>
                  <a:ext cx="42248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4" name="1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1564" y="5597176"/>
                  <a:ext cx="422487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17 CuadroTexto"/>
                <p:cNvSpPr txBox="1"/>
                <p:nvPr/>
              </p:nvSpPr>
              <p:spPr>
                <a:xfrm>
                  <a:off x="6260496" y="5078562"/>
                  <a:ext cx="8864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5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496" y="5078562"/>
                  <a:ext cx="886461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14 Rectángulo"/>
                <p:cNvSpPr/>
                <p:nvPr/>
              </p:nvSpPr>
              <p:spPr>
                <a:xfrm>
                  <a:off x="7517770" y="4929819"/>
                  <a:ext cx="1374414" cy="374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𝑔𝑟𝑎𝑑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s-ES" sz="1600">
                            <a:latin typeface="Cambria Math" panose="02040503050406030204" pitchFamily="18" charset="0"/>
                            <a:ea typeface="Cambria Math"/>
                          </a:rPr>
                          <m:t>V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6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7770" y="4929819"/>
                  <a:ext cx="1374414" cy="374974"/>
                </a:xfrm>
                <a:prstGeom prst="rect">
                  <a:avLst/>
                </a:prstGeom>
                <a:blipFill>
                  <a:blip r:embed="rId9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20 Conector recto de flecha"/>
            <p:cNvCxnSpPr/>
            <p:nvPr/>
          </p:nvCxnSpPr>
          <p:spPr>
            <a:xfrm flipH="1" flipV="1">
              <a:off x="7506268" y="4517409"/>
              <a:ext cx="0" cy="95534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13 Arco"/>
            <p:cNvSpPr/>
            <p:nvPr/>
          </p:nvSpPr>
          <p:spPr>
            <a:xfrm>
              <a:off x="6730621" y="5488676"/>
              <a:ext cx="1733265" cy="1009934"/>
            </a:xfrm>
            <a:prstGeom prst="arc">
              <a:avLst>
                <a:gd name="adj1" fmla="val 11623646"/>
                <a:gd name="adj2" fmla="val 20707901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224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678516"/>
                  </p:ext>
                </p:extLst>
              </p:nvPr>
            </p:nvGraphicFramePr>
            <p:xfrm>
              <a:off x="508000" y="1206500"/>
              <a:ext cx="8178801" cy="46234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carga puntual 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está localizada en el punto de coordenadas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(4, −2)</m:t>
                              </m:r>
                            </m:oMath>
                          </a14:m>
                          <a:r>
                            <a:rPr lang="es-ES" sz="1600" dirty="0"/>
                            <a:t> m, mientras que una segunda partícula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=+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, se </a:t>
                          </a:r>
                          <a:r>
                            <a:rPr lang="es-ES" sz="1600" dirty="0"/>
                            <a:t>encuentra en 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(1, 2) </m:t>
                              </m:r>
                            </m:oMath>
                          </a14:m>
                          <a:r>
                            <a:rPr lang="es-ES" sz="1600" dirty="0"/>
                            <a:t>m. Calcula el potencial en 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(−1, 0) </m:t>
                              </m:r>
                            </m:oMath>
                          </a14:m>
                          <a:r>
                            <a:rPr lang="es-ES" sz="1600" dirty="0"/>
                            <a:t>m, así como la magnitud y dirección del campo eléctrico en dicho punto. </a:t>
                          </a:r>
                        </a:p>
                        <a:p>
                          <a:pPr marL="0" lvl="1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0" lvl="1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=29800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s-E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=−8105,3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−10 122,24 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=14 938,77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16.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Una </a:t>
                          </a:r>
                          <a:r>
                            <a:rPr lang="es-ES" sz="1600" dirty="0"/>
                            <a:t>carga puntual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=+10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se encuentra situada en el punto de coordenadas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(0, 0), </m:t>
                              </m:r>
                            </m:oMath>
                          </a14:m>
                          <a:r>
                            <a:rPr lang="es-ES" sz="1600" dirty="0"/>
                            <a:t>en el seno de un campo eléctrico uniforme de valor 500 V/m, dirigido hacia valores positivos del eje X. Esta carga ha sido desplazada, a velocidad constante, hasta 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(4, 2) </m:t>
                              </m:r>
                            </m:oMath>
                          </a14:m>
                          <a:r>
                            <a:rPr lang="es-ES" sz="1600" dirty="0"/>
                            <a:t>cm, y desde aquí hasta 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(6, −1) </m:t>
                              </m:r>
                            </m:oMath>
                          </a14:m>
                          <a:r>
                            <a:rPr lang="es-ES" sz="1600" dirty="0"/>
                            <a:t>cm. Calcula el trabajo realizado por el campo eléctrico en cada uno de los desplazamientos</a:t>
                          </a:r>
                          <a:r>
                            <a:rPr lang="es-ES" sz="1600" dirty="0" smtClean="0"/>
                            <a:t>.</a:t>
                          </a:r>
                          <a:endParaRPr lang="es-ES" sz="1600" dirty="0"/>
                        </a:p>
                        <a:p>
                          <a:pPr marL="0" indent="0" algn="just">
                            <a:tabLst>
                              <a:tab pos="355600" algn="l"/>
                            </a:tabLst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(0,0)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→(4,2)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0,02 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→(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(0,0)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→(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El potencial a lo largo del eje X varía según la expresión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−8 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es-ES" sz="1600" dirty="0" smtClean="0"/>
                            <a:t>. i) Representa </a:t>
                          </a:r>
                          <a:r>
                            <a:rPr lang="es-ES" sz="1600" dirty="0"/>
                            <a:t>la gráfica del </a:t>
                          </a:r>
                          <a:r>
                            <a:rPr lang="es-ES" sz="1600" dirty="0" smtClean="0"/>
                            <a:t>potencial; ii) Deduce </a:t>
                          </a:r>
                          <a:r>
                            <a:rPr lang="es-ES" sz="1600" dirty="0"/>
                            <a:t>la expresión del campo eléctrico en cualquier </a:t>
                          </a:r>
                          <a:r>
                            <a:rPr lang="es-ES" sz="1600" dirty="0" smtClean="0"/>
                            <a:t>punto; iii) Calcula </a:t>
                          </a:r>
                          <a:r>
                            <a:rPr lang="es-ES" sz="1600" dirty="0"/>
                            <a:t>y representa el vector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 en </a:t>
                          </a:r>
                          <a:r>
                            <a:rPr lang="es-ES" sz="1600" dirty="0"/>
                            <a:t>los puntos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(−4, 0) </m:t>
                              </m:r>
                            </m:oMath>
                          </a14:m>
                          <a:r>
                            <a:rPr lang="es-ES" sz="1600" dirty="0"/>
                            <a:t>y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(0, 0).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s-ES" sz="1600" dirty="0" err="1" smtClean="0"/>
                            <a:t>ii</a:t>
                          </a:r>
                          <a:r>
                            <a:rPr lang="es-E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; iii)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−4, 0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=+6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, 0</m:t>
                                  </m:r>
                                </m:e>
                              </m:d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678516"/>
                  </p:ext>
                </p:extLst>
              </p:nvPr>
            </p:nvGraphicFramePr>
            <p:xfrm>
              <a:off x="508000" y="1206500"/>
              <a:ext cx="8178801" cy="46234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8413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456" r="-156" b="-1754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57797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16.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22394" r="-156" b="-7683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1126109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311351" r="-156" b="-75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70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Enfoque energético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224854"/>
                  </p:ext>
                </p:extLst>
              </p:nvPr>
            </p:nvGraphicFramePr>
            <p:xfrm>
              <a:off x="508000" y="1206500"/>
              <a:ext cx="8178801" cy="478453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Se coloca una carga puntual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4·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en </a:t>
                          </a:r>
                          <a:r>
                            <a:rPr lang="es-ES" sz="1600" dirty="0"/>
                            <a:t>el origen de coordenadas y otra carga puntual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en </a:t>
                          </a:r>
                          <a:r>
                            <a:rPr lang="es-ES" sz="1600" dirty="0"/>
                            <a:t>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(0, 1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s-ES" sz="1600" dirty="0"/>
                            <a:t>m. Calcule el trabajo que hay que realizar para trasladar una carga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desde </a:t>
                          </a:r>
                          <a:r>
                            <a:rPr lang="es-ES" sz="1600" dirty="0"/>
                            <a:t>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(1, 2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s-ES" sz="1600" dirty="0"/>
                            <a:t>m hasta el punto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(2, 2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s-ES" sz="1600" dirty="0"/>
                            <a:t>m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0" marR="0" lvl="1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=−7,29·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19.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Una carga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b="0" i="1" dirty="0" smtClean="0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se </a:t>
                          </a:r>
                          <a:r>
                            <a:rPr lang="es-ES" sz="1600" dirty="0"/>
                            <a:t>coloca en una región donde hay un campo eléctrico de intensidad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, dirigido en </a:t>
                          </a:r>
                          <a:r>
                            <a:rPr lang="es-ES" sz="1600" dirty="0"/>
                            <a:t>el sentido positivo del eje Y. Calcule el trabajo que la fuerza eléctrica efectúa sobre la carga cuando ésta </a:t>
                          </a:r>
                          <a:r>
                            <a:rPr lang="es-ES" sz="1600" dirty="0" smtClean="0"/>
                            <a:t>se desplaza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oMath>
                          </a14:m>
                          <a:r>
                            <a:rPr lang="es-ES" sz="1600" dirty="0"/>
                            <a:t> m en una dirección que forma un ángulo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con </a:t>
                          </a:r>
                          <a:r>
                            <a:rPr lang="es-ES" sz="1600" dirty="0"/>
                            <a:t>el eje X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355600" lvl="1" indent="-35560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  <m:t>=3,125·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Dos </a:t>
                          </a:r>
                          <a:r>
                            <a:rPr lang="es-ES" sz="1600" dirty="0"/>
                            <a:t>cargas puntuales iguales,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cada una, están situadas en los puntos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(2, 5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s-ES" sz="1600" dirty="0"/>
                            <a:t>m y </a:t>
                          </a:r>
                          <a:r>
                            <a:rPr lang="es-ES" sz="1600" dirty="0" smtClean="0"/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(8, 2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s-ES" sz="1600" dirty="0" smtClean="0"/>
                            <a:t>m. i) Represente </a:t>
                          </a:r>
                          <a:r>
                            <a:rPr lang="es-ES" sz="1600" dirty="0"/>
                            <a:t>en un esquema las fuerzas que se ejercen entre las cargas y calcule </a:t>
                          </a:r>
                          <a:r>
                            <a:rPr lang="es-ES" sz="1600" dirty="0" smtClean="0"/>
                            <a:t>la intensidad </a:t>
                          </a:r>
                          <a:r>
                            <a:rPr lang="es-ES" sz="1600" dirty="0"/>
                            <a:t>de campo eléctrico en el punto P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(2, 0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s-ES" sz="1600" dirty="0" smtClean="0"/>
                            <a:t>m; ii) Determine </a:t>
                          </a:r>
                          <a:r>
                            <a:rPr lang="es-ES" sz="1600" dirty="0"/>
                            <a:t>el trabajo necesario para trasladar una carga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desde </a:t>
                          </a:r>
                          <a:r>
                            <a:rPr lang="es-ES" sz="1600" dirty="0"/>
                            <a:t>el punto P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(2, 0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s-ES" sz="1600" dirty="0" smtClean="0"/>
                            <a:t>m hasta </a:t>
                          </a:r>
                          <a:r>
                            <a:rPr lang="es-ES" sz="1600" dirty="0"/>
                            <a:t>el punto 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(0, 0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). </m:t>
                              </m:r>
                            </m:oMath>
                          </a14:m>
                          <a:r>
                            <a:rPr lang="es-ES" sz="1600" dirty="0"/>
                            <a:t>Comente el resultado obtenido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s-ES" sz="1600" dirty="0" smtClean="0"/>
                            <a:t>i)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=640,36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+1293,45 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=−0,00138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224854"/>
                  </p:ext>
                </p:extLst>
              </p:nvPr>
            </p:nvGraphicFramePr>
            <p:xfrm>
              <a:off x="508000" y="1206500"/>
              <a:ext cx="8178801" cy="478453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961" r="-156" b="-1921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19.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43981" r="-156" b="-1268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158413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02692" r="-156" b="-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9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651990" y="558610"/>
                <a:ext cx="4492010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1600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es-ES" sz="1600" b="1" dirty="0">
                    <a:solidFill>
                      <a:schemeClr val="bg1"/>
                    </a:solidFill>
                  </a:rPr>
                  <a:t>. Movimiento de partículas en un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s-ES" sz="1600" b="1" dirty="0">
                    <a:solidFill>
                      <a:schemeClr val="bg1"/>
                    </a:solidFill>
                  </a:rPr>
                  <a:t> uniforme 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90" y="558610"/>
                <a:ext cx="4492010" cy="276166"/>
              </a:xfrm>
              <a:prstGeom prst="rect">
                <a:avLst/>
              </a:prstGeom>
              <a:blipFill>
                <a:blip r:embed="rId2"/>
                <a:stretch>
                  <a:fillRect l="-2714" t="-11111" b="-4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5 CuadroTexto"/>
          <p:cNvSpPr txBox="1"/>
          <p:nvPr/>
        </p:nvSpPr>
        <p:spPr>
          <a:xfrm>
            <a:off x="382137" y="968992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5.1. Partículas que inciden en la dirección del campo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5" name="19 Conector recto de flecha"/>
          <p:cNvCxnSpPr/>
          <p:nvPr/>
        </p:nvCxnSpPr>
        <p:spPr>
          <a:xfrm>
            <a:off x="1241946" y="1678674"/>
            <a:ext cx="242930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21 Conector recto de flecha"/>
          <p:cNvCxnSpPr/>
          <p:nvPr/>
        </p:nvCxnSpPr>
        <p:spPr>
          <a:xfrm>
            <a:off x="1257869" y="2158620"/>
            <a:ext cx="242930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2 Conector recto de flecha"/>
          <p:cNvCxnSpPr/>
          <p:nvPr/>
        </p:nvCxnSpPr>
        <p:spPr>
          <a:xfrm>
            <a:off x="1260143" y="2611272"/>
            <a:ext cx="242930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 Conector recto de flecha"/>
          <p:cNvCxnSpPr/>
          <p:nvPr/>
        </p:nvCxnSpPr>
        <p:spPr>
          <a:xfrm>
            <a:off x="1289713" y="3923731"/>
            <a:ext cx="242930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4 Conector recto de flecha"/>
          <p:cNvCxnSpPr/>
          <p:nvPr/>
        </p:nvCxnSpPr>
        <p:spPr>
          <a:xfrm>
            <a:off x="1251046" y="3038901"/>
            <a:ext cx="242930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5 Conector recto de flecha"/>
          <p:cNvCxnSpPr/>
          <p:nvPr/>
        </p:nvCxnSpPr>
        <p:spPr>
          <a:xfrm>
            <a:off x="1253319" y="3464258"/>
            <a:ext cx="242930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26 CuadroTexto"/>
              <p:cNvSpPr txBox="1"/>
              <p:nvPr/>
            </p:nvSpPr>
            <p:spPr>
              <a:xfrm>
                <a:off x="3255714" y="1309503"/>
                <a:ext cx="373820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2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14" y="1309503"/>
                <a:ext cx="373820" cy="368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00" y="2648022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28 Conector recto de flecha"/>
          <p:cNvCxnSpPr/>
          <p:nvPr/>
        </p:nvCxnSpPr>
        <p:spPr>
          <a:xfrm>
            <a:off x="1496704" y="2806889"/>
            <a:ext cx="900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9 CuadroTexto"/>
              <p:cNvSpPr txBox="1"/>
              <p:nvPr/>
            </p:nvSpPr>
            <p:spPr>
              <a:xfrm>
                <a:off x="2329940" y="2649257"/>
                <a:ext cx="442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5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940" y="2649257"/>
                <a:ext cx="442878" cy="338554"/>
              </a:xfrm>
              <a:prstGeom prst="rect">
                <a:avLst/>
              </a:prstGeom>
              <a:blipFill>
                <a:blip r:embed="rId5"/>
                <a:stretch>
                  <a:fillRect t="-16364" r="-164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30 CuadroTexto"/>
              <p:cNvSpPr txBox="1"/>
              <p:nvPr/>
            </p:nvSpPr>
            <p:spPr>
              <a:xfrm>
                <a:off x="951517" y="2608314"/>
                <a:ext cx="354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6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7" y="2608314"/>
                <a:ext cx="354391" cy="338554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31 CuadroTexto"/>
          <p:cNvSpPr txBox="1"/>
          <p:nvPr/>
        </p:nvSpPr>
        <p:spPr>
          <a:xfrm>
            <a:off x="4299043" y="1555844"/>
            <a:ext cx="4339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  <a:sym typeface="Wingdings"/>
              </a:rPr>
              <a:t>Aparece una fuerza:</a:t>
            </a:r>
          </a:p>
          <a:p>
            <a:pPr marL="355600" indent="-3556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355600" indent="-355600" algn="just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pPr marL="355600" indent="-3556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algn="just"/>
            <a:r>
              <a:rPr lang="es-ES" sz="1600" dirty="0" smtClean="0">
                <a:cs typeface="Arial" pitchFamily="34" charset="0"/>
              </a:rPr>
              <a:t>Que realiza un trabajo cuando se desplaza una distancia </a:t>
            </a:r>
            <a:r>
              <a:rPr lang="es-ES" sz="1600" i="1" dirty="0" smtClean="0">
                <a:ea typeface="Cambria Math" pitchFamily="18" charset="0"/>
                <a:cs typeface="Arial" pitchFamily="34" charset="0"/>
              </a:rPr>
              <a:t>d</a:t>
            </a:r>
            <a:r>
              <a:rPr lang="es-ES" sz="1600" dirty="0" smtClean="0">
                <a:cs typeface="Arial" pitchFamily="34" charset="0"/>
              </a:rPr>
              <a:t>:</a:t>
            </a:r>
          </a:p>
          <a:p>
            <a:pPr marL="355600" indent="-355600" algn="just">
              <a:buFont typeface="Wingdings"/>
              <a:buChar char="F"/>
            </a:pPr>
            <a:endParaRPr lang="es-ES" sz="1600" dirty="0">
              <a:cs typeface="Arial" pitchFamily="34" charset="0"/>
            </a:endParaRPr>
          </a:p>
          <a:p>
            <a:pPr marL="355600" indent="-355600" algn="just">
              <a:buFont typeface="Wingdings"/>
              <a:buChar char="F"/>
            </a:pPr>
            <a:endParaRPr lang="es-ES" sz="1600" dirty="0" smtClean="0">
              <a:cs typeface="Arial" pitchFamily="34" charset="0"/>
            </a:endParaRPr>
          </a:p>
          <a:p>
            <a:pPr marL="355600" indent="-355600" algn="just">
              <a:buFont typeface="Wingdings"/>
              <a:buChar char="F"/>
            </a:pPr>
            <a:endParaRPr lang="es-ES" sz="1600" dirty="0">
              <a:cs typeface="Arial" pitchFamily="34" charset="0"/>
            </a:endParaRPr>
          </a:p>
          <a:p>
            <a:pPr algn="just"/>
            <a:r>
              <a:rPr lang="es-ES" sz="1600" dirty="0" smtClean="0">
                <a:cs typeface="Arial" pitchFamily="34" charset="0"/>
              </a:rPr>
              <a:t>Que se invierte en una </a:t>
            </a:r>
            <a:r>
              <a:rPr lang="es-ES" sz="1600" i="1" dirty="0" smtClean="0">
                <a:ea typeface="Cambria Math" pitchFamily="18" charset="0"/>
                <a:cs typeface="Arial" pitchFamily="34" charset="0"/>
                <a:sym typeface="Symbol"/>
              </a:rPr>
              <a:t></a:t>
            </a:r>
            <a:r>
              <a:rPr lang="es-ES" sz="1600" i="1" dirty="0" err="1" smtClean="0">
                <a:ea typeface="Cambria Math" pitchFamily="18" charset="0"/>
                <a:cs typeface="Arial" pitchFamily="34" charset="0"/>
                <a:sym typeface="Symbol"/>
              </a:rPr>
              <a:t>E</a:t>
            </a:r>
            <a:r>
              <a:rPr lang="es-ES" sz="1600" i="1" baseline="-25000" dirty="0" err="1" smtClean="0"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s-ES" sz="1600" dirty="0" smtClean="0">
                <a:cs typeface="Arial" pitchFamily="34" charset="0"/>
                <a:sym typeface="Symbol"/>
              </a:rPr>
              <a:t>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32 CuadroTexto"/>
              <p:cNvSpPr txBox="1"/>
              <p:nvPr/>
            </p:nvSpPr>
            <p:spPr>
              <a:xfrm>
                <a:off x="6012562" y="2073778"/>
                <a:ext cx="891590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8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562" y="2073778"/>
                <a:ext cx="891590" cy="368499"/>
              </a:xfrm>
              <a:prstGeom prst="rect">
                <a:avLst/>
              </a:prstGeom>
              <a:blipFill>
                <a:blip r:embed="rId7"/>
                <a:stretch>
                  <a:fillRect t="-16393" b="-16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33 CuadroTexto"/>
              <p:cNvSpPr txBox="1"/>
              <p:nvPr/>
            </p:nvSpPr>
            <p:spPr>
              <a:xfrm>
                <a:off x="5876083" y="3397610"/>
                <a:ext cx="10730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9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83" y="3397610"/>
                <a:ext cx="1073051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34 CuadroTexto"/>
              <p:cNvSpPr txBox="1"/>
              <p:nvPr/>
            </p:nvSpPr>
            <p:spPr>
              <a:xfrm>
                <a:off x="1795403" y="4489432"/>
                <a:ext cx="5100434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𝑞𝐸𝑑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 ⟹      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𝑣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𝑞𝐸𝑑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0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03" y="4489432"/>
                <a:ext cx="5100434" cy="8198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35 CuadroTexto"/>
          <p:cNvSpPr txBox="1"/>
          <p:nvPr/>
        </p:nvSpPr>
        <p:spPr>
          <a:xfrm>
            <a:off x="968991" y="5500048"/>
            <a:ext cx="7670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sym typeface="Wingdings"/>
              </a:rPr>
              <a:t>Si la carga es positiva, su velocidad irá aumentando.</a:t>
            </a:r>
          </a:p>
          <a:p>
            <a:pPr marL="177800" indent="-177800">
              <a:buFont typeface="Wingdings"/>
              <a:buChar char="F"/>
            </a:pPr>
            <a:endParaRPr lang="es-ES" sz="1600" dirty="0">
              <a:sym typeface="Wingdings"/>
            </a:endParaRPr>
          </a:p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sym typeface="Wingdings"/>
              </a:rPr>
              <a:t>Si la carga es negativa, su velocidad irá disminuyendo.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614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651990" y="558610"/>
                <a:ext cx="4492010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1600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es-ES" sz="1600" b="1" dirty="0">
                    <a:solidFill>
                      <a:schemeClr val="bg1"/>
                    </a:solidFill>
                  </a:rPr>
                  <a:t>. Movimiento de partículas en un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s-ES" sz="1600" b="1" dirty="0">
                    <a:solidFill>
                      <a:schemeClr val="bg1"/>
                    </a:solidFill>
                  </a:rPr>
                  <a:t> uniforme 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90" y="558610"/>
                <a:ext cx="4492010" cy="276166"/>
              </a:xfrm>
              <a:prstGeom prst="rect">
                <a:avLst/>
              </a:prstGeom>
              <a:blipFill>
                <a:blip r:embed="rId2"/>
                <a:stretch>
                  <a:fillRect l="-2714" t="-11111" b="-4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15 CuadroTexto"/>
          <p:cNvSpPr txBox="1"/>
          <p:nvPr/>
        </p:nvSpPr>
        <p:spPr>
          <a:xfrm>
            <a:off x="368490" y="900753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5.2. Partículas que inciden perpendicularmente a la dirección del campo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6 CuadroTexto"/>
              <p:cNvSpPr txBox="1"/>
              <p:nvPr/>
            </p:nvSpPr>
            <p:spPr>
              <a:xfrm>
                <a:off x="648991" y="1650695"/>
                <a:ext cx="84728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3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1" y="1650695"/>
                <a:ext cx="847283" cy="368499"/>
              </a:xfrm>
              <a:prstGeom prst="rect">
                <a:avLst/>
              </a:prstGeom>
              <a:blipFill>
                <a:blip r:embed="rId3"/>
                <a:stretch>
                  <a:fillRect r="-24460" b="-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1 Rectángulo"/>
          <p:cNvSpPr/>
          <p:nvPr/>
        </p:nvSpPr>
        <p:spPr>
          <a:xfrm>
            <a:off x="1241306" y="1473957"/>
            <a:ext cx="2644894" cy="23201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5" name="36 Rectángulo"/>
          <p:cNvSpPr/>
          <p:nvPr/>
        </p:nvSpPr>
        <p:spPr>
          <a:xfrm>
            <a:off x="1244221" y="2854655"/>
            <a:ext cx="2641979" cy="2320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6" name="38 Más"/>
          <p:cNvSpPr/>
          <p:nvPr/>
        </p:nvSpPr>
        <p:spPr>
          <a:xfrm>
            <a:off x="1342033" y="2870582"/>
            <a:ext cx="180000" cy="180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7" name="39 Más"/>
          <p:cNvSpPr/>
          <p:nvPr/>
        </p:nvSpPr>
        <p:spPr>
          <a:xfrm>
            <a:off x="1712797" y="2872856"/>
            <a:ext cx="180000" cy="180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8" name="40 Más"/>
          <p:cNvSpPr/>
          <p:nvPr/>
        </p:nvSpPr>
        <p:spPr>
          <a:xfrm>
            <a:off x="2065933" y="2870582"/>
            <a:ext cx="180000" cy="180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9" name="41 Más"/>
          <p:cNvSpPr/>
          <p:nvPr/>
        </p:nvSpPr>
        <p:spPr>
          <a:xfrm>
            <a:off x="2437408" y="2875344"/>
            <a:ext cx="180000" cy="180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0" name="42 Más"/>
          <p:cNvSpPr/>
          <p:nvPr/>
        </p:nvSpPr>
        <p:spPr>
          <a:xfrm>
            <a:off x="2832696" y="2875344"/>
            <a:ext cx="180000" cy="180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1" name="43 Más"/>
          <p:cNvSpPr/>
          <p:nvPr/>
        </p:nvSpPr>
        <p:spPr>
          <a:xfrm>
            <a:off x="3208933" y="2870582"/>
            <a:ext cx="180000" cy="180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2" name="44 Más"/>
          <p:cNvSpPr/>
          <p:nvPr/>
        </p:nvSpPr>
        <p:spPr>
          <a:xfrm>
            <a:off x="3566120" y="2865820"/>
            <a:ext cx="180000" cy="180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3" name="45 Menos"/>
          <p:cNvSpPr/>
          <p:nvPr/>
        </p:nvSpPr>
        <p:spPr>
          <a:xfrm>
            <a:off x="1346793" y="1496280"/>
            <a:ext cx="180000" cy="1800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4" name="46 Menos"/>
          <p:cNvSpPr/>
          <p:nvPr/>
        </p:nvSpPr>
        <p:spPr>
          <a:xfrm>
            <a:off x="1713506" y="1491517"/>
            <a:ext cx="180000" cy="1800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5" name="47 Menos"/>
          <p:cNvSpPr/>
          <p:nvPr/>
        </p:nvSpPr>
        <p:spPr>
          <a:xfrm>
            <a:off x="2065931" y="1501043"/>
            <a:ext cx="180000" cy="1800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6" name="48 Menos"/>
          <p:cNvSpPr/>
          <p:nvPr/>
        </p:nvSpPr>
        <p:spPr>
          <a:xfrm>
            <a:off x="2437406" y="1505805"/>
            <a:ext cx="180000" cy="1800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7" name="49 Menos"/>
          <p:cNvSpPr/>
          <p:nvPr/>
        </p:nvSpPr>
        <p:spPr>
          <a:xfrm>
            <a:off x="2832693" y="1505805"/>
            <a:ext cx="180000" cy="1800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8" name="50 Menos"/>
          <p:cNvSpPr/>
          <p:nvPr/>
        </p:nvSpPr>
        <p:spPr>
          <a:xfrm>
            <a:off x="3208931" y="1505805"/>
            <a:ext cx="180000" cy="1800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9" name="51 Menos"/>
          <p:cNvSpPr/>
          <p:nvPr/>
        </p:nvSpPr>
        <p:spPr>
          <a:xfrm>
            <a:off x="3570881" y="1501042"/>
            <a:ext cx="180000" cy="1800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cxnSp>
        <p:nvCxnSpPr>
          <p:cNvPr id="40" name="8 Conector recto de flecha"/>
          <p:cNvCxnSpPr/>
          <p:nvPr/>
        </p:nvCxnSpPr>
        <p:spPr>
          <a:xfrm flipH="1" flipV="1">
            <a:off x="1440621" y="1703624"/>
            <a:ext cx="0" cy="11520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52 Conector recto de flecha"/>
          <p:cNvCxnSpPr/>
          <p:nvPr/>
        </p:nvCxnSpPr>
        <p:spPr>
          <a:xfrm flipH="1" flipV="1">
            <a:off x="1802571" y="1698862"/>
            <a:ext cx="0" cy="11520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53 Conector recto de flecha"/>
          <p:cNvCxnSpPr/>
          <p:nvPr/>
        </p:nvCxnSpPr>
        <p:spPr>
          <a:xfrm flipH="1" flipV="1">
            <a:off x="2159759" y="1698861"/>
            <a:ext cx="0" cy="11520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54 Conector recto de flecha"/>
          <p:cNvCxnSpPr/>
          <p:nvPr/>
        </p:nvCxnSpPr>
        <p:spPr>
          <a:xfrm flipH="1" flipV="1">
            <a:off x="2531234" y="1698861"/>
            <a:ext cx="0" cy="11520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55 Conector recto de flecha"/>
          <p:cNvCxnSpPr/>
          <p:nvPr/>
        </p:nvCxnSpPr>
        <p:spPr>
          <a:xfrm flipH="1" flipV="1">
            <a:off x="2921758" y="1698861"/>
            <a:ext cx="0" cy="11520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56 Conector recto de flecha"/>
          <p:cNvCxnSpPr/>
          <p:nvPr/>
        </p:nvCxnSpPr>
        <p:spPr>
          <a:xfrm flipH="1" flipV="1">
            <a:off x="3297996" y="1698861"/>
            <a:ext cx="0" cy="11520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57 Conector recto de flecha"/>
          <p:cNvCxnSpPr/>
          <p:nvPr/>
        </p:nvCxnSpPr>
        <p:spPr>
          <a:xfrm flipH="1" flipV="1">
            <a:off x="3659946" y="1698861"/>
            <a:ext cx="0" cy="11520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10 Conector recto"/>
          <p:cNvCxnSpPr/>
          <p:nvPr/>
        </p:nvCxnSpPr>
        <p:spPr>
          <a:xfrm>
            <a:off x="750626" y="2265529"/>
            <a:ext cx="397149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12 Grupo"/>
          <p:cNvGrpSpPr/>
          <p:nvPr/>
        </p:nvGrpSpPr>
        <p:grpSpPr>
          <a:xfrm>
            <a:off x="706629" y="2102112"/>
            <a:ext cx="324000" cy="324000"/>
            <a:chOff x="965936" y="3794434"/>
            <a:chExt cx="324000" cy="3240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36" y="3794434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58 Más"/>
            <p:cNvSpPr/>
            <p:nvPr/>
          </p:nvSpPr>
          <p:spPr>
            <a:xfrm>
              <a:off x="1044057" y="3869143"/>
              <a:ext cx="180000" cy="180000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60 CuadroTexto"/>
              <p:cNvSpPr txBox="1"/>
              <p:nvPr/>
            </p:nvSpPr>
            <p:spPr>
              <a:xfrm>
                <a:off x="951515" y="2239825"/>
                <a:ext cx="50552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1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5" y="2239825"/>
                <a:ext cx="505523" cy="343620"/>
              </a:xfrm>
              <a:prstGeom prst="rect">
                <a:avLst/>
              </a:prstGeom>
              <a:blipFill>
                <a:blip r:embed="rId5"/>
                <a:stretch>
                  <a:fillRect t="-1754" r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59 Conector recto de flecha"/>
          <p:cNvCxnSpPr/>
          <p:nvPr/>
        </p:nvCxnSpPr>
        <p:spPr>
          <a:xfrm>
            <a:off x="991737" y="2260978"/>
            <a:ext cx="900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7 Forma libre"/>
          <p:cNvSpPr/>
          <p:nvPr/>
        </p:nvSpPr>
        <p:spPr>
          <a:xfrm>
            <a:off x="1282890" y="1678675"/>
            <a:ext cx="2852382" cy="573206"/>
          </a:xfrm>
          <a:custGeom>
            <a:avLst/>
            <a:gdLst>
              <a:gd name="connsiteX0" fmla="*/ 0 w 3820894"/>
              <a:gd name="connsiteY0" fmla="*/ 1624084 h 1624084"/>
              <a:gd name="connsiteX1" fmla="*/ 1132764 w 3820894"/>
              <a:gd name="connsiteY1" fmla="*/ 1433015 h 1624084"/>
              <a:gd name="connsiteX2" fmla="*/ 2743200 w 3820894"/>
              <a:gd name="connsiteY2" fmla="*/ 791571 h 1624084"/>
              <a:gd name="connsiteX3" fmla="*/ 3671248 w 3820894"/>
              <a:gd name="connsiteY3" fmla="*/ 150126 h 1624084"/>
              <a:gd name="connsiteX4" fmla="*/ 3807725 w 3820894"/>
              <a:gd name="connsiteY4" fmla="*/ 0 h 16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894" h="1624084">
                <a:moveTo>
                  <a:pt x="0" y="1624084"/>
                </a:moveTo>
                <a:cubicBezTo>
                  <a:pt x="337782" y="1597925"/>
                  <a:pt x="675564" y="1571767"/>
                  <a:pt x="1132764" y="1433015"/>
                </a:cubicBezTo>
                <a:cubicBezTo>
                  <a:pt x="1589964" y="1294263"/>
                  <a:pt x="2320119" y="1005386"/>
                  <a:pt x="2743200" y="791571"/>
                </a:cubicBezTo>
                <a:cubicBezTo>
                  <a:pt x="3166281" y="577756"/>
                  <a:pt x="3493827" y="282054"/>
                  <a:pt x="3671248" y="150126"/>
                </a:cubicBezTo>
                <a:cubicBezTo>
                  <a:pt x="3848669" y="18197"/>
                  <a:pt x="3828197" y="9098"/>
                  <a:pt x="3807725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cxnSp>
        <p:nvCxnSpPr>
          <p:cNvPr id="54" name="20 Conector recto"/>
          <p:cNvCxnSpPr/>
          <p:nvPr/>
        </p:nvCxnSpPr>
        <p:spPr>
          <a:xfrm>
            <a:off x="1241947" y="3070746"/>
            <a:ext cx="0" cy="5049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61 Conector recto"/>
          <p:cNvCxnSpPr/>
          <p:nvPr/>
        </p:nvCxnSpPr>
        <p:spPr>
          <a:xfrm>
            <a:off x="3878240" y="3073021"/>
            <a:ext cx="0" cy="5049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62 Conector recto"/>
          <p:cNvCxnSpPr/>
          <p:nvPr/>
        </p:nvCxnSpPr>
        <p:spPr>
          <a:xfrm>
            <a:off x="3880514" y="1778758"/>
            <a:ext cx="0" cy="504000"/>
          </a:xfrm>
          <a:prstGeom prst="line">
            <a:avLst/>
          </a:prstGeom>
          <a:ln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64 Conector recto de flecha"/>
          <p:cNvCxnSpPr/>
          <p:nvPr/>
        </p:nvCxnSpPr>
        <p:spPr>
          <a:xfrm>
            <a:off x="1228299" y="3330054"/>
            <a:ext cx="263401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67 Rectángulo"/>
              <p:cNvSpPr/>
              <p:nvPr/>
            </p:nvSpPr>
            <p:spPr>
              <a:xfrm>
                <a:off x="2288454" y="3257982"/>
                <a:ext cx="35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8" name="6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54" y="3257982"/>
                <a:ext cx="35278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68 Rectángulo"/>
              <p:cNvSpPr/>
              <p:nvPr/>
            </p:nvSpPr>
            <p:spPr>
              <a:xfrm>
                <a:off x="3805631" y="1799946"/>
                <a:ext cx="3565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9" name="6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31" y="1799946"/>
                <a:ext cx="356508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69 CuadroTexto"/>
          <p:cNvSpPr txBox="1"/>
          <p:nvPr/>
        </p:nvSpPr>
        <p:spPr>
          <a:xfrm>
            <a:off x="4899545" y="1514901"/>
            <a:ext cx="4094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itchFamily="34" charset="0"/>
                <a:sym typeface="Wingdings"/>
              </a:rPr>
              <a:t>Al entrar en el campo:</a:t>
            </a:r>
          </a:p>
          <a:p>
            <a:pPr marL="355600" indent="-355600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r>
              <a:rPr lang="es-ES" sz="1600" dirty="0" smtClean="0">
                <a:cs typeface="Arial" pitchFamily="34" charset="0"/>
                <a:sym typeface="Wingdings"/>
              </a:rPr>
              <a:t>Por tanto:</a:t>
            </a:r>
          </a:p>
          <a:p>
            <a:pPr marL="355600" indent="-355600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r>
              <a:rPr lang="es-ES" sz="1600" dirty="0" smtClean="0">
                <a:cs typeface="Arial" pitchFamily="34" charset="0"/>
                <a:sym typeface="Wingdings"/>
              </a:rPr>
              <a:t>Combinando ambas ecuaciones:</a:t>
            </a:r>
          </a:p>
          <a:p>
            <a:pPr marL="355600" indent="-355600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355600" indent="-355600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r>
              <a:rPr lang="es-ES" sz="1600" dirty="0" smtClean="0">
                <a:cs typeface="Arial" pitchFamily="34" charset="0"/>
                <a:sym typeface="Wingdings"/>
              </a:rPr>
              <a:t>La trayectoria es una </a:t>
            </a:r>
            <a:r>
              <a:rPr lang="es-ES" sz="1600" b="1" dirty="0" smtClean="0">
                <a:cs typeface="Arial" pitchFamily="34" charset="0"/>
                <a:sym typeface="Wingdings"/>
              </a:rPr>
              <a:t>parábola</a:t>
            </a:r>
            <a:r>
              <a:rPr lang="es-ES" sz="1600" dirty="0" smtClean="0">
                <a:cs typeface="Arial" pitchFamily="34" charset="0"/>
                <a:sym typeface="Wingdings"/>
              </a:rPr>
              <a:t>.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70 CuadroTexto"/>
              <p:cNvSpPr txBox="1"/>
              <p:nvPr/>
            </p:nvSpPr>
            <p:spPr>
              <a:xfrm>
                <a:off x="5180047" y="2019186"/>
                <a:ext cx="286770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𝑞𝐸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⟹        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𝑞𝐸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1" name="7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47" y="2019186"/>
                <a:ext cx="2867708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71 CuadroTexto"/>
              <p:cNvSpPr txBox="1"/>
              <p:nvPr/>
            </p:nvSpPr>
            <p:spPr>
              <a:xfrm>
                <a:off x="5261933" y="3189947"/>
                <a:ext cx="9127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2" name="7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933" y="3189947"/>
                <a:ext cx="91274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72 CuadroTexto"/>
              <p:cNvSpPr txBox="1"/>
              <p:nvPr/>
            </p:nvSpPr>
            <p:spPr>
              <a:xfrm>
                <a:off x="6601688" y="3042096"/>
                <a:ext cx="1960665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𝑞𝐸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3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88" y="3042096"/>
                <a:ext cx="1960665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73 CuadroTexto"/>
              <p:cNvSpPr txBox="1"/>
              <p:nvPr/>
            </p:nvSpPr>
            <p:spPr>
              <a:xfrm>
                <a:off x="6174682" y="4208626"/>
                <a:ext cx="1463156" cy="595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𝑞𝐸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4" name="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682" y="4208626"/>
                <a:ext cx="1463156" cy="595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2" descr="http://clagos2008.files.wordpress.com/2012/11/crt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/>
          <a:stretch/>
        </p:blipFill>
        <p:spPr bwMode="auto">
          <a:xfrm>
            <a:off x="653749" y="3930555"/>
            <a:ext cx="3720406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n 65">
            <a:hlinkClick r:id="rId13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651990" y="558610"/>
                <a:ext cx="4492010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1600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es-ES" sz="1600" b="1" dirty="0">
                    <a:solidFill>
                      <a:schemeClr val="bg1"/>
                    </a:solidFill>
                  </a:rPr>
                  <a:t>. Movimiento de partículas en un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s-ES" sz="1600" b="1" dirty="0">
                    <a:solidFill>
                      <a:schemeClr val="bg1"/>
                    </a:solidFill>
                  </a:rPr>
                  <a:t> uniforme 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90" y="558610"/>
                <a:ext cx="4492010" cy="276166"/>
              </a:xfrm>
              <a:prstGeom prst="rect">
                <a:avLst/>
              </a:prstGeom>
              <a:blipFill>
                <a:blip r:embed="rId2"/>
                <a:stretch>
                  <a:fillRect l="-2714" t="-11111" b="-4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a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142748"/>
                  </p:ext>
                </p:extLst>
              </p:nvPr>
            </p:nvGraphicFramePr>
            <p:xfrm>
              <a:off x="508000" y="1206500"/>
              <a:ext cx="8178801" cy="505809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electrón que tiene una velocidad inicial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se introduce en una región en la que existe un campo eléctrico uniforme dirigido a lo largo de la dirección del movimiento del electrón. ¿Cuál es la intensidad del campo eléctrico si el electrón recorre 5 cm desde su posición inicial antes de detenerse?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</a:t>
                          </a:r>
                          <a:r>
                            <a:rPr lang="es-ES" sz="1600" b="1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=9,1·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0" marR="0" lvl="1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=14,22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electrón es introducido en un campo eléctrico uniforme en dirección perpendicular a sus líneas de fuerza con una velocidad inicial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</a:t>
                          </a:r>
                          <a:r>
                            <a:rPr lang="es-ES" sz="1600" dirty="0"/>
                            <a:t>La intensidad del campo es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Calcula: i) La </a:t>
                          </a:r>
                          <a:r>
                            <a:rPr lang="es-ES" sz="1600" dirty="0"/>
                            <a:t>aceleración que experimenta el </a:t>
                          </a:r>
                          <a:r>
                            <a:rPr lang="es-ES" sz="1600" dirty="0" smtClean="0"/>
                            <a:t>electrón; ii) La </a:t>
                          </a:r>
                          <a:r>
                            <a:rPr lang="es-ES" sz="1600" dirty="0"/>
                            <a:t>ecuación de la trayectoria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lvl="1" indent="0" algn="just"/>
                          <a:r>
                            <a:rPr lang="es-ES" sz="1600" dirty="0"/>
                            <a:t>Datos:</a:t>
                          </a:r>
                          <a:r>
                            <a:rPr lang="es-ES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=9,1·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5600" lvl="1" indent="-35560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s-ES" sz="1600" dirty="0" smtClean="0"/>
                            <a:t>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=1,75·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=8,79·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Un electrón se proyecta en el interior de un campo eléctrico uniforme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=−2000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con una velocidad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s-ES" sz="1600" dirty="0" smtClean="0"/>
                            <a:t> Determina la desviación que sufre el electrón después de haber recorrido 5 cm en la dirección X, indicando la dirección y el sentido de dicha desviación.</a:t>
                          </a:r>
                        </a:p>
                        <a:p>
                          <a:pPr marL="0" lvl="1" indent="0" algn="just"/>
                          <a:r>
                            <a:rPr lang="es-ES" sz="1600" dirty="0" smtClean="0"/>
                            <a:t>Datos</a:t>
                          </a:r>
                          <a:r>
                            <a:rPr lang="es-ES" sz="1600" dirty="0"/>
                            <a:t>:</a:t>
                          </a:r>
                          <a:r>
                            <a:rPr lang="es-ES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=9,1·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5600" lvl="1" indent="-35560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=0,44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a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142748"/>
                  </p:ext>
                </p:extLst>
              </p:nvPr>
            </p:nvGraphicFramePr>
            <p:xfrm>
              <a:off x="508000" y="1206500"/>
              <a:ext cx="8178801" cy="505809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727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000" t="-21875" r="-156" b="-2085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58140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22.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000" t="-120000" r="-156" b="-10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44857"/>
                      </a:ext>
                    </a:extLst>
                  </a:tr>
                  <a:tr h="158413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" t="-220000" r="-156" b="-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1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Teorema de Gauss. Aplicaciones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368490" y="900753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6.1. Flujo del campo eléctrico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464024" y="1460310"/>
            <a:ext cx="829783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El </a:t>
            </a:r>
            <a:r>
              <a:rPr lang="es-ES" sz="1600" b="1" dirty="0" smtClean="0">
                <a:cs typeface="Arial" pitchFamily="34" charset="0"/>
              </a:rPr>
              <a:t>flujo del campo eléctrico </a:t>
            </a:r>
            <a:r>
              <a:rPr lang="es-ES" sz="1600" dirty="0" smtClean="0">
                <a:cs typeface="Arial" pitchFamily="34" charset="0"/>
              </a:rPr>
              <a:t>es una medida del número de líneas de fuerza que atraviesan una superficie dada.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6" name="Picture 2" descr="http://acer.forestales.upm.es/basicas/udfisica/asignaturas/fisica/electro/gauss_files/gaus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6" y="3120763"/>
            <a:ext cx="4308160" cy="30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995081" y="3125337"/>
            <a:ext cx="3766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El </a:t>
            </a:r>
            <a:r>
              <a:rPr lang="es-ES" sz="1600" b="1" dirty="0" smtClean="0">
                <a:cs typeface="Arial" pitchFamily="34" charset="0"/>
                <a:sym typeface="Wingdings"/>
              </a:rPr>
              <a:t>número de líneas de fuerza </a:t>
            </a:r>
            <a:r>
              <a:rPr lang="es-ES" sz="1600" dirty="0" smtClean="0">
                <a:cs typeface="Arial" pitchFamily="34" charset="0"/>
                <a:sym typeface="Wingdings"/>
              </a:rPr>
              <a:t>es proporcional a la intensidad del campo eléctrico.</a:t>
            </a:r>
          </a:p>
          <a:p>
            <a:pPr marL="177800" indent="-1778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La </a:t>
            </a:r>
            <a:r>
              <a:rPr lang="es-ES" sz="1600" b="1" dirty="0" smtClean="0">
                <a:cs typeface="Arial" pitchFamily="34" charset="0"/>
                <a:sym typeface="Wingdings"/>
              </a:rPr>
              <a:t>superficie</a:t>
            </a:r>
            <a:r>
              <a:rPr lang="es-ES" sz="1600" dirty="0" smtClean="0">
                <a:cs typeface="Arial" pitchFamily="34" charset="0"/>
                <a:sym typeface="Wingdings"/>
              </a:rPr>
              <a:t> representarse mediante un vector perpendicular a la misma.</a:t>
            </a:r>
          </a:p>
          <a:p>
            <a:pPr marL="177800" indent="-1778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El flujo se define como: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7 CuadroTexto"/>
              <p:cNvSpPr txBox="1"/>
              <p:nvPr/>
            </p:nvSpPr>
            <p:spPr>
              <a:xfrm>
                <a:off x="5948494" y="5270748"/>
                <a:ext cx="2179186" cy="650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494" y="5270748"/>
                <a:ext cx="2179186" cy="650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395786" y="2347415"/>
            <a:ext cx="542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Flujo de un campo eléctrico uniforme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Teorema de Gauss. Aplicaciones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7 CuadroTexto"/>
              <p:cNvSpPr txBox="1"/>
              <p:nvPr/>
            </p:nvSpPr>
            <p:spPr>
              <a:xfrm>
                <a:off x="6066293" y="3273851"/>
                <a:ext cx="1309333" cy="370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293" y="3273851"/>
                <a:ext cx="1309333" cy="370101"/>
              </a:xfrm>
              <a:prstGeom prst="rect">
                <a:avLst/>
              </a:prstGeom>
              <a:blipFill>
                <a:blip r:embed="rId2"/>
                <a:stretch>
                  <a:fillRect t="-16393" r="-172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9 CuadroTexto"/>
          <p:cNvSpPr txBox="1"/>
          <p:nvPr/>
        </p:nvSpPr>
        <p:spPr>
          <a:xfrm>
            <a:off x="395786" y="1050878"/>
            <a:ext cx="47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Flujo de un campo eléctrico no uniforme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09684" y="2248703"/>
            <a:ext cx="3465760" cy="3162673"/>
            <a:chOff x="736979" y="2589897"/>
            <a:chExt cx="3465760" cy="3162673"/>
          </a:xfrm>
        </p:grpSpPr>
        <p:sp>
          <p:nvSpPr>
            <p:cNvPr id="14" name="1 Cinta perforada"/>
            <p:cNvSpPr/>
            <p:nvPr/>
          </p:nvSpPr>
          <p:spPr>
            <a:xfrm rot="2463137">
              <a:off x="998639" y="2589897"/>
              <a:ext cx="2922178" cy="2140281"/>
            </a:xfrm>
            <a:prstGeom prst="flowChartPunchedTap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3000">
                  <a:schemeClr val="tx2">
                    <a:lumMod val="40000"/>
                    <a:lumOff val="60000"/>
                  </a:schemeClr>
                </a:gs>
                <a:gs pos="43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15" name="10 Conector recto"/>
            <p:cNvCxnSpPr/>
            <p:nvPr/>
          </p:nvCxnSpPr>
          <p:spPr>
            <a:xfrm flipV="1">
              <a:off x="1023583" y="4053385"/>
              <a:ext cx="272954" cy="14739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7 Conector recto"/>
            <p:cNvCxnSpPr/>
            <p:nvPr/>
          </p:nvCxnSpPr>
          <p:spPr>
            <a:xfrm flipV="1">
              <a:off x="1023582" y="4244454"/>
              <a:ext cx="559558" cy="1282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20 Conector recto"/>
            <p:cNvCxnSpPr/>
            <p:nvPr/>
          </p:nvCxnSpPr>
          <p:spPr>
            <a:xfrm flipV="1">
              <a:off x="1023582" y="4299045"/>
              <a:ext cx="1050878" cy="1228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3 Conector recto"/>
            <p:cNvCxnSpPr/>
            <p:nvPr/>
          </p:nvCxnSpPr>
          <p:spPr>
            <a:xfrm flipV="1">
              <a:off x="1023582" y="4490113"/>
              <a:ext cx="1392072" cy="1037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25 Rectángulo"/>
            <p:cNvSpPr/>
            <p:nvPr/>
          </p:nvSpPr>
          <p:spPr>
            <a:xfrm rot="2639218">
              <a:off x="3004404" y="3832109"/>
              <a:ext cx="237867" cy="24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grpSp>
          <p:nvGrpSpPr>
            <p:cNvPr id="20" name="13 Grupo"/>
            <p:cNvGrpSpPr/>
            <p:nvPr/>
          </p:nvGrpSpPr>
          <p:grpSpPr>
            <a:xfrm>
              <a:off x="736979" y="5212570"/>
              <a:ext cx="540000" cy="540000"/>
              <a:chOff x="405148" y="5035149"/>
              <a:chExt cx="540000" cy="540000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148" y="5035149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12 Más"/>
              <p:cNvSpPr/>
              <p:nvPr/>
            </p:nvSpPr>
            <p:spPr>
              <a:xfrm>
                <a:off x="550463" y="5177054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cxnSp>
          <p:nvCxnSpPr>
            <p:cNvPr id="21" name="28 Conector recto de flecha"/>
            <p:cNvCxnSpPr/>
            <p:nvPr/>
          </p:nvCxnSpPr>
          <p:spPr>
            <a:xfrm flipV="1">
              <a:off x="3138985" y="3302758"/>
              <a:ext cx="859809" cy="6823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31 Conector recto de flecha"/>
            <p:cNvCxnSpPr/>
            <p:nvPr/>
          </p:nvCxnSpPr>
          <p:spPr>
            <a:xfrm flipV="1">
              <a:off x="3073021" y="3534770"/>
              <a:ext cx="475397" cy="384412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2047 CuadroTexto"/>
                <p:cNvSpPr txBox="1"/>
                <p:nvPr/>
              </p:nvSpPr>
              <p:spPr>
                <a:xfrm>
                  <a:off x="3828919" y="2947234"/>
                  <a:ext cx="37382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3" name="204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8919" y="2947234"/>
                  <a:ext cx="373820" cy="368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34 CuadroTexto"/>
                <p:cNvSpPr txBox="1"/>
                <p:nvPr/>
              </p:nvSpPr>
              <p:spPr>
                <a:xfrm>
                  <a:off x="3230692" y="3167872"/>
                  <a:ext cx="475771" cy="370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4" name="3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692" y="3167872"/>
                  <a:ext cx="475771" cy="370101"/>
                </a:xfrm>
                <a:prstGeom prst="rect">
                  <a:avLst/>
                </a:prstGeom>
                <a:blipFill>
                  <a:blip r:embed="rId5"/>
                  <a:stretch>
                    <a:fillRect t="-16667" r="-4177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2048 CuadroTexto"/>
          <p:cNvSpPr txBox="1"/>
          <p:nvPr/>
        </p:nvSpPr>
        <p:spPr>
          <a:xfrm>
            <a:off x="4704993" y="1585465"/>
            <a:ext cx="4074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Se divide la superficie en elementos diferenciales donde podemos considerar que el campo eléctrico a su través es prácticamente constante.</a:t>
            </a:r>
          </a:p>
          <a:p>
            <a:pPr marL="177800" indent="-1778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Se define el flujo elemental como:</a:t>
            </a:r>
          </a:p>
          <a:p>
            <a:pPr marL="177800" indent="-1778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177800" indent="-177800" algn="just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pPr marL="177800" indent="-177800" algn="just">
              <a:buFont typeface="Wingdings"/>
              <a:buChar char="F"/>
            </a:pPr>
            <a:endParaRPr lang="es-ES" sz="1600" dirty="0">
              <a:cs typeface="Arial" pitchFamily="34" charset="0"/>
              <a:sym typeface="Wingdings"/>
            </a:endParaRPr>
          </a:p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El flujo total: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36 CuadroTexto"/>
              <p:cNvSpPr txBox="1"/>
              <p:nvPr/>
            </p:nvSpPr>
            <p:spPr>
              <a:xfrm>
                <a:off x="5548042" y="4196608"/>
                <a:ext cx="2345834" cy="667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Φ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·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8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2" y="4196608"/>
                <a:ext cx="2345834" cy="667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4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Teorema de Gauss. Aplicaciones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9" name="15 CuadroTexto"/>
          <p:cNvSpPr txBox="1"/>
          <p:nvPr/>
        </p:nvSpPr>
        <p:spPr>
          <a:xfrm>
            <a:off x="368490" y="900753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6.2. Teorema de Gauss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5 CuadroTexto"/>
          <p:cNvSpPr txBox="1"/>
          <p:nvPr/>
        </p:nvSpPr>
        <p:spPr>
          <a:xfrm>
            <a:off x="368490" y="1371911"/>
            <a:ext cx="8366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  <a:sym typeface="Wingdings"/>
              </a:rPr>
              <a:t>Relaciona el flujo a través de una superficie cerrada con la carga contenida en su interior.</a:t>
            </a:r>
            <a:endParaRPr lang="es-ES" sz="1600" dirty="0">
              <a:cs typeface="Arial" pitchFamily="34" charset="0"/>
            </a:endParaRPr>
          </a:p>
        </p:txBody>
      </p:sp>
      <p:grpSp>
        <p:nvGrpSpPr>
          <p:cNvPr id="31" name="8 Grupo"/>
          <p:cNvGrpSpPr/>
          <p:nvPr/>
        </p:nvGrpSpPr>
        <p:grpSpPr>
          <a:xfrm>
            <a:off x="1002960" y="1768867"/>
            <a:ext cx="2859547" cy="2630814"/>
            <a:chOff x="169484" y="2005538"/>
            <a:chExt cx="2859547" cy="2630814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84" y="2390182"/>
              <a:ext cx="2246170" cy="2246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6 Elipse"/>
            <p:cNvSpPr/>
            <p:nvPr/>
          </p:nvSpPr>
          <p:spPr>
            <a:xfrm rot="19485037">
              <a:off x="1741962" y="2769653"/>
              <a:ext cx="339141" cy="52424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34" name="30 Conector recto"/>
            <p:cNvCxnSpPr/>
            <p:nvPr/>
          </p:nvCxnSpPr>
          <p:spPr>
            <a:xfrm flipV="1">
              <a:off x="1282888" y="2552132"/>
              <a:ext cx="2" cy="108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26 Grupo"/>
            <p:cNvGrpSpPr/>
            <p:nvPr/>
          </p:nvGrpSpPr>
          <p:grpSpPr>
            <a:xfrm>
              <a:off x="1009935" y="3274587"/>
              <a:ext cx="540000" cy="540000"/>
              <a:chOff x="405148" y="5035149"/>
              <a:chExt cx="540000" cy="540000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148" y="5035149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29 Más"/>
              <p:cNvSpPr/>
              <p:nvPr/>
            </p:nvSpPr>
            <p:spPr>
              <a:xfrm>
                <a:off x="550463" y="5177054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cxnSp>
          <p:nvCxnSpPr>
            <p:cNvPr id="36" name="32 Conector recto de flecha"/>
            <p:cNvCxnSpPr/>
            <p:nvPr/>
          </p:nvCxnSpPr>
          <p:spPr>
            <a:xfrm flipV="1">
              <a:off x="1937982" y="2333767"/>
              <a:ext cx="859809" cy="6823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3 Conector recto de flecha"/>
            <p:cNvCxnSpPr/>
            <p:nvPr/>
          </p:nvCxnSpPr>
          <p:spPr>
            <a:xfrm flipV="1">
              <a:off x="1953904" y="2634018"/>
              <a:ext cx="475397" cy="384412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35 CuadroTexto"/>
                <p:cNvSpPr txBox="1"/>
                <p:nvPr/>
              </p:nvSpPr>
              <p:spPr>
                <a:xfrm>
                  <a:off x="2655211" y="2005538"/>
                  <a:ext cx="37382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8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211" y="2005538"/>
                  <a:ext cx="373820" cy="368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37 CuadroTexto"/>
                <p:cNvSpPr txBox="1"/>
                <p:nvPr/>
              </p:nvSpPr>
              <p:spPr>
                <a:xfrm>
                  <a:off x="2043336" y="2349006"/>
                  <a:ext cx="475771" cy="370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9" name="3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336" y="2349006"/>
                  <a:ext cx="475771" cy="370101"/>
                </a:xfrm>
                <a:prstGeom prst="rect">
                  <a:avLst/>
                </a:prstGeom>
                <a:blipFill>
                  <a:blip r:embed="rId5"/>
                  <a:stretch>
                    <a:fillRect t="-16667" r="-4230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38 CuadroTexto"/>
              <p:cNvSpPr txBox="1"/>
              <p:nvPr/>
            </p:nvSpPr>
            <p:spPr>
              <a:xfrm>
                <a:off x="4431698" y="1980518"/>
                <a:ext cx="3191195" cy="758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·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𝐸𝑑𝑆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𝑑𝑆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2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698" y="1980518"/>
                <a:ext cx="3191195" cy="758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1 CuadroTexto"/>
          <p:cNvSpPr txBox="1"/>
          <p:nvPr/>
        </p:nvSpPr>
        <p:spPr>
          <a:xfrm>
            <a:off x="3875965" y="2893326"/>
            <a:ext cx="488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  <a:sym typeface="Wingdings"/>
              </a:rPr>
              <a:t>Sustituyendo el valor del campo en los puntos de la superficie e integrando </a:t>
            </a:r>
            <a:r>
              <a:rPr lang="es-ES" sz="1600" i="1" dirty="0" err="1" smtClean="0">
                <a:ea typeface="Cambria Math" pitchFamily="18" charset="0"/>
                <a:cs typeface="Arial" pitchFamily="34" charset="0"/>
                <a:sym typeface="Wingdings"/>
              </a:rPr>
              <a:t>dS</a:t>
            </a:r>
            <a:r>
              <a:rPr lang="es-ES" sz="1600" dirty="0" smtClean="0">
                <a:cs typeface="Arial" pitchFamily="34" charset="0"/>
                <a:sym typeface="Wingdings"/>
              </a:rPr>
              <a:t>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18 CuadroTexto"/>
              <p:cNvSpPr txBox="1"/>
              <p:nvPr/>
            </p:nvSpPr>
            <p:spPr>
              <a:xfrm>
                <a:off x="4625042" y="3661466"/>
                <a:ext cx="3557577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𝑑𝑆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=4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𝑘𝑞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4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042" y="3661466"/>
                <a:ext cx="3557577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7 CuadroTexto"/>
          <p:cNvSpPr txBox="1"/>
          <p:nvPr/>
        </p:nvSpPr>
        <p:spPr>
          <a:xfrm>
            <a:off x="4012442" y="4667535"/>
            <a:ext cx="469483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El flujo del campo eléctrico a través de cualquier superficie cerrada es independiente de la forma de la superficie e igual a la carga contenida dividida por </a:t>
            </a:r>
            <a:r>
              <a:rPr lang="es-ES" sz="1600" dirty="0" smtClean="0">
                <a:cs typeface="Arial" pitchFamily="34" charset="0"/>
                <a:sym typeface="Symbol"/>
              </a:rPr>
              <a:t></a:t>
            </a:r>
            <a:r>
              <a:rPr lang="es-ES" sz="1600" baseline="-25000" dirty="0" smtClean="0">
                <a:cs typeface="Arial" pitchFamily="34" charset="0"/>
                <a:sym typeface="Symbol"/>
              </a:rPr>
              <a:t>0</a:t>
            </a:r>
            <a:r>
              <a:rPr lang="es-ES" sz="1600" dirty="0" smtClean="0">
                <a:cs typeface="Arial" pitchFamily="34" charset="0"/>
                <a:sym typeface="Symbol"/>
              </a:rPr>
              <a:t>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46" name="Picture 2" descr="Teorema de Gau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09" y="4562421"/>
            <a:ext cx="1427564" cy="18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Interacción electrostática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423079" y="968991"/>
            <a:ext cx="84415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1</a:t>
            </a:r>
            <a:r>
              <a:rPr lang="es-ES" b="1" dirty="0" smtClean="0">
                <a:solidFill>
                  <a:srgbClr val="002060"/>
                </a:solidFill>
              </a:rPr>
              <a:t>.1. La carga eléctrica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16256" y="1438786"/>
            <a:ext cx="830466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La </a:t>
            </a:r>
            <a:r>
              <a:rPr lang="es-ES" sz="1600" b="1" dirty="0"/>
              <a:t>carga eléctrica </a:t>
            </a:r>
            <a:r>
              <a:rPr lang="es-ES" sz="1600" dirty="0"/>
              <a:t>en movimiento es la propiedad de la materia que señalamos como causa de la interacción electromagnética.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48017" y="2287980"/>
            <a:ext cx="8372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La </a:t>
            </a:r>
            <a:r>
              <a:rPr lang="es-ES" sz="1600" b="1" dirty="0"/>
              <a:t>unidad</a:t>
            </a:r>
            <a:r>
              <a:rPr lang="es-ES" sz="1600" dirty="0"/>
              <a:t> en el SI es el </a:t>
            </a:r>
            <a:r>
              <a:rPr lang="es-ES" sz="1600" b="1" dirty="0"/>
              <a:t>culombio</a:t>
            </a:r>
            <a:r>
              <a:rPr lang="es-ES" sz="1600" dirty="0"/>
              <a:t> (</a:t>
            </a:r>
            <a:r>
              <a:rPr lang="es-ES" sz="1600" b="1" dirty="0"/>
              <a:t>C</a:t>
            </a:r>
            <a:r>
              <a:rPr lang="es-ES" sz="1600" dirty="0"/>
              <a:t>), cantidad de carga que atraviesa una sección de conductor en un segundo cuando la intensidad de corriente es de un amperio.</a:t>
            </a:r>
          </a:p>
          <a:p>
            <a:pPr marL="177800" indent="-177800" algn="just"/>
            <a:endParaRPr lang="es-ES" sz="1600" dirty="0"/>
          </a:p>
          <a:p>
            <a:pPr marL="177800" indent="-177800" algn="just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La </a:t>
            </a:r>
            <a:r>
              <a:rPr lang="es-ES" sz="1600" dirty="0"/>
              <a:t>carga eléctrica está </a:t>
            </a:r>
            <a:r>
              <a:rPr lang="es-ES" sz="1600" b="1" dirty="0" err="1"/>
              <a:t>cuantizada</a:t>
            </a:r>
            <a:r>
              <a:rPr lang="es-ES" sz="1600" dirty="0"/>
              <a:t> y su unidad más elemental es la del electrón,</a:t>
            </a:r>
          </a:p>
          <a:p>
            <a:pPr marL="177800" indent="-177800" algn="just"/>
            <a:endParaRPr lang="es-ES" sz="1600" dirty="0"/>
          </a:p>
          <a:p>
            <a:pPr marL="177800" indent="-177800" algn="just"/>
            <a:endParaRPr lang="es-ES" sz="1600" dirty="0" smtClean="0"/>
          </a:p>
          <a:p>
            <a:pPr marL="177800" indent="-177800" algn="just"/>
            <a:endParaRPr lang="es-ES" sz="1600" dirty="0"/>
          </a:p>
          <a:p>
            <a:pPr marL="177800" indent="-177800" algn="just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Existen </a:t>
            </a:r>
            <a:r>
              <a:rPr lang="es-ES" sz="1600" dirty="0"/>
              <a:t>dos tipos de cargas, </a:t>
            </a:r>
            <a:r>
              <a:rPr lang="es-ES" sz="1600" b="1" dirty="0"/>
              <a:t>positiva</a:t>
            </a:r>
            <a:r>
              <a:rPr lang="es-ES" sz="1600" dirty="0"/>
              <a:t> y </a:t>
            </a:r>
            <a:r>
              <a:rPr lang="es-ES" sz="1600" b="1" dirty="0"/>
              <a:t>negativa</a:t>
            </a:r>
            <a:r>
              <a:rPr lang="es-ES" sz="1600" dirty="0"/>
              <a:t>, de este modo la interacción puede ser atractiva o repulsiva.</a:t>
            </a:r>
          </a:p>
          <a:p>
            <a:pPr marL="177800" indent="-177800" algn="just"/>
            <a:endParaRPr lang="es-ES" sz="1600" dirty="0"/>
          </a:p>
          <a:p>
            <a:pPr marL="177800" indent="-177800" algn="just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La </a:t>
            </a:r>
            <a:r>
              <a:rPr lang="es-ES" sz="1600" dirty="0"/>
              <a:t>carga eléctrica </a:t>
            </a:r>
            <a:r>
              <a:rPr lang="es-ES" sz="1600" b="1" dirty="0"/>
              <a:t>se conserva </a:t>
            </a:r>
            <a:r>
              <a:rPr lang="es-ES" sz="1600" dirty="0"/>
              <a:t>en cualquier proceso que tenga lugar en un sistema aislado.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9 CuadroTexto"/>
              <p:cNvSpPr txBox="1"/>
              <p:nvPr/>
            </p:nvSpPr>
            <p:spPr>
              <a:xfrm>
                <a:off x="3580167" y="3443177"/>
                <a:ext cx="17215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𝑒</m:t>
                      </m:r>
                      <m:r>
                        <a:rPr lang="es-ES" sz="1600" b="0" i="1" smtClean="0">
                          <a:latin typeface="Cambria Math"/>
                        </a:rPr>
                        <m:t>=1,6·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−19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3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67" y="3443177"/>
                <a:ext cx="172156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Teorema de Gauss. Aplicaciones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1" name="15 CuadroTexto"/>
          <p:cNvSpPr txBox="1"/>
          <p:nvPr/>
        </p:nvSpPr>
        <p:spPr>
          <a:xfrm>
            <a:off x="368490" y="900753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6.3. Calculo de campos eléctricos a partir del teorema de Gauss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8 CuadroTexto"/>
          <p:cNvSpPr txBox="1"/>
          <p:nvPr/>
        </p:nvSpPr>
        <p:spPr>
          <a:xfrm>
            <a:off x="368489" y="2961564"/>
            <a:ext cx="77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Campo creado en el exterior de una esfera uniformemente cargada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23" name="17 Grupo"/>
          <p:cNvGrpSpPr/>
          <p:nvPr/>
        </p:nvGrpSpPr>
        <p:grpSpPr>
          <a:xfrm>
            <a:off x="696037" y="3465848"/>
            <a:ext cx="3077209" cy="2859297"/>
            <a:chOff x="627798" y="1746231"/>
            <a:chExt cx="3077209" cy="285929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427" y="2811437"/>
              <a:ext cx="1255596" cy="1255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2 Más"/>
            <p:cNvSpPr/>
            <p:nvPr/>
          </p:nvSpPr>
          <p:spPr>
            <a:xfrm>
              <a:off x="1496443" y="2993413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3 Más"/>
            <p:cNvSpPr/>
            <p:nvPr/>
          </p:nvSpPr>
          <p:spPr>
            <a:xfrm>
              <a:off x="1880855" y="2927448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4 Más"/>
            <p:cNvSpPr/>
            <p:nvPr/>
          </p:nvSpPr>
          <p:spPr>
            <a:xfrm>
              <a:off x="1309924" y="3339155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5 Más"/>
            <p:cNvSpPr/>
            <p:nvPr/>
          </p:nvSpPr>
          <p:spPr>
            <a:xfrm>
              <a:off x="1626097" y="3327783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28 Más"/>
            <p:cNvSpPr/>
            <p:nvPr/>
          </p:nvSpPr>
          <p:spPr>
            <a:xfrm>
              <a:off x="1591978" y="3648505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31 Más"/>
            <p:cNvSpPr/>
            <p:nvPr/>
          </p:nvSpPr>
          <p:spPr>
            <a:xfrm>
              <a:off x="1976390" y="3241347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34 Más"/>
            <p:cNvSpPr/>
            <p:nvPr/>
          </p:nvSpPr>
          <p:spPr>
            <a:xfrm>
              <a:off x="1878581" y="3566618"/>
              <a:ext cx="288000" cy="28660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9 Elipse"/>
            <p:cNvSpPr/>
            <p:nvPr/>
          </p:nvSpPr>
          <p:spPr>
            <a:xfrm>
              <a:off x="627798" y="2265528"/>
              <a:ext cx="2340000" cy="234000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" name="11 Conector recto"/>
            <p:cNvCxnSpPr/>
            <p:nvPr/>
          </p:nvCxnSpPr>
          <p:spPr>
            <a:xfrm flipV="1">
              <a:off x="1848628" y="2756848"/>
              <a:ext cx="894572" cy="645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36 Conector recto de flecha"/>
            <p:cNvCxnSpPr/>
            <p:nvPr/>
          </p:nvCxnSpPr>
          <p:spPr>
            <a:xfrm flipV="1">
              <a:off x="2756847" y="2088108"/>
              <a:ext cx="859809" cy="6823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39 Conector recto de flecha"/>
            <p:cNvCxnSpPr/>
            <p:nvPr/>
          </p:nvCxnSpPr>
          <p:spPr>
            <a:xfrm flipV="1">
              <a:off x="2731826" y="2361063"/>
              <a:ext cx="475397" cy="384412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40 CuadroTexto"/>
                <p:cNvSpPr txBox="1"/>
                <p:nvPr/>
              </p:nvSpPr>
              <p:spPr>
                <a:xfrm>
                  <a:off x="3337599" y="1746231"/>
                  <a:ext cx="367408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599" y="1746231"/>
                  <a:ext cx="367408" cy="3684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41 CuadroTexto"/>
                <p:cNvSpPr txBox="1"/>
                <p:nvPr/>
              </p:nvSpPr>
              <p:spPr>
                <a:xfrm>
                  <a:off x="2684781" y="2157938"/>
                  <a:ext cx="469359" cy="370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781" y="2157938"/>
                  <a:ext cx="469359" cy="37010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3115" r="-4155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42 CuadroTexto"/>
                <p:cNvSpPr txBox="1"/>
                <p:nvPr/>
              </p:nvSpPr>
              <p:spPr>
                <a:xfrm>
                  <a:off x="2207111" y="2649258"/>
                  <a:ext cx="3334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111" y="2649258"/>
                  <a:ext cx="333425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43 CuadroTexto"/>
              <p:cNvSpPr txBox="1"/>
              <p:nvPr/>
            </p:nvSpPr>
            <p:spPr>
              <a:xfrm>
                <a:off x="4788815" y="3825240"/>
                <a:ext cx="2108205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𝑑𝑆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7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3825240"/>
                <a:ext cx="2108205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45 CuadroTexto"/>
              <p:cNvSpPr txBox="1"/>
              <p:nvPr/>
            </p:nvSpPr>
            <p:spPr>
              <a:xfrm>
                <a:off x="4802463" y="4630458"/>
                <a:ext cx="851835" cy="55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8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463" y="4630458"/>
                <a:ext cx="851835" cy="5558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16 Abrir llave"/>
          <p:cNvSpPr/>
          <p:nvPr/>
        </p:nvSpPr>
        <p:spPr>
          <a:xfrm>
            <a:off x="4531058" y="4039737"/>
            <a:ext cx="300250" cy="1173707"/>
          </a:xfrm>
          <a:prstGeom prst="leftBrace">
            <a:avLst>
              <a:gd name="adj1" fmla="val 42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46 CuadroTexto"/>
              <p:cNvSpPr txBox="1"/>
              <p:nvPr/>
            </p:nvSpPr>
            <p:spPr>
              <a:xfrm>
                <a:off x="4231531" y="5356064"/>
                <a:ext cx="3535712" cy="596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⟹   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0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31" y="5356064"/>
                <a:ext cx="3535712" cy="596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19 CuadroTexto"/>
          <p:cNvSpPr txBox="1"/>
          <p:nvPr/>
        </p:nvSpPr>
        <p:spPr>
          <a:xfrm>
            <a:off x="382137" y="1351129"/>
            <a:ext cx="8188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</a:pPr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Se elige la superficie cerrada de área conocida, de modo que el campo sea perpendicular a ella (superficie gaussiana).</a:t>
            </a:r>
          </a:p>
          <a:p>
            <a:pPr marL="177800" indent="-177800" algn="just">
              <a:spcAft>
                <a:spcPts val="1200"/>
              </a:spcAft>
            </a:pPr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Se evalúa el flujo a través de ella.</a:t>
            </a:r>
          </a:p>
          <a:p>
            <a:pPr marL="177800" indent="-177800" algn="just">
              <a:spcAft>
                <a:spcPts val="1200"/>
              </a:spcAft>
            </a:pPr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Se iguala el flujo obtenido a la expresión del teorema de Gauss.</a:t>
            </a:r>
            <a:endParaRPr lang="es-E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Teorema de Gauss. Aplicaciones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29" name="50 Conector recto de flecha"/>
          <p:cNvCxnSpPr/>
          <p:nvPr/>
        </p:nvCxnSpPr>
        <p:spPr>
          <a:xfrm flipH="1">
            <a:off x="848437" y="2431577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51 Conector recto de flecha"/>
          <p:cNvCxnSpPr/>
          <p:nvPr/>
        </p:nvCxnSpPr>
        <p:spPr>
          <a:xfrm flipH="1">
            <a:off x="645995" y="2679511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52 Conector recto de flecha"/>
          <p:cNvCxnSpPr/>
          <p:nvPr/>
        </p:nvCxnSpPr>
        <p:spPr>
          <a:xfrm flipH="1">
            <a:off x="839339" y="3145810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53 Conector recto de flecha"/>
          <p:cNvCxnSpPr/>
          <p:nvPr/>
        </p:nvCxnSpPr>
        <p:spPr>
          <a:xfrm flipH="1">
            <a:off x="391237" y="2902425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54 Conector recto de flecha"/>
          <p:cNvCxnSpPr/>
          <p:nvPr/>
        </p:nvCxnSpPr>
        <p:spPr>
          <a:xfrm flipH="1">
            <a:off x="625523" y="3355075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55 Conector recto de flecha"/>
          <p:cNvCxnSpPr/>
          <p:nvPr/>
        </p:nvCxnSpPr>
        <p:spPr>
          <a:xfrm flipH="1">
            <a:off x="409434" y="3575714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56 Conector recto de flecha"/>
          <p:cNvCxnSpPr/>
          <p:nvPr/>
        </p:nvCxnSpPr>
        <p:spPr>
          <a:xfrm flipH="1">
            <a:off x="878007" y="3730389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57 Conector recto de flecha"/>
          <p:cNvCxnSpPr/>
          <p:nvPr/>
        </p:nvCxnSpPr>
        <p:spPr>
          <a:xfrm flipH="1">
            <a:off x="675565" y="3978323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58 Conector recto de flecha"/>
          <p:cNvCxnSpPr/>
          <p:nvPr/>
        </p:nvCxnSpPr>
        <p:spPr>
          <a:xfrm flipH="1">
            <a:off x="420807" y="4201237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8 CuadroTexto"/>
          <p:cNvSpPr txBox="1"/>
          <p:nvPr/>
        </p:nvSpPr>
        <p:spPr>
          <a:xfrm>
            <a:off x="395786" y="1064525"/>
            <a:ext cx="77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Campo originado por una placa uniformemente cargada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43 CuadroTexto"/>
              <p:cNvSpPr txBox="1"/>
              <p:nvPr/>
            </p:nvSpPr>
            <p:spPr>
              <a:xfrm>
                <a:off x="5252839" y="2733419"/>
                <a:ext cx="28770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𝐸𝑆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9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39" y="2733419"/>
                <a:ext cx="287700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16 Abrir llave"/>
          <p:cNvSpPr/>
          <p:nvPr/>
        </p:nvSpPr>
        <p:spPr>
          <a:xfrm>
            <a:off x="5049673" y="2702256"/>
            <a:ext cx="300250" cy="1173707"/>
          </a:xfrm>
          <a:prstGeom prst="leftBrace">
            <a:avLst>
              <a:gd name="adj1" fmla="val 42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6 CuadroTexto"/>
              <p:cNvSpPr txBox="1"/>
              <p:nvPr/>
            </p:nvSpPr>
            <p:spPr>
              <a:xfrm>
                <a:off x="4736498" y="4359777"/>
                <a:ext cx="3258200" cy="62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𝐸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          ⟹          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1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98" y="4359777"/>
                <a:ext cx="3258200" cy="6282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29 Cubo"/>
          <p:cNvSpPr/>
          <p:nvPr/>
        </p:nvSpPr>
        <p:spPr>
          <a:xfrm>
            <a:off x="1312460" y="3073020"/>
            <a:ext cx="1337480" cy="1023582"/>
          </a:xfrm>
          <a:prstGeom prst="cube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43" name="1 Paralelogramo"/>
          <p:cNvSpPr/>
          <p:nvPr/>
        </p:nvSpPr>
        <p:spPr>
          <a:xfrm rot="21064926">
            <a:off x="1520381" y="2114985"/>
            <a:ext cx="2023752" cy="2832783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RightUp">
              <a:rot lat="240000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44" name="5 Cubo"/>
          <p:cNvSpPr/>
          <p:nvPr/>
        </p:nvSpPr>
        <p:spPr>
          <a:xfrm>
            <a:off x="2402007" y="3070745"/>
            <a:ext cx="1337480" cy="1023582"/>
          </a:xfrm>
          <a:prstGeom prst="cube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cxnSp>
        <p:nvCxnSpPr>
          <p:cNvPr id="45" name="7 Conector recto de flecha"/>
          <p:cNvCxnSpPr/>
          <p:nvPr/>
        </p:nvCxnSpPr>
        <p:spPr>
          <a:xfrm>
            <a:off x="2715905" y="2442949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3 Conector recto de flecha"/>
          <p:cNvCxnSpPr/>
          <p:nvPr/>
        </p:nvCxnSpPr>
        <p:spPr>
          <a:xfrm>
            <a:off x="2513463" y="2690883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35 Conector recto de flecha"/>
          <p:cNvCxnSpPr/>
          <p:nvPr/>
        </p:nvCxnSpPr>
        <p:spPr>
          <a:xfrm>
            <a:off x="2706807" y="3157182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37 Conector recto de flecha"/>
          <p:cNvCxnSpPr/>
          <p:nvPr/>
        </p:nvCxnSpPr>
        <p:spPr>
          <a:xfrm>
            <a:off x="2258705" y="2913797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38 Conector recto de flecha"/>
          <p:cNvCxnSpPr/>
          <p:nvPr/>
        </p:nvCxnSpPr>
        <p:spPr>
          <a:xfrm>
            <a:off x="2492991" y="3366447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44 Conector recto de flecha"/>
          <p:cNvCxnSpPr/>
          <p:nvPr/>
        </p:nvCxnSpPr>
        <p:spPr>
          <a:xfrm>
            <a:off x="2276902" y="3587086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47 Conector recto de flecha"/>
          <p:cNvCxnSpPr/>
          <p:nvPr/>
        </p:nvCxnSpPr>
        <p:spPr>
          <a:xfrm>
            <a:off x="2745475" y="3741761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8 Conector recto de flecha"/>
          <p:cNvCxnSpPr/>
          <p:nvPr/>
        </p:nvCxnSpPr>
        <p:spPr>
          <a:xfrm>
            <a:off x="2543033" y="3989695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49 Conector recto de flecha"/>
          <p:cNvCxnSpPr/>
          <p:nvPr/>
        </p:nvCxnSpPr>
        <p:spPr>
          <a:xfrm>
            <a:off x="2288275" y="4212609"/>
            <a:ext cx="1869743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59 Paralelogramo"/>
          <p:cNvSpPr/>
          <p:nvPr/>
        </p:nvSpPr>
        <p:spPr>
          <a:xfrm rot="21064926">
            <a:off x="3264749" y="3145705"/>
            <a:ext cx="684059" cy="886480"/>
          </a:xfrm>
          <a:prstGeom prst="parallelogram">
            <a:avLst/>
          </a:prstGeom>
          <a:solidFill>
            <a:srgbClr val="FFCC00"/>
          </a:solidFill>
          <a:ln>
            <a:noFill/>
          </a:ln>
          <a:scene3d>
            <a:camera prst="isometricRightUp">
              <a:rot lat="240000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70" name="60 Paralelogramo"/>
          <p:cNvSpPr/>
          <p:nvPr/>
        </p:nvSpPr>
        <p:spPr>
          <a:xfrm rot="21064926">
            <a:off x="1097029" y="3134334"/>
            <a:ext cx="684059" cy="886480"/>
          </a:xfrm>
          <a:prstGeom prst="parallelogram">
            <a:avLst/>
          </a:prstGeom>
          <a:solidFill>
            <a:srgbClr val="FFCC00"/>
          </a:solidFill>
          <a:ln>
            <a:noFill/>
          </a:ln>
          <a:scene3d>
            <a:camera prst="isometricRightUp">
              <a:rot lat="240000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61 CuadroTexto"/>
              <p:cNvSpPr txBox="1"/>
              <p:nvPr/>
            </p:nvSpPr>
            <p:spPr>
              <a:xfrm>
                <a:off x="4170112" y="2046480"/>
                <a:ext cx="373820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1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12" y="2046480"/>
                <a:ext cx="373820" cy="368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10 Rectángulo"/>
              <p:cNvSpPr/>
              <p:nvPr/>
            </p:nvSpPr>
            <p:spPr>
              <a:xfrm>
                <a:off x="3420621" y="3367163"/>
                <a:ext cx="427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2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21" y="3367163"/>
                <a:ext cx="42787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62 Rectángulo"/>
              <p:cNvSpPr/>
              <p:nvPr/>
            </p:nvSpPr>
            <p:spPr>
              <a:xfrm>
                <a:off x="1225606" y="3369438"/>
                <a:ext cx="4326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3" name="6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06" y="3369438"/>
                <a:ext cx="43261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45 CuadroTexto"/>
              <p:cNvSpPr txBox="1"/>
              <p:nvPr/>
            </p:nvSpPr>
            <p:spPr>
              <a:xfrm>
                <a:off x="2100207" y="4480332"/>
                <a:ext cx="747512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4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207" y="4480332"/>
                <a:ext cx="747512" cy="514115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12 Rectángulo"/>
              <p:cNvSpPr/>
              <p:nvPr/>
            </p:nvSpPr>
            <p:spPr>
              <a:xfrm>
                <a:off x="3236658" y="3517289"/>
                <a:ext cx="3082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5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58" y="3517289"/>
                <a:ext cx="30822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63 Rectángulo"/>
              <p:cNvSpPr/>
              <p:nvPr/>
            </p:nvSpPr>
            <p:spPr>
              <a:xfrm>
                <a:off x="3552831" y="3901701"/>
                <a:ext cx="3082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6" name="6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31" y="3901701"/>
                <a:ext cx="3082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64 Rectángulo"/>
              <p:cNvSpPr/>
              <p:nvPr/>
            </p:nvSpPr>
            <p:spPr>
              <a:xfrm>
                <a:off x="6023075" y="2182084"/>
                <a:ext cx="14144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𝑞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𝜎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7" name="6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075" y="2182084"/>
                <a:ext cx="1414426" cy="338554"/>
              </a:xfrm>
              <a:prstGeom prst="rect">
                <a:avLst/>
              </a:prstGeom>
              <a:blipFill>
                <a:blip r:embed="rId10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65 CuadroTexto"/>
              <p:cNvSpPr txBox="1"/>
              <p:nvPr/>
            </p:nvSpPr>
            <p:spPr>
              <a:xfrm>
                <a:off x="5280135" y="3211090"/>
                <a:ext cx="1410706" cy="62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8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35" y="3211090"/>
                <a:ext cx="1410706" cy="6282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66 CuadroTexto"/>
              <p:cNvSpPr txBox="1"/>
              <p:nvPr/>
            </p:nvSpPr>
            <p:spPr>
              <a:xfrm>
                <a:off x="992458" y="2021459"/>
                <a:ext cx="373820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9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58" y="2021459"/>
                <a:ext cx="373820" cy="3684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Teorema de Gauss. Aplicaciones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7" name="15 CuadroTexto"/>
          <p:cNvSpPr txBox="1"/>
          <p:nvPr/>
        </p:nvSpPr>
        <p:spPr>
          <a:xfrm>
            <a:off x="368490" y="900753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6.4. Protección frente a campos externos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8" name="41 CuadroTexto"/>
          <p:cNvSpPr txBox="1"/>
          <p:nvPr/>
        </p:nvSpPr>
        <p:spPr>
          <a:xfrm>
            <a:off x="354843" y="1351127"/>
            <a:ext cx="77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Conductor en equilibrio electrostático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7 CuadroTexto"/>
              <p:cNvSpPr txBox="1"/>
              <p:nvPr/>
            </p:nvSpPr>
            <p:spPr>
              <a:xfrm>
                <a:off x="4565898" y="1828117"/>
                <a:ext cx="292759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𝑛𝑒𝑡𝑜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𝑖𝑛𝑡𝑒𝑟𝑖𝑜𝑟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7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98" y="1828117"/>
                <a:ext cx="2927596" cy="368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8 CuadroTexto"/>
          <p:cNvSpPr txBox="1"/>
          <p:nvPr/>
        </p:nvSpPr>
        <p:spPr>
          <a:xfrm>
            <a:off x="4380932" y="2456598"/>
            <a:ext cx="433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itchFamily="34" charset="0"/>
                <a:sym typeface="Wingdings"/>
              </a:rPr>
              <a:t>El flujo a través de una superficie gaussiana interior pero muy próxima a la superficie es cero.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90" name="9 CuadroTexto"/>
          <p:cNvSpPr txBox="1"/>
          <p:nvPr/>
        </p:nvSpPr>
        <p:spPr>
          <a:xfrm>
            <a:off x="4449170" y="3439236"/>
            <a:ext cx="420351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Todo exceso de carga en un conductor aislado en equilibrio electrostático se reparte por su superficie.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91" name="Picture 2" descr="http://2.bp.blogspot.com/_3O_eCdN1h14/SnXOQ6xnKDI/AAAAAAAAAA0/OcjPzZx8C_k/s320/230px-Jaula-electromagnet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0" y="4430405"/>
            <a:ext cx="2751397" cy="20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5 CuadroTexto"/>
          <p:cNvSpPr txBox="1"/>
          <p:nvPr/>
        </p:nvSpPr>
        <p:spPr>
          <a:xfrm>
            <a:off x="4380932" y="4599296"/>
            <a:ext cx="230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cs typeface="Arial" pitchFamily="34" charset="0"/>
              </a:rPr>
              <a:t>Jaula de Faraday</a:t>
            </a:r>
            <a:endParaRPr lang="es-ES" sz="1600" b="1" dirty="0">
              <a:cs typeface="Arial" pitchFamily="34" charset="0"/>
            </a:endParaRPr>
          </a:p>
        </p:txBody>
      </p:sp>
      <p:sp>
        <p:nvSpPr>
          <p:cNvPr id="93" name="11 CuadroTexto"/>
          <p:cNvSpPr txBox="1"/>
          <p:nvPr/>
        </p:nvSpPr>
        <p:spPr>
          <a:xfrm>
            <a:off x="4421874" y="5049672"/>
            <a:ext cx="4258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En el interior de una superficie conductora, se está protegido frente a los campos externos.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7" y="1614578"/>
            <a:ext cx="41624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</a:t>
            </a:r>
            <a:r>
              <a:rPr lang="es-ES" sz="1600" b="1" dirty="0" smtClean="0">
                <a:solidFill>
                  <a:schemeClr val="bg1"/>
                </a:solidFill>
              </a:rPr>
              <a:t>. Teorema de Gauss. Aplicaciones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514849"/>
                  </p:ext>
                </p:extLst>
              </p:nvPr>
            </p:nvGraphicFramePr>
            <p:xfrm>
              <a:off x="499089" y="1196911"/>
              <a:ext cx="8178801" cy="344982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Si se coloca de forma vertical una superficie plana cargada uniformemente y se cuelga de ella, mediante un hilo de seda de masa despreciable, una esfera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s-ES" sz="1600" dirty="0"/>
                            <a:t> con una carga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s-ES" sz="1600" i="1" dirty="0" err="1">
                                  <a:latin typeface="Cambria Math" panose="02040503050406030204" pitchFamily="18" charset="0"/>
                                </a:rPr>
                                <m:t>𝑛𝐶</m:t>
                              </m:r>
                            </m:oMath>
                          </a14:m>
                          <a:r>
                            <a:rPr lang="es-ES" sz="1600" dirty="0"/>
                            <a:t>, observamos que el ángulo que forma el hilo es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</a:t>
                          </a:r>
                          <a:r>
                            <a:rPr lang="es-ES" sz="1600" dirty="0"/>
                            <a:t>¿Cuál es la densidad superficial de carga de dicha superficie?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=9,8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=6,07·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40944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Se tiene un plano de grandes dimensiones cuya densidad superficial de carga es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calcula: i) el campo eléctrico uniforme que genera; ii) El trabajo que se realiza al desplazar una carga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desde A,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de la placa, hasta B,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8 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de la misma.</a:t>
                          </a:r>
                        </a:p>
                        <a:p>
                          <a:pPr marL="0" lvl="1" indent="0" algn="just"/>
                          <a:r>
                            <a:rPr lang="es-ES" sz="1600" dirty="0" smtClean="0"/>
                            <a:t>Dato:</a:t>
                          </a:r>
                          <a:r>
                            <a:rPr lang="es-ES" sz="1600" b="1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  <a:p>
                          <a:pPr marL="0" lvl="1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s-ES" sz="1600" dirty="0" smtClean="0"/>
                            <a:t>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=169,6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=−2·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514849"/>
                  </p:ext>
                </p:extLst>
              </p:nvPr>
            </p:nvGraphicFramePr>
            <p:xfrm>
              <a:off x="499089" y="1196911"/>
              <a:ext cx="8178801" cy="344982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727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2266" r="-156" b="-1054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55727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22266" r="-156" b="-54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08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7.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9 CuadroTexto"/>
          <p:cNvSpPr txBox="1"/>
          <p:nvPr/>
        </p:nvSpPr>
        <p:spPr>
          <a:xfrm>
            <a:off x="512170" y="1089736"/>
            <a:ext cx="822543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La </a:t>
            </a:r>
            <a:r>
              <a:rPr lang="es-ES" sz="1600" b="1" dirty="0" smtClean="0">
                <a:cs typeface="Arial" pitchFamily="34" charset="0"/>
              </a:rPr>
              <a:t>corriente eléctrica </a:t>
            </a:r>
            <a:r>
              <a:rPr lang="es-ES" sz="1600" dirty="0" smtClean="0">
                <a:cs typeface="Arial" pitchFamily="34" charset="0"/>
              </a:rPr>
              <a:t>es el flujo de cargas que se establece cuando existe una diferencia de potencial entre dos puntos de un conductor.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5" name="15 CuadroTexto"/>
          <p:cNvSpPr txBox="1"/>
          <p:nvPr/>
        </p:nvSpPr>
        <p:spPr>
          <a:xfrm>
            <a:off x="419290" y="1827853"/>
            <a:ext cx="530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7.1. Generadores de corriente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512170" y="2258136"/>
            <a:ext cx="822543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Un </a:t>
            </a:r>
            <a:r>
              <a:rPr lang="es-ES" sz="1600" b="1" dirty="0" smtClean="0">
                <a:cs typeface="Arial" pitchFamily="34" charset="0"/>
              </a:rPr>
              <a:t>generador de corriente </a:t>
            </a:r>
            <a:r>
              <a:rPr lang="es-ES" sz="1600" dirty="0" smtClean="0">
                <a:cs typeface="Arial" pitchFamily="34" charset="0"/>
              </a:rPr>
              <a:t>es un dispositivo que establece de forma permanente una diferencia de potencial entre los extremos de un conductor. 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499470" y="3007436"/>
            <a:ext cx="822543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anose="05000000000000000000" pitchFamily="2" charset="2"/>
              <a:buChar char=""/>
            </a:pPr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La </a:t>
            </a:r>
            <a:r>
              <a:rPr lang="es-ES" sz="1600" b="1" dirty="0" smtClean="0">
                <a:cs typeface="Arial" pitchFamily="34" charset="0"/>
                <a:sym typeface="Wingdings" panose="05000000000000000000" pitchFamily="2" charset="2"/>
              </a:rPr>
              <a:t>fuerza electromotriz (</a:t>
            </a:r>
            <a:r>
              <a:rPr lang="es-ES" sz="1600" b="1" dirty="0" smtClean="0">
                <a:cs typeface="Arial" pitchFamily="34" charset="0"/>
                <a:sym typeface="Symbol" panose="05050102010706020507" pitchFamily="18" charset="2"/>
              </a:rPr>
              <a:t>) de un generador </a:t>
            </a:r>
            <a:r>
              <a:rPr lang="es-ES" sz="1600" dirty="0" smtClean="0">
                <a:cs typeface="Arial" pitchFamily="34" charset="0"/>
                <a:sym typeface="Symbol" panose="05050102010706020507" pitchFamily="18" charset="2"/>
              </a:rPr>
              <a:t>es la energía que se transfiere a la unidad de carga que se mueve por el circuito:</a:t>
            </a:r>
          </a:p>
          <a:p>
            <a:pPr marL="177800" indent="-177800" algn="just">
              <a:buFont typeface="Wingdings" panose="05000000000000000000" pitchFamily="2" charset="2"/>
              <a:buChar char=""/>
            </a:pPr>
            <a:endParaRPr lang="es-ES" sz="1600" dirty="0" smtClean="0">
              <a:cs typeface="Arial" pitchFamily="34" charset="0"/>
              <a:sym typeface="Symbol" panose="05050102010706020507" pitchFamily="18" charset="2"/>
            </a:endParaRPr>
          </a:p>
          <a:p>
            <a:pPr marL="177800" indent="-177800" algn="just">
              <a:buFont typeface="Wingdings" panose="05000000000000000000" pitchFamily="2" charset="2"/>
              <a:buChar char=""/>
            </a:pPr>
            <a:endParaRPr lang="es-ES" sz="1600" dirty="0">
              <a:cs typeface="Arial" pitchFamily="34" charset="0"/>
              <a:sym typeface="Symbol" panose="05050102010706020507" pitchFamily="18" charset="2"/>
            </a:endParaRPr>
          </a:p>
          <a:p>
            <a:pPr marL="177800" indent="-177800" algn="just">
              <a:buFont typeface="Wingdings" panose="05000000000000000000" pitchFamily="2" charset="2"/>
              <a:buChar char=""/>
            </a:pPr>
            <a:endParaRPr lang="es-ES" sz="1600" dirty="0" smtClean="0">
              <a:cs typeface="Arial" pitchFamily="34" charset="0"/>
              <a:sym typeface="Symbol" panose="05050102010706020507" pitchFamily="18" charset="2"/>
            </a:endParaRPr>
          </a:p>
          <a:p>
            <a:pPr marL="177800" indent="-177800" algn="just">
              <a:buFont typeface="Wingdings" panose="05000000000000000000" pitchFamily="2" charset="2"/>
              <a:buChar char=""/>
            </a:pPr>
            <a:r>
              <a:rPr lang="es-ES" sz="1600" dirty="0" smtClean="0">
                <a:cs typeface="Arial" pitchFamily="34" charset="0"/>
                <a:sym typeface="Symbol" panose="05050102010706020507" pitchFamily="18" charset="2"/>
              </a:rPr>
              <a:t>La fem se mide en </a:t>
            </a:r>
            <a:r>
              <a:rPr lang="es-ES" sz="1600" b="1" dirty="0" smtClean="0">
                <a:cs typeface="Arial" pitchFamily="34" charset="0"/>
                <a:sym typeface="Symbol" panose="05050102010706020507" pitchFamily="18" charset="2"/>
              </a:rPr>
              <a:t>voltios</a:t>
            </a:r>
            <a:r>
              <a:rPr lang="es-ES" sz="1600" dirty="0" smtClean="0">
                <a:cs typeface="Arial" pitchFamily="34" charset="0"/>
                <a:sym typeface="Symbol" panose="05050102010706020507" pitchFamily="18" charset="2"/>
              </a:rPr>
              <a:t> (V) en el Sistema Internacional.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013200" y="3714750"/>
                <a:ext cx="678391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3714750"/>
                <a:ext cx="678391" cy="504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444500" y="4800600"/>
            <a:ext cx="566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Los generadores transforman diversos tipos de energía en energía eléctrica:</a:t>
            </a:r>
          </a:p>
          <a:p>
            <a:endParaRPr lang="es-ES" sz="1600" dirty="0" smtClean="0"/>
          </a:p>
          <a:p>
            <a:pPr marL="177800" indent="-177800">
              <a:buFont typeface="Wingdings" panose="05000000000000000000" pitchFamily="2" charset="2"/>
              <a:buChar char=""/>
            </a:pPr>
            <a:r>
              <a:rPr lang="es-ES" sz="1600" dirty="0" smtClean="0">
                <a:sym typeface="Wingdings" panose="05000000000000000000" pitchFamily="2" charset="2"/>
              </a:rPr>
              <a:t>Pilas o generadores electroquímicos (e. química).</a:t>
            </a:r>
          </a:p>
          <a:p>
            <a:pPr marL="177800" indent="-177800">
              <a:buFont typeface="Wingdings" panose="05000000000000000000" pitchFamily="2" charset="2"/>
              <a:buChar char=""/>
            </a:pPr>
            <a:r>
              <a:rPr lang="es-ES" sz="1600" dirty="0" smtClean="0"/>
              <a:t>Dinamo (energía mecánica).</a:t>
            </a:r>
          </a:p>
          <a:p>
            <a:pPr marL="177800" indent="-177800">
              <a:buFont typeface="Wingdings" panose="05000000000000000000" pitchFamily="2" charset="2"/>
              <a:buChar char=""/>
            </a:pPr>
            <a:r>
              <a:rPr lang="es-ES" sz="1600" dirty="0" smtClean="0"/>
              <a:t>Paneles solares (energía solar).</a:t>
            </a:r>
          </a:p>
          <a:p>
            <a:pPr marL="177800" indent="-177800">
              <a:buFont typeface="Wingdings" panose="05000000000000000000" pitchFamily="2" charset="2"/>
              <a:buChar char=""/>
            </a:pPr>
            <a:r>
              <a:rPr lang="es-ES" sz="1600" dirty="0" smtClean="0"/>
              <a:t>Molinos de viento (energía eólica).</a:t>
            </a:r>
            <a:endParaRPr lang="es-ES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1" y="4813300"/>
            <a:ext cx="800099" cy="17026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54808"/>
          <a:stretch/>
        </p:blipFill>
        <p:spPr>
          <a:xfrm>
            <a:off x="6934200" y="4813299"/>
            <a:ext cx="736600" cy="162992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6213" y="4876800"/>
            <a:ext cx="1007196" cy="15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7.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" name="15 CuadroTexto"/>
          <p:cNvSpPr txBox="1"/>
          <p:nvPr/>
        </p:nvSpPr>
        <p:spPr>
          <a:xfrm>
            <a:off x="330390" y="1053153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7.2. El circuito eléctrico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12 CuadroTexto"/>
          <p:cNvSpPr txBox="1"/>
          <p:nvPr/>
        </p:nvSpPr>
        <p:spPr>
          <a:xfrm>
            <a:off x="355600" y="1536700"/>
            <a:ext cx="5448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Un </a:t>
            </a:r>
            <a:r>
              <a:rPr lang="es-ES" sz="1600" b="1" dirty="0" smtClean="0">
                <a:sym typeface="Wingdings"/>
              </a:rPr>
              <a:t>circuito eléctrico </a:t>
            </a:r>
            <a:r>
              <a:rPr lang="es-ES" sz="1600" dirty="0" smtClean="0">
                <a:sym typeface="Wingdings"/>
              </a:rPr>
              <a:t>es un dispositivo que consta de un </a:t>
            </a:r>
            <a:r>
              <a:rPr lang="es-ES" sz="1600" b="1" dirty="0" smtClean="0">
                <a:sym typeface="Wingdings"/>
              </a:rPr>
              <a:t>generador</a:t>
            </a:r>
            <a:r>
              <a:rPr lang="es-ES" sz="1600" dirty="0" smtClean="0">
                <a:sym typeface="Wingdings"/>
              </a:rPr>
              <a:t> y un </a:t>
            </a:r>
            <a:r>
              <a:rPr lang="es-ES" sz="1600" b="1" dirty="0" smtClean="0">
                <a:sym typeface="Wingdings"/>
              </a:rPr>
              <a:t>conductor</a:t>
            </a:r>
            <a:r>
              <a:rPr lang="es-ES" sz="1600" dirty="0" smtClean="0">
                <a:sym typeface="Wingdings"/>
              </a:rPr>
              <a:t> que une los polos del generador.</a:t>
            </a:r>
          </a:p>
          <a:p>
            <a:pPr marL="177800" indent="-177800" algn="just">
              <a:buFont typeface="Wingdings" pitchFamily="2" charset="2"/>
              <a:buChar char="F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Se puede intercalar un </a:t>
            </a:r>
            <a:r>
              <a:rPr lang="es-ES" sz="1600" b="1" dirty="0" smtClean="0">
                <a:sym typeface="Wingdings"/>
              </a:rPr>
              <a:t>interruptor</a:t>
            </a:r>
            <a:r>
              <a:rPr lang="es-ES" sz="1600" dirty="0" smtClean="0">
                <a:sym typeface="Wingdings"/>
              </a:rPr>
              <a:t> y un </a:t>
            </a:r>
            <a:r>
              <a:rPr lang="es-ES" sz="1600" b="1" dirty="0" smtClean="0">
                <a:sym typeface="Wingdings"/>
              </a:rPr>
              <a:t>receptor</a:t>
            </a:r>
            <a:r>
              <a:rPr lang="es-ES" sz="1600" dirty="0" smtClean="0">
                <a:sym typeface="Wingdings"/>
              </a:rPr>
              <a:t>.</a:t>
            </a:r>
          </a:p>
          <a:p>
            <a:pPr marL="177800" indent="-177800" algn="just">
              <a:buFont typeface="Wingdings" pitchFamily="2" charset="2"/>
              <a:buChar char="F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magnitud que mide la corriente que circula se denomina </a:t>
            </a:r>
            <a:r>
              <a:rPr lang="es-ES" sz="1600" b="1" dirty="0" smtClean="0">
                <a:sym typeface="Wingdings"/>
              </a:rPr>
              <a:t>intensidad de corriente</a:t>
            </a:r>
            <a:r>
              <a:rPr lang="es-ES" sz="1600" dirty="0" smtClean="0">
                <a:sym typeface="Wingdings"/>
              </a:rPr>
              <a:t>.</a:t>
            </a:r>
          </a:p>
          <a:p>
            <a:pPr marL="177800" indent="-177800" algn="just">
              <a:buFont typeface="Wingdings" pitchFamily="2" charset="2"/>
              <a:buChar char="F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El medio material que constituye el conductor  o el propio generador ofrece una </a:t>
            </a:r>
            <a:r>
              <a:rPr lang="es-ES" sz="1600" b="1" dirty="0" smtClean="0">
                <a:sym typeface="Wingdings"/>
              </a:rPr>
              <a:t>resistencia</a:t>
            </a:r>
            <a:r>
              <a:rPr lang="es-ES" sz="1600" dirty="0" smtClean="0">
                <a:sym typeface="Wingdings"/>
              </a:rPr>
              <a:t> al paso de la corriente.</a:t>
            </a:r>
          </a:p>
          <a:p>
            <a:pPr marL="177800" indent="-177800" algn="just">
              <a:buFont typeface="Wingdings" pitchFamily="2" charset="2"/>
              <a:buChar char="F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En la resistencia se disipa energía: </a:t>
            </a:r>
            <a:r>
              <a:rPr lang="es-ES" sz="1600" b="1" dirty="0" smtClean="0">
                <a:sym typeface="Wingdings"/>
              </a:rPr>
              <a:t>efecto Joule</a:t>
            </a:r>
            <a:r>
              <a:rPr lang="es-ES" sz="1600" dirty="0" smtClean="0">
                <a:sym typeface="Wingdings"/>
              </a:rPr>
              <a:t>.</a:t>
            </a:r>
          </a:p>
        </p:txBody>
      </p:sp>
      <p:grpSp>
        <p:nvGrpSpPr>
          <p:cNvPr id="16" name="9 Grupo"/>
          <p:cNvGrpSpPr/>
          <p:nvPr/>
        </p:nvGrpSpPr>
        <p:grpSpPr>
          <a:xfrm>
            <a:off x="6011105" y="1257300"/>
            <a:ext cx="2893184" cy="2120900"/>
            <a:chOff x="5642805" y="1257300"/>
            <a:chExt cx="2893184" cy="21209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805" y="1257300"/>
              <a:ext cx="2893184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4 CuadroTexto"/>
            <p:cNvSpPr txBox="1"/>
            <p:nvPr/>
          </p:nvSpPr>
          <p:spPr>
            <a:xfrm>
              <a:off x="6775450" y="2900362"/>
              <a:ext cx="671514" cy="1231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800" b="1" dirty="0" smtClean="0">
                  <a:solidFill>
                    <a:schemeClr val="bg1"/>
                  </a:solidFill>
                </a:rPr>
                <a:t>GENERADOR</a:t>
              </a:r>
              <a:endParaRPr lang="es-ES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5" b="8456"/>
          <a:stretch/>
        </p:blipFill>
        <p:spPr bwMode="auto">
          <a:xfrm>
            <a:off x="6077052" y="3543300"/>
            <a:ext cx="268118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2" r="2667" b="18889"/>
          <a:stretch/>
        </p:blipFill>
        <p:spPr bwMode="auto">
          <a:xfrm>
            <a:off x="5989436" y="4838701"/>
            <a:ext cx="2697364" cy="84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7.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" name="15 CuadroTexto"/>
          <p:cNvSpPr txBox="1"/>
          <p:nvPr/>
        </p:nvSpPr>
        <p:spPr>
          <a:xfrm>
            <a:off x="343090" y="1027753"/>
            <a:ext cx="474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7.3. Intensidad de corriente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5600" y="1489538"/>
            <a:ext cx="8380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7800" indent="-177800" algn="just" eaLnBrk="1" hangingPunct="1">
              <a:buFont typeface="Arial" panose="020B0604020202020204" pitchFamily="34" charset="0"/>
              <a:buChar char="•"/>
            </a:pPr>
            <a:r>
              <a:rPr lang="es-ES_tradnl" sz="1600" dirty="0" smtClean="0">
                <a:latin typeface="+mn-lt"/>
                <a:sym typeface="Symbol" pitchFamily="18" charset="2"/>
              </a:rPr>
              <a:t>La</a:t>
            </a:r>
            <a:r>
              <a:rPr lang="es-ES_tradnl" sz="1600" b="1" dirty="0" smtClean="0">
                <a:latin typeface="+mn-lt"/>
                <a:sym typeface="Symbol" pitchFamily="18" charset="2"/>
              </a:rPr>
              <a:t> intensidad </a:t>
            </a:r>
            <a:r>
              <a:rPr lang="es-ES_tradnl" sz="1600" b="1" dirty="0">
                <a:latin typeface="+mn-lt"/>
                <a:sym typeface="Symbol" pitchFamily="18" charset="2"/>
              </a:rPr>
              <a:t>de la corriente </a:t>
            </a:r>
            <a:r>
              <a:rPr lang="es-ES_tradnl" sz="1600" dirty="0">
                <a:latin typeface="+mn-lt"/>
                <a:sym typeface="Symbol" pitchFamily="18" charset="2"/>
              </a:rPr>
              <a:t>es la cantidad de carga eléctrica que atraviesa una sección transversal de un conductor por unidad de tiempo. </a:t>
            </a:r>
            <a:endParaRPr lang="es-ES_tradnl" sz="1600" dirty="0" smtClean="0">
              <a:latin typeface="+mn-lt"/>
              <a:sym typeface="Symbol" pitchFamily="18" charset="2"/>
            </a:endParaRPr>
          </a:p>
          <a:p>
            <a:pPr marL="177800" indent="-177800" algn="just" eaLnBrk="1" hangingPunct="1">
              <a:buFont typeface="Arial" panose="020B0604020202020204" pitchFamily="34" charset="0"/>
              <a:buChar char="•"/>
            </a:pPr>
            <a:endParaRPr lang="es-ES_tradnl" sz="1600" dirty="0">
              <a:latin typeface="+mn-lt"/>
              <a:sym typeface="Symbol" pitchFamily="18" charset="2"/>
            </a:endParaRPr>
          </a:p>
          <a:p>
            <a:pPr marL="177800" indent="-177800" algn="just" eaLnBrk="1" hangingPunct="1">
              <a:buFont typeface="Arial" panose="020B0604020202020204" pitchFamily="34" charset="0"/>
              <a:buChar char="•"/>
            </a:pPr>
            <a:endParaRPr lang="es-ES_tradnl" sz="1600" dirty="0" smtClean="0">
              <a:latin typeface="+mn-lt"/>
              <a:sym typeface="Symbol" pitchFamily="18" charset="2"/>
            </a:endParaRPr>
          </a:p>
          <a:p>
            <a:pPr marL="177800" indent="-177800" algn="just" eaLnBrk="1" hangingPunct="1">
              <a:buFont typeface="Arial" panose="020B0604020202020204" pitchFamily="34" charset="0"/>
              <a:buChar char="•"/>
            </a:pPr>
            <a:endParaRPr lang="es-ES_tradnl" sz="1600" dirty="0">
              <a:latin typeface="+mn-lt"/>
              <a:sym typeface="Symbol" pitchFamily="18" charset="2"/>
            </a:endParaRPr>
          </a:p>
          <a:p>
            <a:pPr marL="177800" indent="-177800" algn="just" eaLnBrk="1" hangingPunct="1">
              <a:buFont typeface="Arial" panose="020B0604020202020204" pitchFamily="34" charset="0"/>
              <a:buChar char="•"/>
            </a:pPr>
            <a:r>
              <a:rPr lang="es-ES_tradnl" sz="1600" dirty="0" smtClean="0">
                <a:latin typeface="+mn-lt"/>
                <a:sym typeface="Symbol" pitchFamily="18" charset="2"/>
              </a:rPr>
              <a:t>La unidad en el SI es el </a:t>
            </a:r>
            <a:r>
              <a:rPr lang="es-ES_tradnl" sz="1600" b="1" dirty="0" smtClean="0">
                <a:latin typeface="+mn-lt"/>
                <a:sym typeface="Symbol" pitchFamily="18" charset="2"/>
              </a:rPr>
              <a:t>amperio</a:t>
            </a:r>
            <a:r>
              <a:rPr lang="es-ES_tradnl" sz="1600" dirty="0" smtClean="0">
                <a:latin typeface="+mn-lt"/>
                <a:sym typeface="Symbol" pitchFamily="18" charset="2"/>
              </a:rPr>
              <a:t> (</a:t>
            </a:r>
            <a:r>
              <a:rPr lang="es-ES_tradnl" sz="1600" b="1" dirty="0" smtClean="0">
                <a:latin typeface="+mn-lt"/>
                <a:sym typeface="Symbol" pitchFamily="18" charset="2"/>
              </a:rPr>
              <a:t>A</a:t>
            </a:r>
            <a:r>
              <a:rPr lang="es-ES_tradnl" sz="1600" dirty="0" smtClean="0">
                <a:latin typeface="+mn-lt"/>
                <a:sym typeface="Symbol" pitchFamily="18" charset="2"/>
              </a:rPr>
              <a:t>).</a:t>
            </a:r>
            <a:endParaRPr lang="es-ES_tradnl" sz="1600" dirty="0">
              <a:latin typeface="+mn-lt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 CuadroTexto"/>
              <p:cNvSpPr txBox="1"/>
              <p:nvPr/>
            </p:nvSpPr>
            <p:spPr>
              <a:xfrm>
                <a:off x="4006850" y="2085340"/>
                <a:ext cx="94570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𝐼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50" y="2085340"/>
                <a:ext cx="945707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3 CuadroTexto"/>
          <p:cNvSpPr txBox="1"/>
          <p:nvPr/>
        </p:nvSpPr>
        <p:spPr>
          <a:xfrm>
            <a:off x="355600" y="3276600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El sentido de la intensidad de corriente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1" name="5 CuadroTexto"/>
          <p:cNvSpPr txBox="1"/>
          <p:nvPr/>
        </p:nvSpPr>
        <p:spPr>
          <a:xfrm>
            <a:off x="482600" y="3848100"/>
            <a:ext cx="4876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Por convenio, se considera como sentido de la corriente el que llevaría un flujo de cargas positivas.</a:t>
            </a:r>
            <a:endParaRPr lang="es-ES" sz="1600" dirty="0"/>
          </a:p>
        </p:txBody>
      </p:sp>
      <p:grpSp>
        <p:nvGrpSpPr>
          <p:cNvPr id="22" name="76 Grupo"/>
          <p:cNvGrpSpPr/>
          <p:nvPr/>
        </p:nvGrpSpPr>
        <p:grpSpPr>
          <a:xfrm>
            <a:off x="5727700" y="3657600"/>
            <a:ext cx="2959100" cy="2476500"/>
            <a:chOff x="5422900" y="3594100"/>
            <a:chExt cx="2959100" cy="2476500"/>
          </a:xfrm>
        </p:grpSpPr>
        <p:sp>
          <p:nvSpPr>
            <p:cNvPr id="23" name="6 Rectángulo"/>
            <p:cNvSpPr/>
            <p:nvPr/>
          </p:nvSpPr>
          <p:spPr>
            <a:xfrm>
              <a:off x="5422900" y="3924300"/>
              <a:ext cx="2959100" cy="2146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4 Cilindro"/>
            <p:cNvSpPr/>
            <p:nvPr/>
          </p:nvSpPr>
          <p:spPr>
            <a:xfrm rot="5400000" flipH="1">
              <a:off x="6556375" y="2657475"/>
              <a:ext cx="673100" cy="2546350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0">
                  <a:srgbClr val="825600"/>
                </a:gs>
                <a:gs pos="42999">
                  <a:srgbClr val="FFA800"/>
                </a:gs>
                <a:gs pos="72000">
                  <a:srgbClr val="FFA800"/>
                </a:gs>
                <a:gs pos="100000">
                  <a:srgbClr val="FFA80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5" name="75 Conector recto"/>
            <p:cNvCxnSpPr/>
            <p:nvPr/>
          </p:nvCxnSpPr>
          <p:spPr>
            <a:xfrm>
              <a:off x="8101013" y="3924301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81 Grupo"/>
          <p:cNvGrpSpPr/>
          <p:nvPr/>
        </p:nvGrpSpPr>
        <p:grpSpPr>
          <a:xfrm>
            <a:off x="5984875" y="3686175"/>
            <a:ext cx="577850" cy="288000"/>
            <a:chOff x="2936875" y="5057775"/>
            <a:chExt cx="577850" cy="288000"/>
          </a:xfrm>
        </p:grpSpPr>
        <p:grpSp>
          <p:nvGrpSpPr>
            <p:cNvPr id="27" name="78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77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8" name="80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83 Grupo"/>
          <p:cNvGrpSpPr/>
          <p:nvPr/>
        </p:nvGrpSpPr>
        <p:grpSpPr>
          <a:xfrm>
            <a:off x="6162675" y="4003675"/>
            <a:ext cx="577850" cy="288000"/>
            <a:chOff x="2936875" y="5057775"/>
            <a:chExt cx="577850" cy="288000"/>
          </a:xfrm>
        </p:grpSpPr>
        <p:grpSp>
          <p:nvGrpSpPr>
            <p:cNvPr id="32" name="84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87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33" name="85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88 Grupo"/>
          <p:cNvGrpSpPr/>
          <p:nvPr/>
        </p:nvGrpSpPr>
        <p:grpSpPr>
          <a:xfrm>
            <a:off x="6530975" y="3825875"/>
            <a:ext cx="577850" cy="288000"/>
            <a:chOff x="2936875" y="5057775"/>
            <a:chExt cx="577850" cy="288000"/>
          </a:xfrm>
        </p:grpSpPr>
        <p:grpSp>
          <p:nvGrpSpPr>
            <p:cNvPr id="37" name="89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92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38" name="90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93 Grupo"/>
          <p:cNvGrpSpPr/>
          <p:nvPr/>
        </p:nvGrpSpPr>
        <p:grpSpPr>
          <a:xfrm>
            <a:off x="6924675" y="3673475"/>
            <a:ext cx="577850" cy="288000"/>
            <a:chOff x="2936875" y="5057775"/>
            <a:chExt cx="577850" cy="288000"/>
          </a:xfrm>
        </p:grpSpPr>
        <p:grpSp>
          <p:nvGrpSpPr>
            <p:cNvPr id="42" name="94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97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43" name="95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98 Grupo"/>
          <p:cNvGrpSpPr/>
          <p:nvPr/>
        </p:nvGrpSpPr>
        <p:grpSpPr>
          <a:xfrm>
            <a:off x="7089775" y="4016375"/>
            <a:ext cx="577850" cy="288000"/>
            <a:chOff x="2936875" y="5057775"/>
            <a:chExt cx="577850" cy="288000"/>
          </a:xfrm>
        </p:grpSpPr>
        <p:grpSp>
          <p:nvGrpSpPr>
            <p:cNvPr id="47" name="99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102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48" name="100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103 Grupo"/>
          <p:cNvGrpSpPr/>
          <p:nvPr/>
        </p:nvGrpSpPr>
        <p:grpSpPr>
          <a:xfrm>
            <a:off x="7508875" y="3825875"/>
            <a:ext cx="577850" cy="288000"/>
            <a:chOff x="2936875" y="5057775"/>
            <a:chExt cx="577850" cy="288000"/>
          </a:xfrm>
        </p:grpSpPr>
        <p:grpSp>
          <p:nvGrpSpPr>
            <p:cNvPr id="52" name="104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107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53" name="105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108 Grupo"/>
          <p:cNvGrpSpPr/>
          <p:nvPr/>
        </p:nvGrpSpPr>
        <p:grpSpPr>
          <a:xfrm>
            <a:off x="7712075" y="4029075"/>
            <a:ext cx="577850" cy="288000"/>
            <a:chOff x="2936875" y="5057775"/>
            <a:chExt cx="577850" cy="288000"/>
          </a:xfrm>
        </p:grpSpPr>
        <p:grpSp>
          <p:nvGrpSpPr>
            <p:cNvPr id="57" name="109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112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58" name="110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113 Grupo"/>
          <p:cNvGrpSpPr/>
          <p:nvPr/>
        </p:nvGrpSpPr>
        <p:grpSpPr>
          <a:xfrm>
            <a:off x="7724775" y="3648075"/>
            <a:ext cx="577850" cy="288000"/>
            <a:chOff x="2936875" y="5057775"/>
            <a:chExt cx="577850" cy="288000"/>
          </a:xfrm>
        </p:grpSpPr>
        <p:grpSp>
          <p:nvGrpSpPr>
            <p:cNvPr id="62" name="114 Grupo"/>
            <p:cNvGrpSpPr/>
            <p:nvPr/>
          </p:nvGrpSpPr>
          <p:grpSpPr>
            <a:xfrm>
              <a:off x="2936875" y="5057775"/>
              <a:ext cx="288000" cy="288000"/>
              <a:chOff x="4105275" y="4968875"/>
              <a:chExt cx="288000" cy="288000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4968875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117 Menos"/>
              <p:cNvSpPr/>
              <p:nvPr/>
            </p:nvSpPr>
            <p:spPr>
              <a:xfrm>
                <a:off x="4191001" y="5095876"/>
                <a:ext cx="128587" cy="45719"/>
              </a:xfrm>
              <a:prstGeom prst="mathMinus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63" name="115 Conector recto de flecha"/>
            <p:cNvCxnSpPr/>
            <p:nvPr/>
          </p:nvCxnSpPr>
          <p:spPr>
            <a:xfrm>
              <a:off x="3196300" y="5206537"/>
              <a:ext cx="3184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118 Grupo"/>
          <p:cNvGrpSpPr/>
          <p:nvPr/>
        </p:nvGrpSpPr>
        <p:grpSpPr>
          <a:xfrm flipH="1">
            <a:off x="7107238" y="5716588"/>
            <a:ext cx="290512" cy="691837"/>
            <a:chOff x="1990725" y="2390775"/>
            <a:chExt cx="290512" cy="691837"/>
          </a:xfrm>
        </p:grpSpPr>
        <p:grpSp>
          <p:nvGrpSpPr>
            <p:cNvPr id="67" name="119 Grupo"/>
            <p:cNvGrpSpPr/>
            <p:nvPr/>
          </p:nvGrpSpPr>
          <p:grpSpPr>
            <a:xfrm>
              <a:off x="2092324" y="2562224"/>
              <a:ext cx="151938" cy="520388"/>
              <a:chOff x="2697162" y="2233612"/>
              <a:chExt cx="151938" cy="520388"/>
            </a:xfrm>
          </p:grpSpPr>
          <p:sp>
            <p:nvSpPr>
              <p:cNvPr id="70" name="122 Rectángulo"/>
              <p:cNvSpPr/>
              <p:nvPr/>
            </p:nvSpPr>
            <p:spPr>
              <a:xfrm>
                <a:off x="2705100" y="2286000"/>
                <a:ext cx="144000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1" name="123 Conector recto"/>
              <p:cNvCxnSpPr/>
              <p:nvPr/>
            </p:nvCxnSpPr>
            <p:spPr>
              <a:xfrm>
                <a:off x="2844800" y="2328862"/>
                <a:ext cx="0" cy="28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124 Conector recto"/>
              <p:cNvCxnSpPr/>
              <p:nvPr/>
            </p:nvCxnSpPr>
            <p:spPr>
              <a:xfrm>
                <a:off x="2697162" y="2233612"/>
                <a:ext cx="0" cy="46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120 CuadroTexto"/>
            <p:cNvSpPr txBox="1"/>
            <p:nvPr/>
          </p:nvSpPr>
          <p:spPr>
            <a:xfrm>
              <a:off x="1990725" y="2390775"/>
              <a:ext cx="12382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dirty="0" smtClean="0"/>
                <a:t>+</a:t>
              </a:r>
              <a:endParaRPr lang="es-ES" sz="1400" dirty="0"/>
            </a:p>
          </p:txBody>
        </p:sp>
        <p:sp>
          <p:nvSpPr>
            <p:cNvPr id="69" name="121 CuadroTexto"/>
            <p:cNvSpPr txBox="1"/>
            <p:nvPr/>
          </p:nvSpPr>
          <p:spPr>
            <a:xfrm>
              <a:off x="2195512" y="2462213"/>
              <a:ext cx="8572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dirty="0"/>
                <a:t>-</a:t>
              </a:r>
            </a:p>
          </p:txBody>
        </p:sp>
      </p:grpSp>
      <p:cxnSp>
        <p:nvCxnSpPr>
          <p:cNvPr id="73" name="125 Conector recto de flecha"/>
          <p:cNvCxnSpPr/>
          <p:nvPr/>
        </p:nvCxnSpPr>
        <p:spPr>
          <a:xfrm>
            <a:off x="5854700" y="4622800"/>
            <a:ext cx="0" cy="8509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127 Conector recto de flecha"/>
          <p:cNvCxnSpPr/>
          <p:nvPr/>
        </p:nvCxnSpPr>
        <p:spPr>
          <a:xfrm flipV="1">
            <a:off x="8534400" y="4660900"/>
            <a:ext cx="0" cy="8509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128 Conector recto de flecha"/>
          <p:cNvCxnSpPr/>
          <p:nvPr/>
        </p:nvCxnSpPr>
        <p:spPr>
          <a:xfrm rot="5400000">
            <a:off x="7137400" y="4013200"/>
            <a:ext cx="0" cy="8509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126 CuadroTexto"/>
              <p:cNvSpPr txBox="1"/>
              <p:nvPr/>
            </p:nvSpPr>
            <p:spPr>
              <a:xfrm>
                <a:off x="5848350" y="4803140"/>
                <a:ext cx="327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6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50" y="4803140"/>
                <a:ext cx="32746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130 CuadroTexto"/>
              <p:cNvSpPr txBox="1"/>
              <p:nvPr/>
            </p:nvSpPr>
            <p:spPr>
              <a:xfrm>
                <a:off x="8185150" y="4917440"/>
                <a:ext cx="327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7" name="1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150" y="4917440"/>
                <a:ext cx="32746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131 CuadroTexto"/>
              <p:cNvSpPr txBox="1"/>
              <p:nvPr/>
            </p:nvSpPr>
            <p:spPr>
              <a:xfrm>
                <a:off x="6991350" y="4447540"/>
                <a:ext cx="327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8" name="1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50" y="4447540"/>
                <a:ext cx="32746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132 CuadroTexto"/>
              <p:cNvSpPr txBox="1"/>
              <p:nvPr/>
            </p:nvSpPr>
            <p:spPr>
              <a:xfrm>
                <a:off x="7042150" y="5488940"/>
                <a:ext cx="3418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9" name="1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50" y="5488940"/>
                <a:ext cx="3418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1024 CuadroTexto"/>
          <p:cNvSpPr txBox="1"/>
          <p:nvPr/>
        </p:nvSpPr>
        <p:spPr>
          <a:xfrm>
            <a:off x="447168" y="4680029"/>
            <a:ext cx="495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Las cargas se mueven hacia donde su energía potencial es menor.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633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7.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81" name="15 CuadroTexto"/>
          <p:cNvSpPr txBox="1"/>
          <p:nvPr/>
        </p:nvSpPr>
        <p:spPr>
          <a:xfrm>
            <a:off x="343090" y="951553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7.4. Resistencia eléctrica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2" name="14 CuadroTexto"/>
          <p:cNvSpPr txBox="1"/>
          <p:nvPr/>
        </p:nvSpPr>
        <p:spPr>
          <a:xfrm>
            <a:off x="360020" y="1406219"/>
            <a:ext cx="527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Todo conductor presenta cierta resistencia al paso de la corriente.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causa son las continuas desviaciones que sufren los electrones debido a los movimientos vibratorios de los iones positivos que constituyen la red metálica.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Experimentalmente se puede demostrar que la resistencia de un conductor depende de: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 smtClean="0">
              <a:sym typeface="Wingdings"/>
            </a:endParaRP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Donde: </a:t>
            </a:r>
            <a:r>
              <a:rPr lang="es-ES" sz="1600" b="1" i="1" dirty="0" smtClean="0">
                <a:sym typeface="Symbol"/>
              </a:rPr>
              <a:t></a:t>
            </a:r>
            <a:r>
              <a:rPr lang="es-ES" sz="1600" dirty="0" smtClean="0">
                <a:sym typeface="Symbol"/>
              </a:rPr>
              <a:t> es la </a:t>
            </a:r>
            <a:r>
              <a:rPr lang="es-ES" sz="1600" b="1" dirty="0" smtClean="0">
                <a:sym typeface="Symbol"/>
              </a:rPr>
              <a:t>resistividad</a:t>
            </a:r>
            <a:r>
              <a:rPr lang="es-ES" sz="1600" dirty="0" smtClean="0">
                <a:sym typeface="Symbol"/>
              </a:rPr>
              <a:t>; </a:t>
            </a:r>
            <a:r>
              <a:rPr lang="es-ES" sz="1600" b="1" i="1" dirty="0" smtClean="0">
                <a:latin typeface="Cambria" pitchFamily="18" charset="0"/>
                <a:ea typeface="Cambria Math" pitchFamily="18" charset="0"/>
                <a:sym typeface="Symbol"/>
              </a:rPr>
              <a:t>l</a:t>
            </a:r>
            <a:r>
              <a:rPr lang="es-ES" sz="1600" dirty="0" smtClean="0">
                <a:sym typeface="Symbol"/>
              </a:rPr>
              <a:t>, la </a:t>
            </a:r>
            <a:r>
              <a:rPr lang="es-ES" sz="1600" b="1" dirty="0" smtClean="0">
                <a:sym typeface="Symbol"/>
              </a:rPr>
              <a:t>longitud</a:t>
            </a:r>
            <a:r>
              <a:rPr lang="es-ES" sz="1600" dirty="0" smtClean="0">
                <a:sym typeface="Symbol"/>
              </a:rPr>
              <a:t> del conductor, y </a:t>
            </a:r>
            <a:r>
              <a:rPr lang="es-ES" sz="1600" b="1" i="1" dirty="0" smtClean="0">
                <a:sym typeface="Symbol"/>
              </a:rPr>
              <a:t>S</a:t>
            </a:r>
            <a:r>
              <a:rPr lang="es-ES" sz="1600" dirty="0" smtClean="0">
                <a:sym typeface="Symbol"/>
              </a:rPr>
              <a:t>, la </a:t>
            </a:r>
            <a:r>
              <a:rPr lang="es-ES" sz="1600" b="1" dirty="0" smtClean="0">
                <a:sym typeface="Symbol"/>
              </a:rPr>
              <a:t>sección recta </a:t>
            </a:r>
            <a:r>
              <a:rPr lang="es-ES" sz="1600" dirty="0" smtClean="0">
                <a:sym typeface="Symbol"/>
              </a:rPr>
              <a:t>del mismo.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Symbol"/>
              </a:rPr>
              <a:t>La unidad es el </a:t>
            </a:r>
            <a:r>
              <a:rPr lang="es-ES" sz="1600" b="1" dirty="0" smtClean="0">
                <a:sym typeface="Symbol"/>
              </a:rPr>
              <a:t>ohmio</a:t>
            </a:r>
            <a:r>
              <a:rPr lang="es-ES" sz="1600" dirty="0" smtClean="0">
                <a:sym typeface="Symbol"/>
              </a:rPr>
              <a:t> (</a:t>
            </a:r>
            <a:r>
              <a:rPr lang="es-ES" sz="1600" b="1" dirty="0" smtClean="0">
                <a:sym typeface="Symbol"/>
              </a:rPr>
              <a:t></a:t>
            </a:r>
            <a:r>
              <a:rPr lang="es-ES" sz="1600" dirty="0" smtClean="0">
                <a:sym typeface="Symbol"/>
              </a:rPr>
              <a:t>).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Symbol"/>
              </a:rPr>
              <a:t>Se representa por: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1 CuadroTexto"/>
              <p:cNvSpPr txBox="1"/>
              <p:nvPr/>
            </p:nvSpPr>
            <p:spPr>
              <a:xfrm>
                <a:off x="2494363" y="3483711"/>
                <a:ext cx="100181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3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63" y="3483711"/>
                <a:ext cx="1001813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Freeform 32"/>
          <p:cNvSpPr>
            <a:spLocks/>
          </p:cNvSpPr>
          <p:nvPr/>
        </p:nvSpPr>
        <p:spPr bwMode="auto">
          <a:xfrm>
            <a:off x="1622273" y="5753100"/>
            <a:ext cx="1169827" cy="332840"/>
          </a:xfrm>
          <a:custGeom>
            <a:avLst/>
            <a:gdLst>
              <a:gd name="T0" fmla="*/ 0 w 3516"/>
              <a:gd name="T1" fmla="*/ 0 h 456"/>
              <a:gd name="T2" fmla="*/ 0 w 3516"/>
              <a:gd name="T3" fmla="*/ 0 h 456"/>
              <a:gd name="T4" fmla="*/ 0 w 3516"/>
              <a:gd name="T5" fmla="*/ 0 h 456"/>
              <a:gd name="T6" fmla="*/ 0 w 3516"/>
              <a:gd name="T7" fmla="*/ 2147483647 h 456"/>
              <a:gd name="T8" fmla="*/ 0 w 3516"/>
              <a:gd name="T9" fmla="*/ 0 h 456"/>
              <a:gd name="T10" fmla="*/ 0 w 3516"/>
              <a:gd name="T11" fmla="*/ 2147483647 h 456"/>
              <a:gd name="T12" fmla="*/ 0 w 3516"/>
              <a:gd name="T13" fmla="*/ 0 h 456"/>
              <a:gd name="T14" fmla="*/ 0 w 3516"/>
              <a:gd name="T15" fmla="*/ 2147483647 h 456"/>
              <a:gd name="T16" fmla="*/ 0 w 3516"/>
              <a:gd name="T17" fmla="*/ 0 h 456"/>
              <a:gd name="T18" fmla="*/ 0 w 3516"/>
              <a:gd name="T19" fmla="*/ 2147483647 h 456"/>
              <a:gd name="T20" fmla="*/ 0 w 3516"/>
              <a:gd name="T21" fmla="*/ 0 h 456"/>
              <a:gd name="T22" fmla="*/ 2147483647 w 3516"/>
              <a:gd name="T23" fmla="*/ 0 h 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16"/>
              <a:gd name="T37" fmla="*/ 0 h 456"/>
              <a:gd name="T38" fmla="*/ 3516 w 3516"/>
              <a:gd name="T39" fmla="*/ 456 h 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16" h="456">
                <a:moveTo>
                  <a:pt x="0" y="228"/>
                </a:moveTo>
                <a:lnTo>
                  <a:pt x="414" y="228"/>
                </a:lnTo>
                <a:lnTo>
                  <a:pt x="552" y="12"/>
                </a:lnTo>
                <a:lnTo>
                  <a:pt x="882" y="456"/>
                </a:lnTo>
                <a:lnTo>
                  <a:pt x="1248" y="6"/>
                </a:lnTo>
                <a:lnTo>
                  <a:pt x="1578" y="456"/>
                </a:lnTo>
                <a:lnTo>
                  <a:pt x="1932" y="18"/>
                </a:lnTo>
                <a:lnTo>
                  <a:pt x="2268" y="456"/>
                </a:lnTo>
                <a:lnTo>
                  <a:pt x="2598" y="0"/>
                </a:lnTo>
                <a:lnTo>
                  <a:pt x="2880" y="456"/>
                </a:lnTo>
                <a:lnTo>
                  <a:pt x="2988" y="222"/>
                </a:lnTo>
                <a:lnTo>
                  <a:pt x="3516" y="22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5" name="13 Grupo"/>
          <p:cNvGrpSpPr/>
          <p:nvPr/>
        </p:nvGrpSpPr>
        <p:grpSpPr>
          <a:xfrm>
            <a:off x="3263900" y="5882740"/>
            <a:ext cx="1270000" cy="203200"/>
            <a:chOff x="3187700" y="5765800"/>
            <a:chExt cx="1270000" cy="203200"/>
          </a:xfrm>
        </p:grpSpPr>
        <p:cxnSp>
          <p:nvCxnSpPr>
            <p:cNvPr id="86" name="6 Conector recto"/>
            <p:cNvCxnSpPr/>
            <p:nvPr/>
          </p:nvCxnSpPr>
          <p:spPr>
            <a:xfrm>
              <a:off x="3187700" y="5867400"/>
              <a:ext cx="127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4 Rectángulo"/>
            <p:cNvSpPr/>
            <p:nvPr/>
          </p:nvSpPr>
          <p:spPr>
            <a:xfrm>
              <a:off x="3454400" y="5765800"/>
              <a:ext cx="711200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8" name="12 Grupo"/>
          <p:cNvGrpSpPr/>
          <p:nvPr/>
        </p:nvGrpSpPr>
        <p:grpSpPr>
          <a:xfrm>
            <a:off x="5372100" y="1333500"/>
            <a:ext cx="3531426" cy="2095500"/>
            <a:chOff x="-101600" y="1689100"/>
            <a:chExt cx="3531426" cy="2095500"/>
          </a:xfrm>
        </p:grpSpPr>
        <p:grpSp>
          <p:nvGrpSpPr>
            <p:cNvPr id="89" name="10 Grupo"/>
            <p:cNvGrpSpPr/>
            <p:nvPr/>
          </p:nvGrpSpPr>
          <p:grpSpPr>
            <a:xfrm>
              <a:off x="-101600" y="1689100"/>
              <a:ext cx="3517900" cy="2095500"/>
              <a:chOff x="660400" y="2336800"/>
              <a:chExt cx="3517900" cy="2095500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14" name="7 Triángulo rectángulo"/>
              <p:cNvSpPr/>
              <p:nvPr/>
            </p:nvSpPr>
            <p:spPr>
              <a:xfrm>
                <a:off x="660400" y="2616200"/>
                <a:ext cx="2273300" cy="1511300"/>
              </a:xfrm>
              <a:prstGeom prst="rtTriangle">
                <a:avLst/>
              </a:prstGeom>
              <a:grpFill/>
              <a:ln>
                <a:noFill/>
              </a:ln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5" name="9 Paralelogramo"/>
              <p:cNvSpPr/>
              <p:nvPr/>
            </p:nvSpPr>
            <p:spPr>
              <a:xfrm flipH="1">
                <a:off x="1308100" y="2336800"/>
                <a:ext cx="2870200" cy="2095500"/>
              </a:xfrm>
              <a:prstGeom prst="parallelogram">
                <a:avLst>
                  <a:gd name="adj" fmla="val 485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90" name="11 Rectángulo"/>
            <p:cNvSpPr/>
            <p:nvPr/>
          </p:nvSpPr>
          <p:spPr>
            <a:xfrm rot="3180000">
              <a:off x="1209326" y="17084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73 Rectángulo"/>
            <p:cNvSpPr/>
            <p:nvPr/>
          </p:nvSpPr>
          <p:spPr>
            <a:xfrm rot="3180000">
              <a:off x="1628426" y="16957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74 Rectángulo"/>
            <p:cNvSpPr/>
            <p:nvPr/>
          </p:nvSpPr>
          <p:spPr>
            <a:xfrm rot="3180000">
              <a:off x="2047526" y="1683020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79 Rectángulo"/>
            <p:cNvSpPr/>
            <p:nvPr/>
          </p:nvSpPr>
          <p:spPr>
            <a:xfrm rot="3180000">
              <a:off x="2453926" y="16830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82 Rectángulo"/>
            <p:cNvSpPr/>
            <p:nvPr/>
          </p:nvSpPr>
          <p:spPr>
            <a:xfrm rot="3180000">
              <a:off x="1133126" y="20894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129 Rectángulo"/>
            <p:cNvSpPr/>
            <p:nvPr/>
          </p:nvSpPr>
          <p:spPr>
            <a:xfrm rot="3180000">
              <a:off x="1552226" y="20767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133 Rectángulo"/>
            <p:cNvSpPr/>
            <p:nvPr/>
          </p:nvSpPr>
          <p:spPr>
            <a:xfrm rot="3180000">
              <a:off x="1971326" y="2064020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134 Rectángulo"/>
            <p:cNvSpPr/>
            <p:nvPr/>
          </p:nvSpPr>
          <p:spPr>
            <a:xfrm rot="3180000">
              <a:off x="2377726" y="20640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137 Rectángulo"/>
            <p:cNvSpPr/>
            <p:nvPr/>
          </p:nvSpPr>
          <p:spPr>
            <a:xfrm rot="3180000">
              <a:off x="2390424" y="23942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136 Rectángulo"/>
            <p:cNvSpPr/>
            <p:nvPr/>
          </p:nvSpPr>
          <p:spPr>
            <a:xfrm rot="3180000">
              <a:off x="1971324" y="24069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138 Rectángulo"/>
            <p:cNvSpPr/>
            <p:nvPr/>
          </p:nvSpPr>
          <p:spPr>
            <a:xfrm rot="3180000">
              <a:off x="2796824" y="23942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139 Rectángulo"/>
            <p:cNvSpPr/>
            <p:nvPr/>
          </p:nvSpPr>
          <p:spPr>
            <a:xfrm rot="3180000">
              <a:off x="1526826" y="28133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140 Rectángulo"/>
            <p:cNvSpPr/>
            <p:nvPr/>
          </p:nvSpPr>
          <p:spPr>
            <a:xfrm rot="3180000">
              <a:off x="1945926" y="28006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141 Rectángulo"/>
            <p:cNvSpPr/>
            <p:nvPr/>
          </p:nvSpPr>
          <p:spPr>
            <a:xfrm rot="3180000">
              <a:off x="2365026" y="27879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142 Rectángulo"/>
            <p:cNvSpPr/>
            <p:nvPr/>
          </p:nvSpPr>
          <p:spPr>
            <a:xfrm rot="3180000">
              <a:off x="2771426" y="27879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143 Rectángulo"/>
            <p:cNvSpPr/>
            <p:nvPr/>
          </p:nvSpPr>
          <p:spPr>
            <a:xfrm rot="3180000">
              <a:off x="1933226" y="31816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144 Rectángulo"/>
            <p:cNvSpPr/>
            <p:nvPr/>
          </p:nvSpPr>
          <p:spPr>
            <a:xfrm rot="3180000">
              <a:off x="2352326" y="31689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145 Rectángulo"/>
            <p:cNvSpPr/>
            <p:nvPr/>
          </p:nvSpPr>
          <p:spPr>
            <a:xfrm rot="3180000">
              <a:off x="2771426" y="3156221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146 Rectángulo"/>
            <p:cNvSpPr/>
            <p:nvPr/>
          </p:nvSpPr>
          <p:spPr>
            <a:xfrm rot="3180000">
              <a:off x="3177826" y="31562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75" y="1895475"/>
              <a:ext cx="2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5" y="2428875"/>
              <a:ext cx="2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" name="135 Rectángulo"/>
            <p:cNvSpPr/>
            <p:nvPr/>
          </p:nvSpPr>
          <p:spPr>
            <a:xfrm rot="3180000">
              <a:off x="1552224" y="2419622"/>
              <a:ext cx="36000" cy="4680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5" y="2632075"/>
              <a:ext cx="2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3025775"/>
              <a:ext cx="2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04820"/>
              </p:ext>
            </p:extLst>
          </p:nvPr>
        </p:nvGraphicFramePr>
        <p:xfrm>
          <a:off x="5969000" y="3619500"/>
          <a:ext cx="2781300" cy="281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Material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ym typeface="Symbol"/>
                        </a:rPr>
                        <a:t> a 20 ºC ( m)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Plata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1,6·10</a:t>
                      </a:r>
                      <a:r>
                        <a:rPr lang="es-ES" sz="1600" baseline="30000" dirty="0" smtClean="0"/>
                        <a:t>-8</a:t>
                      </a:r>
                      <a:endParaRPr lang="es-ES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Cobre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1,7·10</a:t>
                      </a:r>
                      <a:r>
                        <a:rPr lang="es-ES" sz="1600" baseline="30000" dirty="0" smtClean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Aluminio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2,8·10</a:t>
                      </a:r>
                      <a:r>
                        <a:rPr lang="es-ES" sz="1600" baseline="30000" dirty="0" smtClean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Hierro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10·10</a:t>
                      </a:r>
                      <a:r>
                        <a:rPr lang="es-ES" sz="1600" baseline="30000" dirty="0" smtClean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Plomo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22·10</a:t>
                      </a:r>
                      <a:r>
                        <a:rPr lang="es-ES" sz="1600" baseline="30000" dirty="0" smtClean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Nicromo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100·10</a:t>
                      </a:r>
                      <a:r>
                        <a:rPr lang="es-ES" sz="1600" baseline="30000" dirty="0" smtClean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Carbono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3 500·10</a:t>
                      </a:r>
                      <a:r>
                        <a:rPr lang="es-ES" sz="1600" baseline="30000" dirty="0" smtClean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9" name="Imagen 38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7.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9" name="15 CuadroTexto"/>
          <p:cNvSpPr txBox="1"/>
          <p:nvPr/>
        </p:nvSpPr>
        <p:spPr>
          <a:xfrm>
            <a:off x="343090" y="951553"/>
            <a:ext cx="39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7.5. Ley de Ohm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5 CuadroTexto"/>
          <p:cNvSpPr txBox="1"/>
          <p:nvPr/>
        </p:nvSpPr>
        <p:spPr>
          <a:xfrm>
            <a:off x="330200" y="1320800"/>
            <a:ext cx="835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ym typeface="Wingdings"/>
              </a:rPr>
              <a:t>En 1826, </a:t>
            </a:r>
            <a:r>
              <a:rPr lang="es-ES" sz="1600" b="1" dirty="0" smtClean="0">
                <a:sym typeface="Wingdings"/>
              </a:rPr>
              <a:t>Georg </a:t>
            </a:r>
            <a:r>
              <a:rPr lang="es-ES" sz="1600" b="1" dirty="0" err="1" smtClean="0">
                <a:sym typeface="Wingdings"/>
              </a:rPr>
              <a:t>Simon</a:t>
            </a:r>
            <a:r>
              <a:rPr lang="es-ES" sz="1600" b="1" dirty="0" smtClean="0">
                <a:sym typeface="Wingdings"/>
              </a:rPr>
              <a:t> Ohm</a:t>
            </a:r>
            <a:r>
              <a:rPr lang="es-ES" sz="1600" dirty="0" smtClean="0">
                <a:sym typeface="Wingdings"/>
              </a:rPr>
              <a:t>, publicó los resultados de sus investigaciones acerca de la relación entre la intensidad de corriente y el voltaje aplicado:</a:t>
            </a:r>
            <a:endParaRPr lang="es-ES" sz="16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2"/>
          <a:srcRect l="5299" t="16935" r="67944"/>
          <a:stretch/>
        </p:blipFill>
        <p:spPr>
          <a:xfrm>
            <a:off x="622299" y="2057400"/>
            <a:ext cx="2608388" cy="2197100"/>
          </a:xfrm>
          <a:prstGeom prst="rect">
            <a:avLst/>
          </a:prstGeom>
        </p:spPr>
      </p:pic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1707635957"/>
              </p:ext>
            </p:extLst>
          </p:nvPr>
        </p:nvGraphicFramePr>
        <p:xfrm>
          <a:off x="3886200" y="2133600"/>
          <a:ext cx="41529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3606800" y="21209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44" name="CuadroTexto 43"/>
          <p:cNvSpPr txBox="1"/>
          <p:nvPr/>
        </p:nvSpPr>
        <p:spPr>
          <a:xfrm>
            <a:off x="7975600" y="3924300"/>
            <a:ext cx="31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</a:t>
            </a:r>
            <a:endParaRPr lang="es-ES" dirty="0"/>
          </a:p>
        </p:txBody>
      </p:sp>
      <p:sp>
        <p:nvSpPr>
          <p:cNvPr id="45" name="CuadroTexto 44"/>
          <p:cNvSpPr txBox="1"/>
          <p:nvPr/>
        </p:nvSpPr>
        <p:spPr>
          <a:xfrm>
            <a:off x="6870700" y="22225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</a:t>
            </a:r>
            <a:r>
              <a:rPr lang="es-ES" baseline="-25000" dirty="0" smtClean="0"/>
              <a:t>1</a:t>
            </a:r>
            <a:endParaRPr lang="es-ES" baseline="-250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7200900" y="27940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7340600" y="33909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</a:t>
            </a:r>
            <a:r>
              <a:rPr lang="es-ES" baseline="-25000" dirty="0" smtClean="0"/>
              <a:t>3</a:t>
            </a:r>
            <a:endParaRPr lang="es-ES" baseline="-25000" dirty="0"/>
          </a:p>
        </p:txBody>
      </p:sp>
      <p:sp>
        <p:nvSpPr>
          <p:cNvPr id="48" name="15 CuadroTexto"/>
          <p:cNvSpPr txBox="1"/>
          <p:nvPr/>
        </p:nvSpPr>
        <p:spPr>
          <a:xfrm>
            <a:off x="469900" y="4533900"/>
            <a:ext cx="81153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La intensidad de corriente que circula es directamente proporcional al voltaje aplicado e inversamente proporcional a la resistencia. 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16 CuadroTexto"/>
              <p:cNvSpPr txBox="1"/>
              <p:nvPr/>
            </p:nvSpPr>
            <p:spPr>
              <a:xfrm>
                <a:off x="3130550" y="5349240"/>
                <a:ext cx="2607124" cy="551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     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⟹       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𝑅𝐼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9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50" y="5349240"/>
                <a:ext cx="2607124" cy="551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19 CuadroTexto"/>
          <p:cNvSpPr txBox="1"/>
          <p:nvPr/>
        </p:nvSpPr>
        <p:spPr>
          <a:xfrm>
            <a:off x="355600" y="60706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sz="1600" dirty="0" smtClean="0">
                <a:sym typeface="Wingdings"/>
              </a:rPr>
              <a:t>Los materiales que cumplen la ley de Ohm se denominan </a:t>
            </a:r>
            <a:r>
              <a:rPr lang="es-ES" sz="1600" b="1" dirty="0" smtClean="0">
                <a:sym typeface="Wingdings"/>
              </a:rPr>
              <a:t>óhmicos</a:t>
            </a:r>
            <a:r>
              <a:rPr lang="es-ES" sz="1600" dirty="0" smtClean="0">
                <a:sym typeface="Wingdings"/>
              </a:rPr>
              <a:t>.</a:t>
            </a:r>
            <a:endParaRPr lang="es-ES" sz="1600" dirty="0"/>
          </a:p>
        </p:txBody>
      </p:sp>
      <p:pic>
        <p:nvPicPr>
          <p:cNvPr id="15" name="Imagen 14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7.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688007"/>
                  </p:ext>
                </p:extLst>
              </p:nvPr>
            </p:nvGraphicFramePr>
            <p:xfrm>
              <a:off x="499089" y="1196911"/>
              <a:ext cx="8178801" cy="37795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271574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8641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¿Cuál es la carga que atraviesa una sección de conductor en 1 minuto si la intensidad de la corriente es de 15 mA? ¿Cuántos electrones han atravesado dicha sección en ese tiempo?</a:t>
                          </a:r>
                        </a:p>
                        <a:p>
                          <a:pPr marL="0" lvl="1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=0,9 ;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=5,63·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06160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Por un hilo de nicromo de 50 cm de longitud y 0,5 mm de diámetro circula una corriente de 10 </a:t>
                          </a:r>
                          <a:r>
                            <a:rPr lang="es-ES" sz="1600" dirty="0" err="1"/>
                            <a:t>mA.</a:t>
                          </a:r>
                          <a:r>
                            <a:rPr lang="es-ES" sz="1600" dirty="0"/>
                            <a:t> ¿Cuál es la diferencia de potencial que se ha establecido entre los extremos del hilo?</a:t>
                          </a:r>
                        </a:p>
                        <a:p>
                          <a:pPr marL="0" lvl="1" indent="0" algn="just"/>
                          <a:r>
                            <a:rPr lang="es-ES" sz="1600" dirty="0" smtClean="0"/>
                            <a:t>Dato:</a:t>
                          </a:r>
                          <a:r>
                            <a:rPr lang="es-ES" sz="1600" b="1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𝑛𝑖𝑐𝑟𝑜𝑚𝑜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b="1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0" lvl="1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=0,025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1653330"/>
                      </a:ext>
                    </a:extLst>
                  </a:tr>
                  <a:tr h="105080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Un alambre presenta una resistividad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5·</m:t>
                              </m:r>
                              <m:sSup>
                                <m:sSupPr>
                                  <m:ctrlPr>
                                    <a:rPr lang="es-E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s-E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/>
                            <a:t> y tiene 10 m de longitud y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sSup>
                                <m:sSupPr>
                                  <m:ctrlPr>
                                    <a:rPr lang="es-E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de </a:t>
                          </a:r>
                          <a:r>
                            <a:rPr lang="es-ES" sz="1600" dirty="0"/>
                            <a:t>sección. Calcula la intensidad de la corriente que lo atraviesa si se conecta a una diferencia de potencial de 12 V.</a:t>
                          </a:r>
                        </a:p>
                        <a:p>
                          <a:pPr marL="0" lvl="1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688007"/>
                  </p:ext>
                </p:extLst>
              </p:nvPr>
            </p:nvGraphicFramePr>
            <p:xfrm>
              <a:off x="499089" y="1196911"/>
              <a:ext cx="8178801" cy="37795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32571" r="-156" b="-230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07407" r="-156" b="-8703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165333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56000" r="-156" b="-7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0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Interacción </a:t>
            </a:r>
            <a:r>
              <a:rPr lang="es-ES" sz="1600" b="1" dirty="0">
                <a:solidFill>
                  <a:schemeClr val="bg1"/>
                </a:solidFill>
              </a:rPr>
              <a:t>electrostática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025163"/>
                  </p:ext>
                </p:extLst>
              </p:nvPr>
            </p:nvGraphicFramePr>
            <p:xfrm>
              <a:off x="508000" y="1206500"/>
              <a:ext cx="8178801" cy="265231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Determina </a:t>
                          </a:r>
                          <a:r>
                            <a:rPr lang="es-ES" sz="1600" dirty="0"/>
                            <a:t>la carga correspondiente a 1 mol de electrones. Dicha carga se conoce comúnmente como la unidad de Faraday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−96 352 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Determina la carga correspondiente aun mol de los siguientes iones: ion cloruro, ion sodio, ion hierro (III) e ion carbonato.</a:t>
                          </a:r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−96 352 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;96 352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;289 056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;−192 704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¿Qué cantidad de electrones es necesaria para obtener una carga total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−1,2 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𝑚𝐶</m:t>
                              </m:r>
                            </m:oMath>
                          </a14:m>
                          <a:r>
                            <a:rPr lang="es-ES" sz="1600" dirty="0" smtClean="0"/>
                            <a:t>?</a:t>
                          </a:r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7,5·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𝑒𝑙𝑒𝑐𝑡𝑟𝑜𝑛𝑒𝑠</m:t>
                              </m:r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025163"/>
                  </p:ext>
                </p:extLst>
              </p:nvPr>
            </p:nvGraphicFramePr>
            <p:xfrm>
              <a:off x="508000" y="1206500"/>
              <a:ext cx="8178801" cy="265231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41176" r="-156" b="-1823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42222" r="-156" b="-8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94595" r="-156" b="-180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94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8</a:t>
            </a:r>
            <a:r>
              <a:rPr lang="es-ES" sz="1600" b="1" dirty="0" smtClean="0">
                <a:solidFill>
                  <a:schemeClr val="bg1"/>
                </a:solidFill>
              </a:rPr>
              <a:t>. Trabajo y energía de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342900" y="1092200"/>
            <a:ext cx="8496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En un circuito eléctrico, la energía potencial se transforma en cinética de los potadores de carga.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energía cinética puede transformarse en: mecánica, química, etc.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Sin embargo la mayor parte se pierde en las colisiones con los átomos de la red.</a:t>
            </a:r>
            <a:endParaRPr lang="es-ES" sz="1600" dirty="0"/>
          </a:p>
        </p:txBody>
      </p:sp>
      <p:sp>
        <p:nvSpPr>
          <p:cNvPr id="5" name="2 CuadroTexto"/>
          <p:cNvSpPr txBox="1"/>
          <p:nvPr/>
        </p:nvSpPr>
        <p:spPr>
          <a:xfrm>
            <a:off x="381000" y="2451100"/>
            <a:ext cx="48480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8</a:t>
            </a:r>
            <a:r>
              <a:rPr lang="es-ES" b="1" dirty="0" smtClean="0">
                <a:solidFill>
                  <a:srgbClr val="002060"/>
                </a:solidFill>
              </a:rPr>
              <a:t>.1. Energía disipada: efecto Joule</a:t>
            </a:r>
            <a:endParaRPr lang="es-ES" b="1" dirty="0">
              <a:solidFill>
                <a:srgbClr val="002060"/>
              </a:solidFill>
            </a:endParaRPr>
          </a:p>
        </p:txBody>
      </p:sp>
      <p:grpSp>
        <p:nvGrpSpPr>
          <p:cNvPr id="6" name="9 Grupo"/>
          <p:cNvGrpSpPr/>
          <p:nvPr/>
        </p:nvGrpSpPr>
        <p:grpSpPr>
          <a:xfrm>
            <a:off x="5562600" y="2618377"/>
            <a:ext cx="3149600" cy="2393048"/>
            <a:chOff x="5486400" y="4015377"/>
            <a:chExt cx="3149600" cy="239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10 CuadroTexto"/>
                <p:cNvSpPr txBox="1"/>
                <p:nvPr/>
              </p:nvSpPr>
              <p:spPr>
                <a:xfrm>
                  <a:off x="6900273" y="4015377"/>
                  <a:ext cx="3798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1" name="1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273" y="4015377"/>
                  <a:ext cx="379848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11 Grupo"/>
            <p:cNvGrpSpPr/>
            <p:nvPr/>
          </p:nvGrpSpPr>
          <p:grpSpPr>
            <a:xfrm>
              <a:off x="5486400" y="4171315"/>
              <a:ext cx="3149600" cy="2237110"/>
              <a:chOff x="5613400" y="4272915"/>
              <a:chExt cx="3149600" cy="2237110"/>
            </a:xfrm>
          </p:grpSpPr>
          <p:sp>
            <p:nvSpPr>
              <p:cNvPr id="10" name="12 Rectángulo"/>
              <p:cNvSpPr/>
              <p:nvPr/>
            </p:nvSpPr>
            <p:spPr>
              <a:xfrm>
                <a:off x="5613400" y="4610100"/>
                <a:ext cx="3149600" cy="1625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1" name="13 Grupo"/>
              <p:cNvGrpSpPr/>
              <p:nvPr/>
            </p:nvGrpSpPr>
            <p:grpSpPr>
              <a:xfrm>
                <a:off x="6694488" y="4405313"/>
                <a:ext cx="947738" cy="385761"/>
                <a:chOff x="4967288" y="1509714"/>
                <a:chExt cx="947738" cy="385761"/>
              </a:xfrm>
              <a:noFill/>
            </p:grpSpPr>
            <p:sp>
              <p:nvSpPr>
                <p:cNvPr id="30" name="33 Rectángulo"/>
                <p:cNvSpPr/>
                <p:nvPr/>
              </p:nvSpPr>
              <p:spPr>
                <a:xfrm>
                  <a:off x="4972050" y="1509714"/>
                  <a:ext cx="933450" cy="3857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34 Grupo"/>
                <p:cNvGrpSpPr/>
                <p:nvPr/>
              </p:nvGrpSpPr>
              <p:grpSpPr>
                <a:xfrm>
                  <a:off x="4967288" y="1543050"/>
                  <a:ext cx="947738" cy="342900"/>
                  <a:chOff x="4862513" y="1738313"/>
                  <a:chExt cx="1262063" cy="342900"/>
                </a:xfrm>
                <a:grpFill/>
              </p:grpSpPr>
              <p:cxnSp>
                <p:nvCxnSpPr>
                  <p:cNvPr id="32" name="35 Conector recto"/>
                  <p:cNvCxnSpPr/>
                  <p:nvPr/>
                </p:nvCxnSpPr>
                <p:spPr>
                  <a:xfrm>
                    <a:off x="4962525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36 Conector recto"/>
                  <p:cNvCxnSpPr/>
                  <p:nvPr/>
                </p:nvCxnSpPr>
                <p:spPr>
                  <a:xfrm flipH="1">
                    <a:off x="5138737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37 Conector recto"/>
                  <p:cNvCxnSpPr/>
                  <p:nvPr/>
                </p:nvCxnSpPr>
                <p:spPr>
                  <a:xfrm>
                    <a:off x="5314950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38 Conector recto"/>
                  <p:cNvCxnSpPr/>
                  <p:nvPr/>
                </p:nvCxnSpPr>
                <p:spPr>
                  <a:xfrm flipH="1">
                    <a:off x="5491162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39 Conector recto"/>
                  <p:cNvCxnSpPr/>
                  <p:nvPr/>
                </p:nvCxnSpPr>
                <p:spPr>
                  <a:xfrm>
                    <a:off x="5667375" y="1743076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40 Conector recto"/>
                  <p:cNvCxnSpPr/>
                  <p:nvPr/>
                </p:nvCxnSpPr>
                <p:spPr>
                  <a:xfrm flipH="1">
                    <a:off x="5843587" y="1743076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41 Conector recto"/>
                  <p:cNvCxnSpPr/>
                  <p:nvPr/>
                </p:nvCxnSpPr>
                <p:spPr>
                  <a:xfrm flipH="1">
                    <a:off x="4862513" y="1743075"/>
                    <a:ext cx="100013" cy="164306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42 Conector recto"/>
                  <p:cNvCxnSpPr/>
                  <p:nvPr/>
                </p:nvCxnSpPr>
                <p:spPr>
                  <a:xfrm>
                    <a:off x="6024563" y="1743075"/>
                    <a:ext cx="100013" cy="164306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14 Grupo"/>
              <p:cNvGrpSpPr/>
              <p:nvPr/>
            </p:nvGrpSpPr>
            <p:grpSpPr>
              <a:xfrm>
                <a:off x="7094538" y="5818188"/>
                <a:ext cx="290512" cy="691837"/>
                <a:chOff x="1990725" y="2390775"/>
                <a:chExt cx="290512" cy="691837"/>
              </a:xfrm>
            </p:grpSpPr>
            <p:grpSp>
              <p:nvGrpSpPr>
                <p:cNvPr id="24" name="27 Grupo"/>
                <p:cNvGrpSpPr/>
                <p:nvPr/>
              </p:nvGrpSpPr>
              <p:grpSpPr>
                <a:xfrm>
                  <a:off x="2092324" y="2562224"/>
                  <a:ext cx="151938" cy="520388"/>
                  <a:chOff x="2697162" y="2233612"/>
                  <a:chExt cx="151938" cy="520388"/>
                </a:xfrm>
              </p:grpSpPr>
              <p:sp>
                <p:nvSpPr>
                  <p:cNvPr id="27" name="30 Rectángulo"/>
                  <p:cNvSpPr/>
                  <p:nvPr/>
                </p:nvSpPr>
                <p:spPr>
                  <a:xfrm>
                    <a:off x="2705100" y="2286000"/>
                    <a:ext cx="144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cxnSp>
                <p:nvCxnSpPr>
                  <p:cNvPr id="28" name="31 Conector recto"/>
                  <p:cNvCxnSpPr/>
                  <p:nvPr/>
                </p:nvCxnSpPr>
                <p:spPr>
                  <a:xfrm>
                    <a:off x="2844800" y="2328862"/>
                    <a:ext cx="0" cy="288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32 Conector recto"/>
                  <p:cNvCxnSpPr/>
                  <p:nvPr/>
                </p:nvCxnSpPr>
                <p:spPr>
                  <a:xfrm>
                    <a:off x="2697162" y="2233612"/>
                    <a:ext cx="0" cy="46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28 CuadroTexto"/>
                <p:cNvSpPr txBox="1"/>
                <p:nvPr/>
              </p:nvSpPr>
              <p:spPr>
                <a:xfrm>
                  <a:off x="1990725" y="2390775"/>
                  <a:ext cx="12382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1400" dirty="0" smtClean="0"/>
                    <a:t>+</a:t>
                  </a:r>
                  <a:endParaRPr lang="es-ES" sz="1400" dirty="0"/>
                </a:p>
              </p:txBody>
            </p:sp>
            <p:sp>
              <p:nvSpPr>
                <p:cNvPr id="26" name="29 CuadroTexto"/>
                <p:cNvSpPr txBox="1"/>
                <p:nvPr/>
              </p:nvSpPr>
              <p:spPr>
                <a:xfrm>
                  <a:off x="2195512" y="2462213"/>
                  <a:ext cx="8572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1400" dirty="0"/>
                    <a:t>-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15 CuadroTexto"/>
                  <p:cNvSpPr txBox="1"/>
                  <p:nvPr/>
                </p:nvSpPr>
                <p:spPr>
                  <a:xfrm>
                    <a:off x="6462713" y="4285615"/>
                    <a:ext cx="17652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16" name="15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2713" y="4285615"/>
                    <a:ext cx="176522" cy="2462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3793" r="-6897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16 Elipse"/>
              <p:cNvSpPr/>
              <p:nvPr/>
            </p:nvSpPr>
            <p:spPr>
              <a:xfrm>
                <a:off x="6497638" y="45561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19 CuadroTexto"/>
                  <p:cNvSpPr txBox="1"/>
                  <p:nvPr/>
                </p:nvSpPr>
                <p:spPr>
                  <a:xfrm>
                    <a:off x="7720013" y="4272915"/>
                    <a:ext cx="17280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20" name="19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0013" y="4272915"/>
                    <a:ext cx="172804" cy="24622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1429" r="-2857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20 Elipse"/>
              <p:cNvSpPr/>
              <p:nvPr/>
            </p:nvSpPr>
            <p:spPr>
              <a:xfrm>
                <a:off x="7754938" y="4543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8" name="21 Conector recto de flecha"/>
              <p:cNvCxnSpPr/>
              <p:nvPr/>
            </p:nvCxnSpPr>
            <p:spPr>
              <a:xfrm flipH="1" flipV="1">
                <a:off x="5765800" y="5029200"/>
                <a:ext cx="0" cy="7239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22 CuadroTexto"/>
                  <p:cNvSpPr txBox="1"/>
                  <p:nvPr/>
                </p:nvSpPr>
                <p:spPr>
                  <a:xfrm>
                    <a:off x="6881813" y="5911215"/>
                    <a:ext cx="17652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23" name="22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1813" y="5911215"/>
                    <a:ext cx="176522" cy="24622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3793" r="-6897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23 Elipse"/>
              <p:cNvSpPr/>
              <p:nvPr/>
            </p:nvSpPr>
            <p:spPr>
              <a:xfrm>
                <a:off x="6916738" y="61817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24 CuadroTexto"/>
                  <p:cNvSpPr txBox="1"/>
                  <p:nvPr/>
                </p:nvSpPr>
                <p:spPr>
                  <a:xfrm>
                    <a:off x="7491413" y="5898515"/>
                    <a:ext cx="17280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25" name="2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1413" y="5898515"/>
                    <a:ext cx="172804" cy="24622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5000" r="-25000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25 Elipse"/>
              <p:cNvSpPr/>
              <p:nvPr/>
            </p:nvSpPr>
            <p:spPr>
              <a:xfrm>
                <a:off x="7526338" y="61690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26 CuadroTexto"/>
                  <p:cNvSpPr txBox="1"/>
                  <p:nvPr/>
                </p:nvSpPr>
                <p:spPr>
                  <a:xfrm>
                    <a:off x="5759450" y="5260340"/>
                    <a:ext cx="32746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/>
                            </a:rPr>
                            <m:t>𝐼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27" name="2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9450" y="5260340"/>
                    <a:ext cx="327461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3 CuadroTexto"/>
          <p:cNvSpPr txBox="1"/>
          <p:nvPr/>
        </p:nvSpPr>
        <p:spPr>
          <a:xfrm>
            <a:off x="368300" y="2908300"/>
            <a:ext cx="477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El trabajo que se realiza para transportar la carga de </a:t>
            </a:r>
            <a:r>
              <a:rPr lang="es-ES" sz="1600" i="1" dirty="0" smtClean="0">
                <a:latin typeface="Cambria" pitchFamily="18" charset="0"/>
                <a:sym typeface="Wingdings"/>
              </a:rPr>
              <a:t>a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a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i="1" dirty="0" smtClean="0">
                <a:latin typeface="Cambria" pitchFamily="18" charset="0"/>
                <a:sym typeface="Wingdings"/>
              </a:rPr>
              <a:t>b</a:t>
            </a:r>
            <a:r>
              <a:rPr lang="es-ES" sz="1600" dirty="0" smtClean="0">
                <a:sym typeface="Wingdings"/>
              </a:rPr>
              <a:t>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 smtClean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 smtClean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Este trabajo se transforma </a:t>
            </a:r>
            <a:r>
              <a:rPr lang="es-ES" sz="1600" dirty="0">
                <a:sym typeface="Wingdings"/>
              </a:rPr>
              <a:t>í</a:t>
            </a:r>
            <a:r>
              <a:rPr lang="es-ES" sz="1600" dirty="0" smtClean="0">
                <a:sym typeface="Wingdings"/>
              </a:rPr>
              <a:t>ntegramente en calor: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 CuadroTexto"/>
              <p:cNvSpPr txBox="1"/>
              <p:nvPr/>
            </p:nvSpPr>
            <p:spPr>
              <a:xfrm>
                <a:off x="984249" y="3624216"/>
                <a:ext cx="4244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𝑊</m:t>
                      </m:r>
                      <m:r>
                        <a:rPr lang="es-ES" b="0" i="1" smtClean="0">
                          <a:latin typeface="Cambria Math"/>
                        </a:rPr>
                        <m:t>=−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s-E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𝑄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1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9" y="3624216"/>
                <a:ext cx="4244752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3 CuadroTexto"/>
              <p:cNvSpPr txBox="1"/>
              <p:nvPr/>
            </p:nvSpPr>
            <p:spPr>
              <a:xfrm>
                <a:off x="984250" y="4043283"/>
                <a:ext cx="1443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𝑊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𝑡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2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50" y="4043283"/>
                <a:ext cx="14436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6 CuadroTexto"/>
          <p:cNvSpPr txBox="1"/>
          <p:nvPr/>
        </p:nvSpPr>
        <p:spPr>
          <a:xfrm>
            <a:off x="482600" y="5409444"/>
            <a:ext cx="8229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El calor desarrollado cuando una corriente atraviesa una resistencia es proporcional al cuadrado de la intensidad, a la resistencia y al tiempo.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4 CuadroTexto"/>
              <p:cNvSpPr txBox="1"/>
              <p:nvPr/>
            </p:nvSpPr>
            <p:spPr>
              <a:xfrm>
                <a:off x="2294278" y="4816081"/>
                <a:ext cx="1370695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𝑊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4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78" y="4816081"/>
                <a:ext cx="13706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8</a:t>
            </a:r>
            <a:r>
              <a:rPr lang="es-ES" sz="1600" b="1" dirty="0" smtClean="0">
                <a:solidFill>
                  <a:schemeClr val="bg1"/>
                </a:solidFill>
              </a:rPr>
              <a:t>. Trabajo y energía de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5" name="6 CuadroTexto"/>
          <p:cNvSpPr txBox="1"/>
          <p:nvPr/>
        </p:nvSpPr>
        <p:spPr>
          <a:xfrm>
            <a:off x="317500" y="1054100"/>
            <a:ext cx="4660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8</a:t>
            </a:r>
            <a:r>
              <a:rPr lang="es-ES" b="1" dirty="0" smtClean="0">
                <a:solidFill>
                  <a:srgbClr val="002060"/>
                </a:solidFill>
              </a:rPr>
              <a:t>.2. Potencia consumida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6" name="1 CuadroTexto"/>
          <p:cNvSpPr txBox="1"/>
          <p:nvPr/>
        </p:nvSpPr>
        <p:spPr>
          <a:xfrm>
            <a:off x="444500" y="1536700"/>
            <a:ext cx="3898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Llamamos potencia consumida a la rapidez con que se disipa la energía: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 smtClean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 smtClean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 smtClean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ES" sz="1600" dirty="0"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unidad de potencia es el </a:t>
            </a:r>
            <a:r>
              <a:rPr lang="es-ES" sz="1600" b="1" dirty="0" smtClean="0">
                <a:sym typeface="Wingdings"/>
              </a:rPr>
              <a:t>vatio</a:t>
            </a:r>
            <a:r>
              <a:rPr lang="es-ES" sz="1600" dirty="0" smtClean="0">
                <a:sym typeface="Wingdings"/>
              </a:rPr>
              <a:t> (</a:t>
            </a:r>
            <a:r>
              <a:rPr lang="es-ES" sz="1600" b="1" dirty="0" smtClean="0">
                <a:sym typeface="Wingdings"/>
              </a:rPr>
              <a:t>W</a:t>
            </a:r>
            <a:r>
              <a:rPr lang="es-ES" sz="1600" dirty="0" smtClean="0">
                <a:sym typeface="Wingdings"/>
              </a:rPr>
              <a:t>).</a:t>
            </a:r>
            <a:endParaRPr lang="es-ES" sz="1600" dirty="0"/>
          </a:p>
        </p:txBody>
      </p:sp>
      <p:graphicFrame>
        <p:nvGraphicFramePr>
          <p:cNvPr id="47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96559"/>
              </p:ext>
            </p:extLst>
          </p:nvPr>
        </p:nvGraphicFramePr>
        <p:xfrm>
          <a:off x="4635500" y="1574800"/>
          <a:ext cx="41021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Aparato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Potencia (W)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TV en color 21”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77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Campana extractora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150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Lavavajillas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1 500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Horno de cocina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2 000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Plancha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1 100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Secador</a:t>
                      </a:r>
                      <a:r>
                        <a:rPr lang="es-ES" sz="1600" baseline="0" dirty="0" smtClean="0"/>
                        <a:t> de pelo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1 000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Aspiradora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1 300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Nevera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800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Calculadora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8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3 CuadroTexto"/>
              <p:cNvSpPr txBox="1"/>
              <p:nvPr/>
            </p:nvSpPr>
            <p:spPr>
              <a:xfrm>
                <a:off x="1441450" y="2364740"/>
                <a:ext cx="168770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𝑃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</a:rPr>
                            <m:t>𝑅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s-ES" sz="1600" dirty="0"/>
                            <m:t> 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8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50" y="2364740"/>
                <a:ext cx="1687706" cy="586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10 CuadroTexto"/>
              <p:cNvSpPr txBox="1"/>
              <p:nvPr/>
            </p:nvSpPr>
            <p:spPr>
              <a:xfrm>
                <a:off x="1146714" y="3189010"/>
                <a:ext cx="954749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𝑃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i="1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9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14" y="3189010"/>
                <a:ext cx="954749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11 CuadroTexto"/>
              <p:cNvSpPr txBox="1"/>
              <p:nvPr/>
            </p:nvSpPr>
            <p:spPr>
              <a:xfrm>
                <a:off x="2619914" y="3176310"/>
                <a:ext cx="1018484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𝑃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0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914" y="3176310"/>
                <a:ext cx="101848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0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8</a:t>
            </a:r>
            <a:r>
              <a:rPr lang="es-ES" sz="1600" b="1" dirty="0" smtClean="0">
                <a:solidFill>
                  <a:schemeClr val="bg1"/>
                </a:solidFill>
              </a:rPr>
              <a:t>. Trabajo y energía de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491938"/>
                  </p:ext>
                </p:extLst>
              </p:nvPr>
            </p:nvGraphicFramePr>
            <p:xfrm>
              <a:off x="499089" y="1196911"/>
              <a:ext cx="8178801" cy="3200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271574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8641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Construimos una resistencia enrollando 3 m de hilo de nicromo de </a:t>
                          </a:r>
                          <a:r>
                            <a:rPr lang="es-ES" sz="1600" dirty="0"/>
                            <a:t>0,5 mm de diámetro alrededor de un tubo de material refractario. La intensidad que circula por la resistencia es de 2,5 A</a:t>
                          </a:r>
                          <a:r>
                            <a:rPr lang="es-ES" sz="1600" dirty="0" smtClean="0"/>
                            <a:t>. ¿</a:t>
                          </a:r>
                          <a:r>
                            <a:rPr lang="es-ES" sz="1600" dirty="0"/>
                            <a:t>Cuál es la energía disipada en la resistencia al cabo de 20 </a:t>
                          </a:r>
                          <a:r>
                            <a:rPr lang="es-ES" sz="1600" dirty="0" smtClean="0"/>
                            <a:t>min?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</a:t>
                          </a:r>
                          <a:r>
                            <a:rPr lang="es-ES" sz="1600" dirty="0"/>
                            <a:t>:</a:t>
                          </a:r>
                          <a:r>
                            <a:rPr lang="es-ES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𝑛𝑖𝑐𝑟𝑜𝑚𝑜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=100·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b="1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0" indent="0" algn="just"/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=114 592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05080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1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calefactor de </a:t>
                          </a:r>
                          <a:r>
                            <a:rPr lang="es-ES" sz="1600" dirty="0" smtClean="0"/>
                            <a:t>resistencia, </a:t>
                          </a:r>
                          <a:r>
                            <a:rPr lang="es-ES" sz="1600" dirty="0"/>
                            <a:t>de 2 000 </a:t>
                          </a:r>
                          <a:r>
                            <a:rPr lang="es-ES" sz="1600" dirty="0" smtClean="0"/>
                            <a:t>W, </a:t>
                          </a:r>
                          <a:r>
                            <a:rPr lang="es-ES" sz="1600" dirty="0"/>
                            <a:t>que funciona a 220 V ha estado conectado durante 8 h. </a:t>
                          </a:r>
                          <a:r>
                            <a:rPr lang="es-ES" sz="1600" dirty="0" smtClean="0"/>
                            <a:t>Calcula: i) La </a:t>
                          </a:r>
                          <a:r>
                            <a:rPr lang="es-ES" sz="1600" dirty="0"/>
                            <a:t>resistencia del </a:t>
                          </a:r>
                          <a:r>
                            <a:rPr lang="es-ES" sz="1600" dirty="0" smtClean="0"/>
                            <a:t>calefactor; </a:t>
                          </a:r>
                          <a:r>
                            <a:rPr lang="es-ES" sz="1600" dirty="0" err="1" smtClean="0"/>
                            <a:t>ii</a:t>
                          </a:r>
                          <a:r>
                            <a:rPr lang="es-ES" sz="1600" dirty="0" smtClean="0"/>
                            <a:t>) La </a:t>
                          </a:r>
                          <a:r>
                            <a:rPr lang="es-ES" sz="1600" dirty="0"/>
                            <a:t>energía consumida en </a:t>
                          </a:r>
                          <a:r>
                            <a:rPr lang="es-ES" sz="1600" dirty="0" smtClean="0"/>
                            <a:t>kW h; </a:t>
                          </a:r>
                          <a:r>
                            <a:rPr lang="es-ES" sz="1600" dirty="0" err="1" smtClean="0"/>
                            <a:t>iii</a:t>
                          </a:r>
                          <a:r>
                            <a:rPr lang="es-ES" sz="1600" dirty="0" smtClean="0"/>
                            <a:t>) El </a:t>
                          </a:r>
                          <a:r>
                            <a:rPr lang="es-ES" sz="1600" dirty="0"/>
                            <a:t>coste de mantener encendido el calefactor si el </a:t>
                          </a:r>
                          <a:r>
                            <a:rPr lang="es-ES" sz="1600" dirty="0" smtClean="0"/>
                            <a:t>kW h </a:t>
                          </a:r>
                          <a:r>
                            <a:rPr lang="es-ES" sz="1600" dirty="0"/>
                            <a:t>se factura a 0,10 €</a:t>
                          </a:r>
                          <a:r>
                            <a:rPr lang="es-ES" sz="1600" dirty="0" smtClean="0"/>
                            <a:t>.</a:t>
                          </a:r>
                          <a:endParaRPr lang="es-ES" sz="1600" dirty="0"/>
                        </a:p>
                        <a:p>
                          <a:pPr marL="0" lvl="1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=24,2 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:r>
                            <a:rPr lang="es-ES" sz="1600" dirty="0" err="1" smtClean="0"/>
                            <a:t>ii</a:t>
                          </a:r>
                          <a:r>
                            <a:rPr lang="es-E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𝑘𝑊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:r>
                            <a:rPr lang="es-ES" sz="1600" dirty="0" err="1" smtClean="0"/>
                            <a:t>iii</a:t>
                          </a:r>
                          <a:r>
                            <a:rPr lang="es-E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1,6 €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491938"/>
                  </p:ext>
                </p:extLst>
              </p:nvPr>
            </p:nvGraphicFramePr>
            <p:xfrm>
              <a:off x="499089" y="1196911"/>
              <a:ext cx="8178801" cy="3200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2266" r="-156" b="-8906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45581" r="-156" b="-60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57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8</a:t>
            </a:r>
            <a:r>
              <a:rPr lang="es-ES" sz="1600" b="1" dirty="0" smtClean="0">
                <a:solidFill>
                  <a:schemeClr val="bg1"/>
                </a:solidFill>
              </a:rPr>
              <a:t>. Trabajo y energía de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6 CuadroTexto"/>
          <p:cNvSpPr txBox="1"/>
          <p:nvPr/>
        </p:nvSpPr>
        <p:spPr>
          <a:xfrm>
            <a:off x="317500" y="965200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8</a:t>
            </a:r>
            <a:r>
              <a:rPr lang="es-ES" b="1" dirty="0" smtClean="0">
                <a:solidFill>
                  <a:srgbClr val="002060"/>
                </a:solidFill>
              </a:rPr>
              <a:t>.3. </a:t>
            </a:r>
            <a:r>
              <a:rPr lang="es-ES" b="1" dirty="0">
                <a:solidFill>
                  <a:srgbClr val="002060"/>
                </a:solidFill>
              </a:rPr>
              <a:t>C</a:t>
            </a:r>
            <a:r>
              <a:rPr lang="es-ES" b="1" dirty="0" smtClean="0">
                <a:solidFill>
                  <a:srgbClr val="002060"/>
                </a:solidFill>
              </a:rPr>
              <a:t>onservación de la energía en circuitos sencillos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2900" y="1358900"/>
            <a:ext cx="8204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energía que se consume o disipa en un circuito proviene del generador.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Recordando el concepto de fuerza electromotriz (</a:t>
            </a:r>
            <a:r>
              <a:rPr lang="es-ES" sz="1600" dirty="0" err="1" smtClean="0">
                <a:sym typeface="Wingdings"/>
              </a:rPr>
              <a:t>fem</a:t>
            </a:r>
            <a:r>
              <a:rPr lang="es-ES" sz="1600" dirty="0" smtClean="0">
                <a:sym typeface="Wingdings"/>
              </a:rPr>
              <a:t>):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695450" y="2021840"/>
                <a:ext cx="3113096" cy="590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     ⟹      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2021840"/>
                <a:ext cx="3113096" cy="5900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7 Rectángulo"/>
              <p:cNvSpPr/>
              <p:nvPr/>
            </p:nvSpPr>
            <p:spPr>
              <a:xfrm>
                <a:off x="5747707" y="2126734"/>
                <a:ext cx="1587678" cy="3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𝑔𝑒𝑛𝑒𝑟𝑎𝑑𝑜𝑟</m:t>
                          </m:r>
                        </m:sub>
                      </m:sSub>
                      <m:r>
                        <a:rPr lang="es-ES" sz="1600" i="1">
                          <a:latin typeface="Cambria Math"/>
                        </a:rPr>
                        <m:t>=</m:t>
                      </m:r>
                      <m:r>
                        <a:rPr lang="es-ES" sz="1600" i="1">
                          <a:latin typeface="Cambria Math"/>
                        </a:rPr>
                        <m:t>𝐼</m:t>
                      </m:r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707" y="2126734"/>
                <a:ext cx="1587678" cy="358560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1 CuadroTexto"/>
          <p:cNvSpPr txBox="1"/>
          <p:nvPr/>
        </p:nvSpPr>
        <p:spPr>
          <a:xfrm>
            <a:off x="342900" y="2654300"/>
            <a:ext cx="500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energía aportada por el generador se disipa en la resistencia externa y en el propio generador:</a:t>
            </a:r>
            <a:endParaRPr lang="es-ES" sz="1600" dirty="0"/>
          </a:p>
        </p:txBody>
      </p:sp>
      <p:grpSp>
        <p:nvGrpSpPr>
          <p:cNvPr id="11" name="3 Grupo"/>
          <p:cNvGrpSpPr/>
          <p:nvPr/>
        </p:nvGrpSpPr>
        <p:grpSpPr>
          <a:xfrm>
            <a:off x="5626100" y="2631077"/>
            <a:ext cx="3149600" cy="2393048"/>
            <a:chOff x="5626100" y="2631077"/>
            <a:chExt cx="3149600" cy="239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10 CuadroTexto"/>
                <p:cNvSpPr txBox="1"/>
                <p:nvPr/>
              </p:nvSpPr>
              <p:spPr>
                <a:xfrm>
                  <a:off x="7039973" y="2631077"/>
                  <a:ext cx="3798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1" name="1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9973" y="2631077"/>
                  <a:ext cx="379848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12 Rectángulo"/>
            <p:cNvSpPr/>
            <p:nvPr/>
          </p:nvSpPr>
          <p:spPr>
            <a:xfrm>
              <a:off x="5626100" y="3124200"/>
              <a:ext cx="3149600" cy="1625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6707188" y="2919413"/>
              <a:ext cx="947738" cy="385761"/>
              <a:chOff x="4967288" y="1509714"/>
              <a:chExt cx="947738" cy="385761"/>
            </a:xfrm>
            <a:noFill/>
          </p:grpSpPr>
          <p:sp>
            <p:nvSpPr>
              <p:cNvPr id="44" name="33 Rectángulo"/>
              <p:cNvSpPr/>
              <p:nvPr/>
            </p:nvSpPr>
            <p:spPr>
              <a:xfrm>
                <a:off x="4972050" y="1509714"/>
                <a:ext cx="933450" cy="385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  <p:grpSp>
            <p:nvGrpSpPr>
              <p:cNvPr id="45" name="34 Grupo"/>
              <p:cNvGrpSpPr/>
              <p:nvPr/>
            </p:nvGrpSpPr>
            <p:grpSpPr>
              <a:xfrm>
                <a:off x="4967288" y="1543050"/>
                <a:ext cx="947738" cy="342900"/>
                <a:chOff x="4862513" y="1738313"/>
                <a:chExt cx="1262063" cy="342900"/>
              </a:xfrm>
              <a:grpFill/>
            </p:grpSpPr>
            <p:cxnSp>
              <p:nvCxnSpPr>
                <p:cNvPr id="46" name="35 Conector recto"/>
                <p:cNvCxnSpPr/>
                <p:nvPr/>
              </p:nvCxnSpPr>
              <p:spPr>
                <a:xfrm>
                  <a:off x="4962525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36 Conector recto"/>
                <p:cNvCxnSpPr/>
                <p:nvPr/>
              </p:nvCxnSpPr>
              <p:spPr>
                <a:xfrm flipH="1">
                  <a:off x="5138737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37 Conector recto"/>
                <p:cNvCxnSpPr/>
                <p:nvPr/>
              </p:nvCxnSpPr>
              <p:spPr>
                <a:xfrm>
                  <a:off x="5314950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38 Conector recto"/>
                <p:cNvCxnSpPr/>
                <p:nvPr/>
              </p:nvCxnSpPr>
              <p:spPr>
                <a:xfrm flipH="1">
                  <a:off x="5491162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39 Conector recto"/>
                <p:cNvCxnSpPr/>
                <p:nvPr/>
              </p:nvCxnSpPr>
              <p:spPr>
                <a:xfrm>
                  <a:off x="5667375" y="1743076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40 Conector recto"/>
                <p:cNvCxnSpPr/>
                <p:nvPr/>
              </p:nvCxnSpPr>
              <p:spPr>
                <a:xfrm flipH="1">
                  <a:off x="5843587" y="1743076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41 Conector recto"/>
                <p:cNvCxnSpPr/>
                <p:nvPr/>
              </p:nvCxnSpPr>
              <p:spPr>
                <a:xfrm flipH="1">
                  <a:off x="4862513" y="1743075"/>
                  <a:ext cx="100013" cy="164306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42 Conector recto"/>
                <p:cNvCxnSpPr/>
                <p:nvPr/>
              </p:nvCxnSpPr>
              <p:spPr>
                <a:xfrm>
                  <a:off x="6024563" y="1743075"/>
                  <a:ext cx="100013" cy="164306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14 Grupo"/>
            <p:cNvGrpSpPr/>
            <p:nvPr/>
          </p:nvGrpSpPr>
          <p:grpSpPr>
            <a:xfrm>
              <a:off x="7107238" y="4332288"/>
              <a:ext cx="290512" cy="691837"/>
              <a:chOff x="1990725" y="2390775"/>
              <a:chExt cx="290512" cy="691837"/>
            </a:xfrm>
          </p:grpSpPr>
          <p:grpSp>
            <p:nvGrpSpPr>
              <p:cNvPr id="38" name="27 Grupo"/>
              <p:cNvGrpSpPr/>
              <p:nvPr/>
            </p:nvGrpSpPr>
            <p:grpSpPr>
              <a:xfrm>
                <a:off x="2092324" y="2562224"/>
                <a:ext cx="151938" cy="520388"/>
                <a:chOff x="2697162" y="2233612"/>
                <a:chExt cx="151938" cy="520388"/>
              </a:xfrm>
            </p:grpSpPr>
            <p:sp>
              <p:nvSpPr>
                <p:cNvPr id="41" name="30 Rectángulo"/>
                <p:cNvSpPr/>
                <p:nvPr/>
              </p:nvSpPr>
              <p:spPr>
                <a:xfrm>
                  <a:off x="2705100" y="2286000"/>
                  <a:ext cx="144000" cy="46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/>
                </a:p>
              </p:txBody>
            </p:sp>
            <p:cxnSp>
              <p:nvCxnSpPr>
                <p:cNvPr id="42" name="31 Conector recto"/>
                <p:cNvCxnSpPr/>
                <p:nvPr/>
              </p:nvCxnSpPr>
              <p:spPr>
                <a:xfrm>
                  <a:off x="2844800" y="2328862"/>
                  <a:ext cx="0" cy="288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32 Conector recto"/>
                <p:cNvCxnSpPr/>
                <p:nvPr/>
              </p:nvCxnSpPr>
              <p:spPr>
                <a:xfrm>
                  <a:off x="2697162" y="2233612"/>
                  <a:ext cx="0" cy="46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28 CuadroTexto"/>
              <p:cNvSpPr txBox="1"/>
              <p:nvPr/>
            </p:nvSpPr>
            <p:spPr>
              <a:xfrm>
                <a:off x="1990725" y="2390775"/>
                <a:ext cx="1238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1600" dirty="0" smtClean="0"/>
                  <a:t>+</a:t>
                </a:r>
                <a:endParaRPr lang="es-ES" sz="1600" dirty="0"/>
              </a:p>
            </p:txBody>
          </p:sp>
          <p:sp>
            <p:nvSpPr>
              <p:cNvPr id="40" name="29 CuadroTexto"/>
              <p:cNvSpPr txBox="1"/>
              <p:nvPr/>
            </p:nvSpPr>
            <p:spPr>
              <a:xfrm>
                <a:off x="2195512" y="2462213"/>
                <a:ext cx="857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1600" dirty="0"/>
                  <a:t>-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15 CuadroTexto"/>
                <p:cNvSpPr txBox="1"/>
                <p:nvPr/>
              </p:nvSpPr>
              <p:spPr>
                <a:xfrm>
                  <a:off x="6475413" y="2799715"/>
                  <a:ext cx="1765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6" name="1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413" y="2799715"/>
                  <a:ext cx="176522" cy="2462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345" r="-1034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16 Elipse"/>
            <p:cNvSpPr/>
            <p:nvPr/>
          </p:nvSpPr>
          <p:spPr>
            <a:xfrm>
              <a:off x="6510338" y="307022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9 CuadroTexto"/>
                <p:cNvSpPr txBox="1"/>
                <p:nvPr/>
              </p:nvSpPr>
              <p:spPr>
                <a:xfrm>
                  <a:off x="7732713" y="2787015"/>
                  <a:ext cx="1728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0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713" y="2787015"/>
                  <a:ext cx="172804" cy="2462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0690" r="-24138" b="-73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20 Elipse"/>
            <p:cNvSpPr/>
            <p:nvPr/>
          </p:nvSpPr>
          <p:spPr>
            <a:xfrm>
              <a:off x="7767638" y="305752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20" name="21 Conector recto de flecha"/>
            <p:cNvCxnSpPr/>
            <p:nvPr/>
          </p:nvCxnSpPr>
          <p:spPr>
            <a:xfrm flipH="1" flipV="1">
              <a:off x="5778500" y="3543300"/>
              <a:ext cx="0" cy="7239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22 CuadroTexto"/>
                <p:cNvSpPr txBox="1"/>
                <p:nvPr/>
              </p:nvSpPr>
              <p:spPr>
                <a:xfrm>
                  <a:off x="6488113" y="4425315"/>
                  <a:ext cx="1765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3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8113" y="4425315"/>
                  <a:ext cx="176522" cy="24622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345" r="-1034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23 Elipse"/>
            <p:cNvSpPr/>
            <p:nvPr/>
          </p:nvSpPr>
          <p:spPr>
            <a:xfrm>
              <a:off x="6523038" y="469582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24 CuadroTexto"/>
                <p:cNvSpPr txBox="1"/>
                <p:nvPr/>
              </p:nvSpPr>
              <p:spPr>
                <a:xfrm>
                  <a:off x="7504113" y="4412615"/>
                  <a:ext cx="1728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113" y="4412615"/>
                  <a:ext cx="172804" cy="2462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5000" r="-25000" b="-7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25 Elipse"/>
            <p:cNvSpPr/>
            <p:nvPr/>
          </p:nvSpPr>
          <p:spPr>
            <a:xfrm>
              <a:off x="7539038" y="468312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6 CuadroTexto"/>
                <p:cNvSpPr txBox="1"/>
                <p:nvPr/>
              </p:nvSpPr>
              <p:spPr>
                <a:xfrm>
                  <a:off x="5772150" y="3774440"/>
                  <a:ext cx="3274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7" name="2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3774440"/>
                  <a:ext cx="327461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43 Grupo"/>
            <p:cNvGrpSpPr/>
            <p:nvPr/>
          </p:nvGrpSpPr>
          <p:grpSpPr>
            <a:xfrm>
              <a:off x="6694488" y="4659313"/>
              <a:ext cx="354012" cy="153987"/>
              <a:chOff x="4967288" y="1509714"/>
              <a:chExt cx="947738" cy="385761"/>
            </a:xfrm>
            <a:noFill/>
          </p:grpSpPr>
          <p:sp>
            <p:nvSpPr>
              <p:cNvPr id="28" name="44 Rectángulo"/>
              <p:cNvSpPr/>
              <p:nvPr/>
            </p:nvSpPr>
            <p:spPr>
              <a:xfrm>
                <a:off x="4972050" y="1509714"/>
                <a:ext cx="933450" cy="385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  <p:grpSp>
            <p:nvGrpSpPr>
              <p:cNvPr id="29" name="45 Grupo"/>
              <p:cNvGrpSpPr/>
              <p:nvPr/>
            </p:nvGrpSpPr>
            <p:grpSpPr>
              <a:xfrm>
                <a:off x="4967288" y="1543050"/>
                <a:ext cx="947738" cy="342900"/>
                <a:chOff x="4862513" y="1738313"/>
                <a:chExt cx="1262063" cy="342900"/>
              </a:xfrm>
              <a:grpFill/>
            </p:grpSpPr>
            <p:cxnSp>
              <p:nvCxnSpPr>
                <p:cNvPr id="30" name="46 Conector recto"/>
                <p:cNvCxnSpPr/>
                <p:nvPr/>
              </p:nvCxnSpPr>
              <p:spPr>
                <a:xfrm>
                  <a:off x="4962525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47 Conector recto"/>
                <p:cNvCxnSpPr/>
                <p:nvPr/>
              </p:nvCxnSpPr>
              <p:spPr>
                <a:xfrm flipH="1">
                  <a:off x="5138737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48 Conector recto"/>
                <p:cNvCxnSpPr/>
                <p:nvPr/>
              </p:nvCxnSpPr>
              <p:spPr>
                <a:xfrm>
                  <a:off x="5314950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49 Conector recto"/>
                <p:cNvCxnSpPr/>
                <p:nvPr/>
              </p:nvCxnSpPr>
              <p:spPr>
                <a:xfrm flipH="1">
                  <a:off x="5491162" y="1738313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50 Conector recto"/>
                <p:cNvCxnSpPr/>
                <p:nvPr/>
              </p:nvCxnSpPr>
              <p:spPr>
                <a:xfrm>
                  <a:off x="5667375" y="1743076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51 Conector recto"/>
                <p:cNvCxnSpPr/>
                <p:nvPr/>
              </p:nvCxnSpPr>
              <p:spPr>
                <a:xfrm flipH="1">
                  <a:off x="5843587" y="1743076"/>
                  <a:ext cx="176213" cy="338137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52 Conector recto"/>
                <p:cNvCxnSpPr/>
                <p:nvPr/>
              </p:nvCxnSpPr>
              <p:spPr>
                <a:xfrm flipH="1">
                  <a:off x="4862513" y="1743075"/>
                  <a:ext cx="100013" cy="164306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53 Conector recto"/>
                <p:cNvCxnSpPr/>
                <p:nvPr/>
              </p:nvCxnSpPr>
              <p:spPr>
                <a:xfrm>
                  <a:off x="6024563" y="1743075"/>
                  <a:ext cx="100013" cy="164306"/>
                </a:xfrm>
                <a:prstGeom prst="line">
                  <a:avLst/>
                </a:prstGeom>
                <a:grpFill/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2 CuadroTexto"/>
                <p:cNvSpPr txBox="1"/>
                <p:nvPr/>
              </p:nvSpPr>
              <p:spPr>
                <a:xfrm>
                  <a:off x="6572250" y="4295140"/>
                  <a:ext cx="5465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𝑖𝑛𝑡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" name="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2250" y="4295140"/>
                  <a:ext cx="546560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54 CuadroTexto"/>
              <p:cNvSpPr txBox="1"/>
              <p:nvPr/>
            </p:nvSpPr>
            <p:spPr>
              <a:xfrm>
                <a:off x="673100" y="3622040"/>
                <a:ext cx="4039375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𝑔𝑒𝑛𝑒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𝑑𝑖𝑠𝑖𝑝𝑎𝑑𝑎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𝑒𝑛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𝑑𝑖𝑠𝑖𝑝𝑎𝑑𝑎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𝑒𝑛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4" name="5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622040"/>
                <a:ext cx="4039375" cy="358560"/>
              </a:xfrm>
              <a:prstGeom prst="rect">
                <a:avLst/>
              </a:prstGeom>
              <a:blipFill>
                <a:blip r:embed="rId1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55 CuadroTexto"/>
              <p:cNvSpPr txBox="1"/>
              <p:nvPr/>
            </p:nvSpPr>
            <p:spPr>
              <a:xfrm>
                <a:off x="679450" y="4180840"/>
                <a:ext cx="21544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𝑅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5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" y="4180840"/>
                <a:ext cx="215443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6 CuadroTexto"/>
              <p:cNvSpPr txBox="1"/>
              <p:nvPr/>
            </p:nvSpPr>
            <p:spPr>
              <a:xfrm>
                <a:off x="3663950" y="4168140"/>
                <a:ext cx="12494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𝑅𝐼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6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0" y="4168140"/>
                <a:ext cx="1249445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57 Flecha derecha"/>
          <p:cNvSpPr/>
          <p:nvPr/>
        </p:nvSpPr>
        <p:spPr>
          <a:xfrm>
            <a:off x="3162300" y="4318000"/>
            <a:ext cx="355600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8 CuadroTexto"/>
              <p:cNvSpPr txBox="1"/>
              <p:nvPr/>
            </p:nvSpPr>
            <p:spPr>
              <a:xfrm>
                <a:off x="1581150" y="4612640"/>
                <a:ext cx="1329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8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0" y="4612640"/>
                <a:ext cx="1329210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59 Flecha derecha"/>
          <p:cNvSpPr/>
          <p:nvPr/>
        </p:nvSpPr>
        <p:spPr>
          <a:xfrm>
            <a:off x="3136900" y="4737100"/>
            <a:ext cx="355600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60 CuadroTexto"/>
              <p:cNvSpPr txBox="1"/>
              <p:nvPr/>
            </p:nvSpPr>
            <p:spPr>
              <a:xfrm>
                <a:off x="3752850" y="4587240"/>
                <a:ext cx="1329210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0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0" y="4587240"/>
                <a:ext cx="1329210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61 CuadroTexto"/>
          <p:cNvSpPr txBox="1"/>
          <p:nvPr/>
        </p:nvSpPr>
        <p:spPr>
          <a:xfrm>
            <a:off x="393700" y="5143500"/>
            <a:ext cx="839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Al termino </a:t>
            </a:r>
            <a:r>
              <a:rPr lang="es-ES" sz="1600" b="1" i="1" dirty="0" err="1" smtClean="0">
                <a:latin typeface="Cambria" pitchFamily="18" charset="0"/>
                <a:sym typeface="Wingdings"/>
              </a:rPr>
              <a:t>rI</a:t>
            </a:r>
            <a:r>
              <a:rPr lang="es-ES" sz="1600" dirty="0" smtClean="0">
                <a:sym typeface="Wingdings"/>
              </a:rPr>
              <a:t> se le conoce con el </a:t>
            </a:r>
            <a:r>
              <a:rPr lang="es-ES" sz="1600" dirty="0">
                <a:sym typeface="Wingdings"/>
              </a:rPr>
              <a:t>n</a:t>
            </a:r>
            <a:r>
              <a:rPr lang="es-ES" sz="1600" dirty="0" smtClean="0">
                <a:sym typeface="Wingdings"/>
              </a:rPr>
              <a:t>ombre de </a:t>
            </a:r>
            <a:r>
              <a:rPr lang="es-ES" sz="1600" b="1" dirty="0" smtClean="0">
                <a:sym typeface="Wingdings"/>
              </a:rPr>
              <a:t>caída óhmica del generador</a:t>
            </a:r>
            <a:r>
              <a:rPr lang="es-ES" sz="1600" dirty="0" smtClean="0">
                <a:sym typeface="Wingdings"/>
              </a:rPr>
              <a:t>. </a:t>
            </a:r>
            <a:endParaRPr lang="es-ES" sz="1600" dirty="0"/>
          </a:p>
        </p:txBody>
      </p:sp>
      <p:sp>
        <p:nvSpPr>
          <p:cNvPr id="62" name="62 CuadroTexto"/>
          <p:cNvSpPr txBox="1"/>
          <p:nvPr/>
        </p:nvSpPr>
        <p:spPr>
          <a:xfrm>
            <a:off x="508000" y="5664200"/>
            <a:ext cx="8178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El voltaje real que suministra un generador es igual a la diferencia de su fuerza electromotriz y la caída óhmica debida a su resistencia interna.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898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8</a:t>
            </a:r>
            <a:r>
              <a:rPr lang="es-ES" sz="1600" b="1" dirty="0" smtClean="0">
                <a:solidFill>
                  <a:schemeClr val="bg1"/>
                </a:solidFill>
              </a:rPr>
              <a:t>. Trabajo y energía de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4" name="9 CuadroTexto"/>
          <p:cNvSpPr txBox="1"/>
          <p:nvPr/>
        </p:nvSpPr>
        <p:spPr>
          <a:xfrm>
            <a:off x="374650" y="106990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Circuitos que intercalan motores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87" y="1504912"/>
            <a:ext cx="2820988" cy="199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2047 CuadroTexto"/>
          <p:cNvSpPr txBox="1"/>
          <p:nvPr/>
        </p:nvSpPr>
        <p:spPr>
          <a:xfrm>
            <a:off x="425450" y="1706288"/>
            <a:ext cx="5181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Un motor es un dispositivo que transforma energía eléctrica en otras formas de energía, como, por ejemplo, energía mecánica.</a:t>
            </a:r>
            <a:endParaRPr lang="es-ES" sz="1600" dirty="0"/>
          </a:p>
        </p:txBody>
      </p:sp>
      <p:sp>
        <p:nvSpPr>
          <p:cNvPr id="67" name="2048 CuadroTexto"/>
          <p:cNvSpPr txBox="1"/>
          <p:nvPr/>
        </p:nvSpPr>
        <p:spPr>
          <a:xfrm>
            <a:off x="368300" y="2805617"/>
            <a:ext cx="529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característica de un motor es su </a:t>
            </a:r>
            <a:r>
              <a:rPr lang="es-ES" sz="1600" b="1" dirty="0" smtClean="0">
                <a:sym typeface="Wingdings"/>
              </a:rPr>
              <a:t>fuerza contraelectromotriz</a:t>
            </a:r>
            <a:r>
              <a:rPr lang="es-ES" sz="1600" dirty="0" smtClean="0">
                <a:sym typeface="Wingdings"/>
              </a:rPr>
              <a:t>, </a:t>
            </a:r>
            <a:r>
              <a:rPr lang="es-ES" sz="1600" b="1" dirty="0" smtClean="0">
                <a:sym typeface="Symbol"/>
              </a:rPr>
              <a:t>’</a:t>
            </a:r>
            <a:r>
              <a:rPr lang="es-ES" sz="1600" dirty="0" smtClean="0">
                <a:sym typeface="Symbol"/>
              </a:rPr>
              <a:t>, entendida como la cantidad de energía transformada por unidad de carga que llega al motor.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6 CuadroTexto"/>
              <p:cNvSpPr txBox="1"/>
              <p:nvPr/>
            </p:nvSpPr>
            <p:spPr>
              <a:xfrm>
                <a:off x="596900" y="3966950"/>
                <a:ext cx="7394204" cy="36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𝑔𝑒𝑛𝑒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𝑑𝑖𝑠𝑖𝑝𝑎𝑑𝑎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𝑒𝑛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𝑑𝑖𝑠𝑖𝑝𝑎𝑑𝑎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𝑒𝑛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𝑡𝑟𝑎𝑛𝑠𝑓𝑜𝑟𝑚𝑎𝑑𝑎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𝑑𝑖𝑠𝑖𝑝𝑎𝑑𝑎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𝑒𝑛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/>
                            </a:rPr>
                            <m:t>𝑚𝑜𝑡𝑜𝑟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8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3966950"/>
                <a:ext cx="7394204" cy="368434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67 CuadroTexto"/>
              <p:cNvSpPr txBox="1"/>
              <p:nvPr/>
            </p:nvSpPr>
            <p:spPr>
              <a:xfrm>
                <a:off x="590550" y="4449550"/>
                <a:ext cx="36436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𝑅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′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9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4449550"/>
                <a:ext cx="364362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68 CuadroTexto"/>
              <p:cNvSpPr txBox="1"/>
              <p:nvPr/>
            </p:nvSpPr>
            <p:spPr>
              <a:xfrm>
                <a:off x="666750" y="5186150"/>
                <a:ext cx="21700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0" name="6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5186150"/>
                <a:ext cx="2170081" cy="33855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69 CuadroTexto"/>
              <p:cNvSpPr txBox="1"/>
              <p:nvPr/>
            </p:nvSpPr>
            <p:spPr>
              <a:xfrm>
                <a:off x="3282950" y="5033750"/>
                <a:ext cx="1471107" cy="57778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1" name="6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50" y="5033750"/>
                <a:ext cx="1471107" cy="577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2053 Grupo"/>
          <p:cNvGrpSpPr/>
          <p:nvPr/>
        </p:nvGrpSpPr>
        <p:grpSpPr>
          <a:xfrm>
            <a:off x="5411787" y="4532249"/>
            <a:ext cx="3224213" cy="1641958"/>
            <a:chOff x="5653087" y="4796939"/>
            <a:chExt cx="3224213" cy="1641958"/>
          </a:xfrm>
        </p:grpSpPr>
        <p:grpSp>
          <p:nvGrpSpPr>
            <p:cNvPr id="73" name="113 Grupo"/>
            <p:cNvGrpSpPr/>
            <p:nvPr/>
          </p:nvGrpSpPr>
          <p:grpSpPr>
            <a:xfrm>
              <a:off x="5867400" y="4796939"/>
              <a:ext cx="3009900" cy="1641958"/>
              <a:chOff x="5626100" y="2919413"/>
              <a:chExt cx="3149600" cy="2104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114 CuadroTexto"/>
                  <p:cNvSpPr txBox="1"/>
                  <p:nvPr/>
                </p:nvSpPr>
                <p:spPr>
                  <a:xfrm>
                    <a:off x="6986815" y="3249687"/>
                    <a:ext cx="392446" cy="4339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77" name="11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6815" y="3249687"/>
                    <a:ext cx="392446" cy="43396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115 Rectángulo"/>
              <p:cNvSpPr/>
              <p:nvPr/>
            </p:nvSpPr>
            <p:spPr>
              <a:xfrm>
                <a:off x="5626100" y="3124200"/>
                <a:ext cx="3149600" cy="1625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  <p:grpSp>
            <p:nvGrpSpPr>
              <p:cNvPr id="79" name="116 Grupo"/>
              <p:cNvGrpSpPr/>
              <p:nvPr/>
            </p:nvGrpSpPr>
            <p:grpSpPr>
              <a:xfrm>
                <a:off x="6707188" y="2919413"/>
                <a:ext cx="947738" cy="385761"/>
                <a:chOff x="4967288" y="1509714"/>
                <a:chExt cx="947738" cy="385761"/>
              </a:xfrm>
              <a:noFill/>
            </p:grpSpPr>
            <p:sp>
              <p:nvSpPr>
                <p:cNvPr id="89" name="146 Rectángulo"/>
                <p:cNvSpPr/>
                <p:nvPr/>
              </p:nvSpPr>
              <p:spPr>
                <a:xfrm>
                  <a:off x="4972050" y="1509714"/>
                  <a:ext cx="933450" cy="3857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/>
                </a:p>
              </p:txBody>
            </p:sp>
            <p:grpSp>
              <p:nvGrpSpPr>
                <p:cNvPr id="90" name="147 Grupo"/>
                <p:cNvGrpSpPr/>
                <p:nvPr/>
              </p:nvGrpSpPr>
              <p:grpSpPr>
                <a:xfrm>
                  <a:off x="4967288" y="1543050"/>
                  <a:ext cx="947738" cy="342900"/>
                  <a:chOff x="4862513" y="1738313"/>
                  <a:chExt cx="1262063" cy="342900"/>
                </a:xfrm>
                <a:grpFill/>
              </p:grpSpPr>
              <p:cxnSp>
                <p:nvCxnSpPr>
                  <p:cNvPr id="91" name="148 Conector recto"/>
                  <p:cNvCxnSpPr/>
                  <p:nvPr/>
                </p:nvCxnSpPr>
                <p:spPr>
                  <a:xfrm>
                    <a:off x="4962525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149 Conector recto"/>
                  <p:cNvCxnSpPr/>
                  <p:nvPr/>
                </p:nvCxnSpPr>
                <p:spPr>
                  <a:xfrm flipH="1">
                    <a:off x="5138737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150 Conector recto"/>
                  <p:cNvCxnSpPr/>
                  <p:nvPr/>
                </p:nvCxnSpPr>
                <p:spPr>
                  <a:xfrm>
                    <a:off x="5314950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151 Conector recto"/>
                  <p:cNvCxnSpPr/>
                  <p:nvPr/>
                </p:nvCxnSpPr>
                <p:spPr>
                  <a:xfrm flipH="1">
                    <a:off x="5491162" y="1738313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152 Conector recto"/>
                  <p:cNvCxnSpPr/>
                  <p:nvPr/>
                </p:nvCxnSpPr>
                <p:spPr>
                  <a:xfrm>
                    <a:off x="5667375" y="1743076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153 Conector recto"/>
                  <p:cNvCxnSpPr/>
                  <p:nvPr/>
                </p:nvCxnSpPr>
                <p:spPr>
                  <a:xfrm flipH="1">
                    <a:off x="5843587" y="1743076"/>
                    <a:ext cx="176213" cy="338137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154 Conector recto"/>
                  <p:cNvCxnSpPr/>
                  <p:nvPr/>
                </p:nvCxnSpPr>
                <p:spPr>
                  <a:xfrm flipH="1">
                    <a:off x="4862513" y="1743075"/>
                    <a:ext cx="100013" cy="164306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155 Conector recto"/>
                  <p:cNvCxnSpPr/>
                  <p:nvPr/>
                </p:nvCxnSpPr>
                <p:spPr>
                  <a:xfrm>
                    <a:off x="6024563" y="1743075"/>
                    <a:ext cx="100013" cy="164306"/>
                  </a:xfrm>
                  <a:prstGeom prst="line">
                    <a:avLst/>
                  </a:prstGeom>
                  <a:grpFill/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0" name="117 Grupo"/>
              <p:cNvGrpSpPr/>
              <p:nvPr/>
            </p:nvGrpSpPr>
            <p:grpSpPr>
              <a:xfrm>
                <a:off x="7133817" y="4218333"/>
                <a:ext cx="273900" cy="805792"/>
                <a:chOff x="2017304" y="2276820"/>
                <a:chExt cx="273900" cy="805792"/>
              </a:xfrm>
            </p:grpSpPr>
            <p:grpSp>
              <p:nvGrpSpPr>
                <p:cNvPr id="83" name="140 Grupo"/>
                <p:cNvGrpSpPr/>
                <p:nvPr/>
              </p:nvGrpSpPr>
              <p:grpSpPr>
                <a:xfrm>
                  <a:off x="2092324" y="2562224"/>
                  <a:ext cx="151938" cy="520388"/>
                  <a:chOff x="2697162" y="2233612"/>
                  <a:chExt cx="151938" cy="520388"/>
                </a:xfrm>
              </p:grpSpPr>
              <p:sp>
                <p:nvSpPr>
                  <p:cNvPr id="86" name="143 Rectángulo"/>
                  <p:cNvSpPr/>
                  <p:nvPr/>
                </p:nvSpPr>
                <p:spPr>
                  <a:xfrm>
                    <a:off x="2705100" y="2286000"/>
                    <a:ext cx="144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00"/>
                  </a:p>
                </p:txBody>
              </p:sp>
              <p:cxnSp>
                <p:nvCxnSpPr>
                  <p:cNvPr id="87" name="144 Conector recto"/>
                  <p:cNvCxnSpPr/>
                  <p:nvPr/>
                </p:nvCxnSpPr>
                <p:spPr>
                  <a:xfrm>
                    <a:off x="2844800" y="2328862"/>
                    <a:ext cx="0" cy="288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145 Conector recto"/>
                  <p:cNvCxnSpPr/>
                  <p:nvPr/>
                </p:nvCxnSpPr>
                <p:spPr>
                  <a:xfrm>
                    <a:off x="2697162" y="2233612"/>
                    <a:ext cx="0" cy="46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" name="141 CuadroTexto"/>
                <p:cNvSpPr txBox="1"/>
                <p:nvPr/>
              </p:nvSpPr>
              <p:spPr>
                <a:xfrm>
                  <a:off x="2017304" y="2276820"/>
                  <a:ext cx="123825" cy="3156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1600" dirty="0" smtClean="0"/>
                    <a:t>+</a:t>
                  </a:r>
                  <a:endParaRPr lang="es-ES" sz="1600" dirty="0"/>
                </a:p>
              </p:txBody>
            </p:sp>
            <p:sp>
              <p:nvSpPr>
                <p:cNvPr id="85" name="142 CuadroTexto"/>
                <p:cNvSpPr txBox="1"/>
                <p:nvPr/>
              </p:nvSpPr>
              <p:spPr>
                <a:xfrm>
                  <a:off x="2205479" y="2376746"/>
                  <a:ext cx="85725" cy="3156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1600" dirty="0"/>
                    <a:t>-</a:t>
                  </a:r>
                </a:p>
              </p:txBody>
            </p:sp>
          </p:grpSp>
          <p:cxnSp>
            <p:nvCxnSpPr>
              <p:cNvPr id="81" name="122 Conector recto de flecha"/>
              <p:cNvCxnSpPr/>
              <p:nvPr/>
            </p:nvCxnSpPr>
            <p:spPr>
              <a:xfrm rot="16200000" flipH="1" flipV="1">
                <a:off x="6321707" y="4317924"/>
                <a:ext cx="0" cy="5909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127 CuadroTexto"/>
                  <p:cNvSpPr txBox="1"/>
                  <p:nvPr/>
                </p:nvSpPr>
                <p:spPr>
                  <a:xfrm>
                    <a:off x="6155882" y="4232293"/>
                    <a:ext cx="337627" cy="4339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latin typeface="Cambria Math"/>
                            </a:rPr>
                            <m:t>𝐼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82" name="12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882" y="4232293"/>
                    <a:ext cx="337627" cy="43396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2051 CuadroTexto"/>
            <p:cNvSpPr txBox="1"/>
            <p:nvPr/>
          </p:nvSpPr>
          <p:spPr>
            <a:xfrm>
              <a:off x="5653087" y="5367338"/>
              <a:ext cx="432000" cy="4760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M</a:t>
              </a:r>
              <a:endParaRPr lang="es-E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2052 CuadroTexto"/>
                <p:cNvSpPr txBox="1"/>
                <p:nvPr/>
              </p:nvSpPr>
              <p:spPr>
                <a:xfrm>
                  <a:off x="7194550" y="5603240"/>
                  <a:ext cx="5200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s-ES" sz="16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053" name="205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550" y="5603240"/>
                  <a:ext cx="52001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159 CuadroTexto"/>
                <p:cNvSpPr txBox="1"/>
                <p:nvPr/>
              </p:nvSpPr>
              <p:spPr>
                <a:xfrm>
                  <a:off x="6013450" y="5400040"/>
                  <a:ext cx="6147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s-ES" sz="1600" b="0" i="1" smtClean="0">
                            <a:latin typeface="Cambria Math"/>
                            <a:ea typeface="Cambria Math"/>
                          </a:rPr>
                          <m:t>′,</m:t>
                        </m:r>
                        <m:r>
                          <a:rPr lang="es-ES" sz="1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s-ES" sz="16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60" name="15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450" y="5400040"/>
                  <a:ext cx="614784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22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58610"/>
            <a:ext cx="4492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8</a:t>
            </a:r>
            <a:r>
              <a:rPr lang="es-ES" sz="1600" b="1" dirty="0" smtClean="0">
                <a:solidFill>
                  <a:schemeClr val="bg1"/>
                </a:solidFill>
              </a:rPr>
              <a:t>. Trabajo y energía de la corriente eléctrica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a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384693"/>
                  </p:ext>
                </p:extLst>
              </p:nvPr>
            </p:nvGraphicFramePr>
            <p:xfrm>
              <a:off x="499089" y="1196911"/>
              <a:ext cx="8178801" cy="434797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271574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91490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En el circuito de la figura, un motor de </a:t>
                          </a:r>
                          <a:r>
                            <a:rPr lang="es-ES" sz="1600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s-ES" sz="1600" dirty="0" smtClean="0"/>
                            <a:t>’ = 4,5 V y de 1,5 </a:t>
                          </a:r>
                          <a:r>
                            <a:rPr lang="es-ES" sz="1600" dirty="0" smtClean="0">
                              <a:sym typeface="Symbol" panose="05050102010706020507" pitchFamily="18" charset="2"/>
                            </a:rPr>
                            <a:t> </a:t>
                          </a:r>
                          <a:r>
                            <a:rPr lang="es-ES" sz="1600" dirty="0" smtClean="0"/>
                            <a:t>es alimentado por una batería de 12 V y 2 </a:t>
                          </a:r>
                          <a:r>
                            <a:rPr lang="es-ES" sz="1600" dirty="0" smtClean="0">
                              <a:sym typeface="Symbol" panose="05050102010706020507" pitchFamily="18" charset="2"/>
                            </a:rPr>
                            <a:t></a:t>
                          </a:r>
                          <a:r>
                            <a:rPr lang="es-ES" sz="1600" dirty="0" smtClean="0"/>
                            <a:t>. Si la resistencia externa es de 6 </a:t>
                          </a:r>
                          <a:r>
                            <a:rPr lang="es-ES" sz="1600" dirty="0" smtClean="0">
                              <a:sym typeface="Symbol" panose="05050102010706020507" pitchFamily="18" charset="2"/>
                            </a:rPr>
                            <a:t></a:t>
                          </a:r>
                          <a:r>
                            <a:rPr lang="es-ES" sz="1600" dirty="0" smtClean="0"/>
                            <a:t>, calcula: i) La intensidad del circuito; </a:t>
                          </a:r>
                          <a:r>
                            <a:rPr lang="es-ES" sz="1600" dirty="0" err="1" smtClean="0"/>
                            <a:t>ii</a:t>
                          </a:r>
                          <a:r>
                            <a:rPr lang="es-ES" sz="1600" dirty="0" smtClean="0"/>
                            <a:t>) El voltaje real entre los bornes del generador; </a:t>
                          </a:r>
                          <a:r>
                            <a:rPr lang="es-ES" sz="1600" dirty="0" err="1" smtClean="0"/>
                            <a:t>iii</a:t>
                          </a:r>
                          <a:r>
                            <a:rPr lang="es-ES" sz="1600" dirty="0" smtClean="0"/>
                            <a:t>) La energía transformada por el motor en el intervalo de 10 min; </a:t>
                          </a:r>
                          <a:r>
                            <a:rPr lang="es-ES" sz="1600" dirty="0" err="1" smtClean="0"/>
                            <a:t>iv</a:t>
                          </a:r>
                          <a:r>
                            <a:rPr lang="es-ES" sz="1600" dirty="0" smtClean="0"/>
                            <a:t>) La energía disipada en cada dispositivo en estos 10 min.</a:t>
                          </a:r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dirty="0" smtClean="0"/>
                            <a:t> </a:t>
                          </a:r>
                        </a:p>
                        <a:p>
                          <a:pPr marL="355600" indent="-35560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 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dirty="0" smtClean="0"/>
                            <a:t>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0,79 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:r>
                            <a:rPr lang="es-ES" sz="1600" dirty="0" err="1" smtClean="0"/>
                            <a:t>ii</a:t>
                          </a:r>
                          <a:r>
                            <a:rPr lang="es-E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10,42 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:r>
                            <a:rPr lang="es-ES" sz="1600" dirty="0" err="1" smtClean="0"/>
                            <a:t>iii</a:t>
                          </a:r>
                          <a:r>
                            <a:rPr lang="es-E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2133 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:r>
                            <a:rPr lang="es-ES" sz="1600" dirty="0" err="1" smtClean="0"/>
                            <a:t>iv</a:t>
                          </a:r>
                          <a:r>
                            <a:rPr lang="es-E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𝑔𝑒𝑛𝑒𝑟𝑎𝑑𝑜𝑟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=748,92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s-ES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355600" algn="just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𝑟𝑒𝑠𝑖𝑠𝑡𝑒𝑛𝑐𝑖𝑎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=2 246, 76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𝑚𝑜𝑡𝑜𝑟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=561,69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a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384693"/>
                  </p:ext>
                </p:extLst>
              </p:nvPr>
            </p:nvGraphicFramePr>
            <p:xfrm>
              <a:off x="499089" y="1196911"/>
              <a:ext cx="8178801" cy="434797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401269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8649" r="-156" b="-197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9" name="Grupo 38"/>
          <p:cNvGrpSpPr/>
          <p:nvPr/>
        </p:nvGrpSpPr>
        <p:grpSpPr>
          <a:xfrm>
            <a:off x="3036887" y="2811584"/>
            <a:ext cx="2896713" cy="1871943"/>
            <a:chOff x="-1916113" y="2913184"/>
            <a:chExt cx="2896713" cy="1871943"/>
          </a:xfrm>
        </p:grpSpPr>
        <p:grpSp>
          <p:nvGrpSpPr>
            <p:cNvPr id="40" name="42 Grupo"/>
            <p:cNvGrpSpPr/>
            <p:nvPr/>
          </p:nvGrpSpPr>
          <p:grpSpPr>
            <a:xfrm>
              <a:off x="-1543050" y="3200399"/>
              <a:ext cx="1445527" cy="1266817"/>
              <a:chOff x="1314450" y="4889499"/>
              <a:chExt cx="1445527" cy="1266817"/>
            </a:xfrm>
          </p:grpSpPr>
          <p:grpSp>
            <p:nvGrpSpPr>
              <p:cNvPr id="57" name="43 Grupo"/>
              <p:cNvGrpSpPr/>
              <p:nvPr/>
            </p:nvGrpSpPr>
            <p:grpSpPr>
              <a:xfrm>
                <a:off x="1588883" y="4889499"/>
                <a:ext cx="1014278" cy="1266817"/>
                <a:chOff x="1149002" y="3038057"/>
                <a:chExt cx="1061354" cy="162384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47 CuadroTexto"/>
                    <p:cNvSpPr txBox="1"/>
                    <p:nvPr/>
                  </p:nvSpPr>
                  <p:spPr>
                    <a:xfrm>
                      <a:off x="1830508" y="3038057"/>
                      <a:ext cx="379848" cy="3385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sz="1600" b="0" i="1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43" name="47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30508" y="3038057"/>
                      <a:ext cx="379848" cy="33855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39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1" name="50 Grupo"/>
                <p:cNvGrpSpPr/>
                <p:nvPr/>
              </p:nvGrpSpPr>
              <p:grpSpPr>
                <a:xfrm>
                  <a:off x="1960894" y="4340427"/>
                  <a:ext cx="239018" cy="321474"/>
                  <a:chOff x="-3155619" y="2398914"/>
                  <a:chExt cx="239018" cy="321474"/>
                </a:xfrm>
              </p:grpSpPr>
              <p:sp>
                <p:nvSpPr>
                  <p:cNvPr id="99" name="54 CuadroTexto"/>
                  <p:cNvSpPr txBox="1"/>
                  <p:nvPr/>
                </p:nvSpPr>
                <p:spPr>
                  <a:xfrm>
                    <a:off x="-3155619" y="2398914"/>
                    <a:ext cx="12382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1400" dirty="0" smtClean="0"/>
                      <a:t>+</a:t>
                    </a:r>
                    <a:endParaRPr lang="es-ES" sz="1400" dirty="0"/>
                  </a:p>
                </p:txBody>
              </p:sp>
              <p:sp>
                <p:nvSpPr>
                  <p:cNvPr id="100" name="55 CuadroTexto"/>
                  <p:cNvSpPr txBox="1"/>
                  <p:nvPr/>
                </p:nvSpPr>
                <p:spPr>
                  <a:xfrm>
                    <a:off x="-3002326" y="2504944"/>
                    <a:ext cx="8572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1400" dirty="0"/>
                      <a:t>-</a:t>
                    </a:r>
                  </a:p>
                </p:txBody>
              </p:sp>
            </p:grpSp>
            <p:cxnSp>
              <p:nvCxnSpPr>
                <p:cNvPr id="62" name="51 Conector recto de flecha"/>
                <p:cNvCxnSpPr/>
                <p:nvPr/>
              </p:nvCxnSpPr>
              <p:spPr>
                <a:xfrm rot="16200000" flipH="1" flipV="1">
                  <a:off x="1444478" y="4350482"/>
                  <a:ext cx="0" cy="590951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52 CuadroTexto"/>
                    <p:cNvSpPr txBox="1"/>
                    <p:nvPr/>
                  </p:nvSpPr>
                  <p:spPr>
                    <a:xfrm>
                      <a:off x="1278654" y="4264852"/>
                      <a:ext cx="327462" cy="3385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sz="1600" b="0" i="1" smtClean="0">
                                <a:latin typeface="Cambria Math"/>
                              </a:rPr>
                              <m:t>𝐼</m:t>
                            </m:r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73" name="52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8654" y="4264852"/>
                      <a:ext cx="327462" cy="33855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9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45 CuadroTexto"/>
                  <p:cNvSpPr txBox="1"/>
                  <p:nvPr/>
                </p:nvSpPr>
                <p:spPr>
                  <a:xfrm>
                    <a:off x="2239963" y="5661978"/>
                    <a:ext cx="52001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37" name="45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9963" y="5661978"/>
                    <a:ext cx="520014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46 CuadroTexto"/>
                  <p:cNvSpPr txBox="1"/>
                  <p:nvPr/>
                </p:nvSpPr>
                <p:spPr>
                  <a:xfrm>
                    <a:off x="1314450" y="5336540"/>
                    <a:ext cx="61478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′,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38" name="4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50" y="5336540"/>
                    <a:ext cx="614784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upo 40"/>
            <p:cNvGrpSpPr/>
            <p:nvPr/>
          </p:nvGrpSpPr>
          <p:grpSpPr>
            <a:xfrm>
              <a:off x="-1916113" y="2913184"/>
              <a:ext cx="2896713" cy="1871943"/>
              <a:chOff x="-1916113" y="2913184"/>
              <a:chExt cx="2896713" cy="1871943"/>
            </a:xfrm>
          </p:grpSpPr>
          <p:cxnSp>
            <p:nvCxnSpPr>
              <p:cNvPr id="42" name="Conector recto 41"/>
              <p:cNvCxnSpPr/>
              <p:nvPr/>
            </p:nvCxnSpPr>
            <p:spPr>
              <a:xfrm>
                <a:off x="-1714500" y="3048000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>
                <a:off x="-101600" y="3060700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>
              <a:xfrm>
                <a:off x="-1714500" y="4584700"/>
                <a:ext cx="12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>
              <a:xfrm>
                <a:off x="-279400" y="4584700"/>
                <a:ext cx="12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 rot="5400000">
                <a:off x="-1968500" y="3314700"/>
                <a:ext cx="5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rot="5400000">
                <a:off x="-1968500" y="4305300"/>
                <a:ext cx="5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44 CuadroTexto"/>
              <p:cNvSpPr txBox="1"/>
              <p:nvPr/>
            </p:nvSpPr>
            <p:spPr>
              <a:xfrm>
                <a:off x="-1916113" y="3602038"/>
                <a:ext cx="432000" cy="43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dirty="0" smtClean="0"/>
                  <a:t>M</a:t>
                </a:r>
                <a:endParaRPr lang="es-ES" sz="1600" dirty="0"/>
              </a:p>
            </p:txBody>
          </p:sp>
          <p:cxnSp>
            <p:nvCxnSpPr>
              <p:cNvPr id="49" name="57 Conector recto"/>
              <p:cNvCxnSpPr/>
              <p:nvPr/>
            </p:nvCxnSpPr>
            <p:spPr>
              <a:xfrm>
                <a:off x="-302176" y="4494332"/>
                <a:ext cx="0" cy="2246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58 Conector recto"/>
              <p:cNvCxnSpPr/>
              <p:nvPr/>
            </p:nvCxnSpPr>
            <p:spPr>
              <a:xfrm>
                <a:off x="-443266" y="4420024"/>
                <a:ext cx="0" cy="365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>
              <a:xfrm rot="5400000">
                <a:off x="212500" y="3826100"/>
                <a:ext cx="15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61 Conector recto"/>
              <p:cNvCxnSpPr/>
              <p:nvPr/>
            </p:nvCxnSpPr>
            <p:spPr>
              <a:xfrm>
                <a:off x="-556081" y="2913184"/>
                <a:ext cx="126457" cy="26379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62 Conector recto"/>
              <p:cNvCxnSpPr/>
              <p:nvPr/>
            </p:nvCxnSpPr>
            <p:spPr>
              <a:xfrm flipH="1">
                <a:off x="-429625" y="2917946"/>
                <a:ext cx="126457" cy="26379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63 Conector recto"/>
              <p:cNvCxnSpPr/>
              <p:nvPr/>
            </p:nvCxnSpPr>
            <p:spPr>
              <a:xfrm>
                <a:off x="-288880" y="2917946"/>
                <a:ext cx="126457" cy="26379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71 Conector recto"/>
              <p:cNvCxnSpPr/>
              <p:nvPr/>
            </p:nvCxnSpPr>
            <p:spPr>
              <a:xfrm flipH="1">
                <a:off x="-637378" y="2916899"/>
                <a:ext cx="71773" cy="12818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72 Conector recto"/>
              <p:cNvCxnSpPr/>
              <p:nvPr/>
            </p:nvCxnSpPr>
            <p:spPr>
              <a:xfrm flipV="1">
                <a:off x="-160638" y="3059774"/>
                <a:ext cx="71773" cy="12818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5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67300" y="2552700"/>
            <a:ext cx="370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Rafael Artacho Cañadas</a:t>
            </a:r>
          </a:p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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 	Granada</a:t>
            </a:r>
          </a:p>
          <a:p>
            <a:pPr marL="355600" indent="-355600"/>
            <a:endParaRPr lang="es-ES" dirty="0">
              <a:latin typeface="Nunito Sans" panose="000005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</a:t>
            </a:r>
            <a:r>
              <a:rPr lang="es-ES" dirty="0" smtClean="0"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artacho1955@gmail.com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9600" y="2692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Información de Contacto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4" name="Imagen 3" descr="File:Simpleicons Interface user-black-close-up-shape.svg ...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6543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Interacción </a:t>
            </a:r>
            <a:r>
              <a:rPr lang="es-ES" sz="1600" b="1" dirty="0">
                <a:solidFill>
                  <a:schemeClr val="bg1"/>
                </a:solidFill>
              </a:rPr>
              <a:t>electrostática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6727" y="887104"/>
            <a:ext cx="38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1.2. La ley de Coulomb</a:t>
            </a:r>
            <a:endParaRPr lang="es-ES" b="1" dirty="0">
              <a:solidFill>
                <a:srgbClr val="002060"/>
              </a:solidFill>
            </a:endParaRPr>
          </a:p>
        </p:txBody>
      </p:sp>
      <p:grpSp>
        <p:nvGrpSpPr>
          <p:cNvPr id="5" name="21 Grupo"/>
          <p:cNvGrpSpPr/>
          <p:nvPr/>
        </p:nvGrpSpPr>
        <p:grpSpPr>
          <a:xfrm>
            <a:off x="359391" y="1341350"/>
            <a:ext cx="4103428" cy="3086679"/>
            <a:chOff x="1601338" y="1546067"/>
            <a:chExt cx="4103428" cy="3086679"/>
          </a:xfrm>
        </p:grpSpPr>
        <p:cxnSp>
          <p:nvCxnSpPr>
            <p:cNvPr id="6" name="19 Conector recto"/>
            <p:cNvCxnSpPr/>
            <p:nvPr/>
          </p:nvCxnSpPr>
          <p:spPr>
            <a:xfrm rot="-2700000">
              <a:off x="1738720" y="2797804"/>
              <a:ext cx="34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6 Conector recto"/>
            <p:cNvCxnSpPr/>
            <p:nvPr/>
          </p:nvCxnSpPr>
          <p:spPr>
            <a:xfrm>
              <a:off x="2688611" y="3575716"/>
              <a:ext cx="26749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8 Grupo"/>
            <p:cNvGrpSpPr/>
            <p:nvPr/>
          </p:nvGrpSpPr>
          <p:grpSpPr>
            <a:xfrm>
              <a:off x="2412599" y="3303116"/>
              <a:ext cx="540000" cy="540000"/>
              <a:chOff x="2262472" y="2429657"/>
              <a:chExt cx="540000" cy="5400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2472" y="2429657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7 Más"/>
              <p:cNvSpPr/>
              <p:nvPr/>
            </p:nvSpPr>
            <p:spPr>
              <a:xfrm>
                <a:off x="2402006" y="2565779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grpSp>
          <p:nvGrpSpPr>
            <p:cNvPr id="10" name="12 Grupo"/>
            <p:cNvGrpSpPr/>
            <p:nvPr/>
          </p:nvGrpSpPr>
          <p:grpSpPr>
            <a:xfrm>
              <a:off x="3684115" y="2063444"/>
              <a:ext cx="540000" cy="540000"/>
              <a:chOff x="2262472" y="2429657"/>
              <a:chExt cx="540000" cy="540000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2472" y="2429657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14 Más"/>
              <p:cNvSpPr/>
              <p:nvPr/>
            </p:nvSpPr>
            <p:spPr>
              <a:xfrm>
                <a:off x="2402006" y="2565779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grpSp>
          <p:nvGrpSpPr>
            <p:cNvPr id="11" name="11 Grupo"/>
            <p:cNvGrpSpPr/>
            <p:nvPr/>
          </p:nvGrpSpPr>
          <p:grpSpPr>
            <a:xfrm>
              <a:off x="4582593" y="3303116"/>
              <a:ext cx="540000" cy="540000"/>
              <a:chOff x="3995738" y="2852738"/>
              <a:chExt cx="540000" cy="540000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38" y="2852738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10 Menos"/>
              <p:cNvSpPr/>
              <p:nvPr/>
            </p:nvSpPr>
            <p:spPr>
              <a:xfrm>
                <a:off x="4135272" y="2975211"/>
                <a:ext cx="288000" cy="28800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cxnSp>
          <p:nvCxnSpPr>
            <p:cNvPr id="12" name="18 Conector recto de flecha"/>
            <p:cNvCxnSpPr/>
            <p:nvPr/>
          </p:nvCxnSpPr>
          <p:spPr>
            <a:xfrm>
              <a:off x="5076969" y="3575716"/>
              <a:ext cx="62779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24 Conector recto de flecha"/>
            <p:cNvCxnSpPr/>
            <p:nvPr/>
          </p:nvCxnSpPr>
          <p:spPr>
            <a:xfrm rot="-2700000">
              <a:off x="3946479" y="1790134"/>
              <a:ext cx="108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22 Conector recto de flecha"/>
            <p:cNvCxnSpPr/>
            <p:nvPr/>
          </p:nvCxnSpPr>
          <p:spPr>
            <a:xfrm rot="-2700000">
              <a:off x="4028366" y="1940259"/>
              <a:ext cx="62779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23 Conector recto de flecha"/>
            <p:cNvCxnSpPr/>
            <p:nvPr/>
          </p:nvCxnSpPr>
          <p:spPr>
            <a:xfrm flipH="1">
              <a:off x="3891888" y="3577990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20 CuadroTexto"/>
                <p:cNvSpPr txBox="1"/>
                <p:nvPr/>
              </p:nvSpPr>
              <p:spPr>
                <a:xfrm>
                  <a:off x="5139106" y="3247488"/>
                  <a:ext cx="4464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7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106" y="3247488"/>
                  <a:ext cx="446404" cy="338554"/>
                </a:xfrm>
                <a:prstGeom prst="rect">
                  <a:avLst/>
                </a:prstGeom>
                <a:blipFill>
                  <a:blip r:embed="rId4"/>
                  <a:stretch>
                    <a:fillRect t="-1786" r="-810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26 CuadroTexto"/>
                <p:cNvSpPr txBox="1"/>
                <p:nvPr/>
              </p:nvSpPr>
              <p:spPr>
                <a:xfrm>
                  <a:off x="4172389" y="1966874"/>
                  <a:ext cx="4464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8" name="2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2389" y="1966874"/>
                  <a:ext cx="446404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1786" r="-821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27 CuadroTexto"/>
                <p:cNvSpPr txBox="1"/>
                <p:nvPr/>
              </p:nvSpPr>
              <p:spPr>
                <a:xfrm>
                  <a:off x="4063207" y="3604604"/>
                  <a:ext cx="370614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9" name="2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207" y="3604604"/>
                  <a:ext cx="370614" cy="368499"/>
                </a:xfrm>
                <a:prstGeom prst="rect">
                  <a:avLst/>
                </a:prstGeom>
                <a:blipFill>
                  <a:blip r:embed="rId6"/>
                  <a:stretch>
                    <a:fillRect t="-16667" r="-2295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28 CuadroTexto"/>
                <p:cNvSpPr txBox="1"/>
                <p:nvPr/>
              </p:nvSpPr>
              <p:spPr>
                <a:xfrm>
                  <a:off x="4625041" y="1546067"/>
                  <a:ext cx="370614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0" name="2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041" y="1546067"/>
                  <a:ext cx="370614" cy="368499"/>
                </a:xfrm>
                <a:prstGeom prst="rect">
                  <a:avLst/>
                </a:prstGeom>
                <a:blipFill>
                  <a:blip r:embed="rId7"/>
                  <a:stretch>
                    <a:fillRect t="-16667" r="-2295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29 Conector recto de flecha"/>
            <p:cNvCxnSpPr/>
            <p:nvPr/>
          </p:nvCxnSpPr>
          <p:spPr>
            <a:xfrm rot="-2700000">
              <a:off x="1601338" y="4126174"/>
              <a:ext cx="108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30 Conector recto de flecha"/>
            <p:cNvCxnSpPr/>
            <p:nvPr/>
          </p:nvCxnSpPr>
          <p:spPr>
            <a:xfrm rot="-2700000">
              <a:off x="1997123" y="3962405"/>
              <a:ext cx="627797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31 Conector recto de flecha"/>
            <p:cNvCxnSpPr/>
            <p:nvPr/>
          </p:nvCxnSpPr>
          <p:spPr>
            <a:xfrm>
              <a:off x="2911524" y="3580265"/>
              <a:ext cx="7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32 Conector recto de flecha"/>
            <p:cNvCxnSpPr/>
            <p:nvPr/>
          </p:nvCxnSpPr>
          <p:spPr>
            <a:xfrm flipH="1">
              <a:off x="1817429" y="3591638"/>
              <a:ext cx="62779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33 CuadroTexto"/>
                <p:cNvSpPr txBox="1"/>
                <p:nvPr/>
              </p:nvSpPr>
              <p:spPr>
                <a:xfrm>
                  <a:off x="1925059" y="4264247"/>
                  <a:ext cx="370614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5" name="3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059" y="4264247"/>
                  <a:ext cx="370614" cy="368499"/>
                </a:xfrm>
                <a:prstGeom prst="rect">
                  <a:avLst/>
                </a:prstGeom>
                <a:blipFill>
                  <a:blip r:embed="rId8"/>
                  <a:stretch>
                    <a:fillRect t="-16667" r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34 CuadroTexto"/>
                <p:cNvSpPr txBox="1"/>
                <p:nvPr/>
              </p:nvSpPr>
              <p:spPr>
                <a:xfrm>
                  <a:off x="1881840" y="3183799"/>
                  <a:ext cx="4464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6" name="3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840" y="3183799"/>
                  <a:ext cx="446404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1818" r="-821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35 CuadroTexto"/>
                <p:cNvSpPr txBox="1"/>
                <p:nvPr/>
              </p:nvSpPr>
              <p:spPr>
                <a:xfrm>
                  <a:off x="3096491" y="3606879"/>
                  <a:ext cx="370614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7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491" y="3606879"/>
                  <a:ext cx="370614" cy="368499"/>
                </a:xfrm>
                <a:prstGeom prst="rect">
                  <a:avLst/>
                </a:prstGeom>
                <a:blipFill>
                  <a:blip r:embed="rId10"/>
                  <a:stretch>
                    <a:fillRect t="-16393" r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36 CuadroTexto"/>
                <p:cNvSpPr txBox="1"/>
                <p:nvPr/>
              </p:nvSpPr>
              <p:spPr>
                <a:xfrm>
                  <a:off x="2279899" y="3841166"/>
                  <a:ext cx="4464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8" name="3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899" y="3841166"/>
                  <a:ext cx="446404" cy="338554"/>
                </a:xfrm>
                <a:prstGeom prst="rect">
                  <a:avLst/>
                </a:prstGeom>
                <a:blipFill>
                  <a:blip r:embed="rId11"/>
                  <a:stretch>
                    <a:fillRect t="-1818" r="-95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ángulo 34"/>
          <p:cNvSpPr/>
          <p:nvPr/>
        </p:nvSpPr>
        <p:spPr>
          <a:xfrm>
            <a:off x="4551338" y="1089946"/>
            <a:ext cx="419896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La fuerza con la que se atraen o repelen dos cargas es directamente proporcional al producto de las cargas e inversamente proporcional al cuadrado de la distancia que las separa.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7 CuadroTexto"/>
              <p:cNvSpPr txBox="1"/>
              <p:nvPr/>
            </p:nvSpPr>
            <p:spPr>
              <a:xfrm>
                <a:off x="4895717" y="3017746"/>
                <a:ext cx="1309653" cy="572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𝑞𝑞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6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717" y="3017746"/>
                <a:ext cx="1309653" cy="572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9 CuadroTexto"/>
              <p:cNvSpPr txBox="1"/>
              <p:nvPr/>
            </p:nvSpPr>
            <p:spPr>
              <a:xfrm>
                <a:off x="6476585" y="3165597"/>
                <a:ext cx="2157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𝑘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9·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7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585" y="3165597"/>
                <a:ext cx="2157065" cy="338554"/>
              </a:xfrm>
              <a:prstGeom prst="rect">
                <a:avLst/>
              </a:prstGeom>
              <a:blipFill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4409742" y="3939422"/>
                <a:ext cx="39305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ES" sz="1600" dirty="0" smtClean="0"/>
                  <a:t> no </a:t>
                </a:r>
                <a:r>
                  <a:rPr lang="es-ES" sz="1600" dirty="0"/>
                  <a:t>es una constante </a:t>
                </a:r>
                <a:r>
                  <a:rPr lang="es-ES" sz="1600" dirty="0" smtClean="0"/>
                  <a:t>universal:</a:t>
                </a:r>
                <a:endParaRPr lang="es-ES" sz="1600" dirty="0"/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42" y="3939422"/>
                <a:ext cx="3930556" cy="338554"/>
              </a:xfrm>
              <a:prstGeom prst="rect">
                <a:avLst/>
              </a:prstGeom>
              <a:blipFill>
                <a:blip r:embed="rId14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15 CuadroTexto"/>
              <p:cNvSpPr txBox="1"/>
              <p:nvPr/>
            </p:nvSpPr>
            <p:spPr>
              <a:xfrm>
                <a:off x="7732179" y="3807043"/>
                <a:ext cx="960456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𝑘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𝜋𝜀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9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179" y="3807043"/>
                <a:ext cx="960456" cy="5549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/>
              <p:cNvSpPr/>
              <p:nvPr/>
            </p:nvSpPr>
            <p:spPr>
              <a:xfrm>
                <a:off x="411328" y="4486280"/>
                <a:ext cx="40527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s-ES" sz="1600" b="1" dirty="0" smtClean="0"/>
                  <a:t> </a:t>
                </a:r>
                <a:r>
                  <a:rPr lang="es-ES" sz="1600" dirty="0"/>
                  <a:t>es la </a:t>
                </a:r>
                <a:r>
                  <a:rPr lang="es-ES" sz="1600" b="1" dirty="0" err="1"/>
                  <a:t>permitividad</a:t>
                </a:r>
                <a:r>
                  <a:rPr lang="es-ES" sz="1600" dirty="0"/>
                  <a:t> del medio, en el vacío,</a:t>
                </a:r>
              </a:p>
            </p:txBody>
          </p:sp>
        </mc:Choice>
        <mc:Fallback xmlns="">
          <p:sp>
            <p:nvSpPr>
              <p:cNvPr id="40" name="Rectá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8" y="4486280"/>
                <a:ext cx="4052713" cy="338554"/>
              </a:xfrm>
              <a:prstGeom prst="rect">
                <a:avLst/>
              </a:prstGeom>
              <a:blipFill>
                <a:blip r:embed="rId16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38 CuadroTexto"/>
              <p:cNvSpPr txBox="1"/>
              <p:nvPr/>
            </p:nvSpPr>
            <p:spPr>
              <a:xfrm>
                <a:off x="4797720" y="4285663"/>
                <a:ext cx="223529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8,9·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−12</m:t>
                          </m:r>
                        </m:sup>
                      </m:sSup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1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20" y="4285663"/>
                <a:ext cx="2235292" cy="586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ángulo 41"/>
          <p:cNvSpPr/>
          <p:nvPr/>
        </p:nvSpPr>
        <p:spPr>
          <a:xfrm>
            <a:off x="443554" y="5039772"/>
            <a:ext cx="83183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La </a:t>
            </a:r>
            <a:r>
              <a:rPr lang="es-ES" sz="1600" dirty="0"/>
              <a:t>fuerza varía conforme al </a:t>
            </a:r>
            <a:r>
              <a:rPr lang="es-ES" sz="1600" b="1" dirty="0"/>
              <a:t>inverso del cuadrado de la distancia</a:t>
            </a:r>
            <a:r>
              <a:rPr lang="es-ES" sz="1600" dirty="0"/>
              <a:t>.</a:t>
            </a:r>
          </a:p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Es </a:t>
            </a:r>
            <a:r>
              <a:rPr lang="es-ES" sz="1600" b="1" dirty="0"/>
              <a:t>central</a:t>
            </a:r>
            <a:r>
              <a:rPr lang="es-ES" sz="1600" dirty="0"/>
              <a:t> y, por tanto, </a:t>
            </a:r>
            <a:r>
              <a:rPr lang="es-ES" sz="1600" b="1" dirty="0"/>
              <a:t>conservativa</a:t>
            </a:r>
            <a:r>
              <a:rPr lang="es-ES" sz="1600" dirty="0"/>
              <a:t>.</a:t>
            </a:r>
          </a:p>
          <a:p>
            <a:pPr marL="177800" indent="-177800">
              <a:buFont typeface="Wingdings" panose="05000000000000000000" pitchFamily="2" charset="2"/>
              <a:buChar char=""/>
            </a:pPr>
            <a:r>
              <a:rPr lang="es-ES" sz="1600" dirty="0" smtClean="0"/>
              <a:t>Depende </a:t>
            </a:r>
            <a:r>
              <a:rPr lang="es-ES" sz="1600" dirty="0"/>
              <a:t>del </a:t>
            </a:r>
            <a:r>
              <a:rPr lang="es-ES" sz="1600" dirty="0" smtClean="0"/>
              <a:t>medio</a:t>
            </a:r>
          </a:p>
          <a:p>
            <a:pPr marL="285750" indent="-285750">
              <a:buFont typeface="Wingdings" panose="05000000000000000000" pitchFamily="2" charset="2"/>
              <a:buChar char="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"/>
            </a:pPr>
            <a:endParaRPr lang="es-E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3835022" y="5672715"/>
                <a:ext cx="1600245" cy="573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s-E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ES" sz="1600" b="1" i="1">
                              <a:latin typeface="Cambria Math"/>
                            </a:rPr>
                            <m:t>𝟒</m:t>
                          </m:r>
                          <m:r>
                            <a:rPr lang="es-ES" sz="1600" b="1" i="1">
                              <a:latin typeface="Cambria Math"/>
                              <a:ea typeface="Cambria Math"/>
                            </a:rPr>
                            <m:t>𝝅𝜺</m:t>
                          </m:r>
                        </m:den>
                      </m:f>
                      <m:f>
                        <m:f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1" i="1" smtClean="0">
                              <a:latin typeface="Cambria Math"/>
                              <a:ea typeface="Cambria Math"/>
                            </a:rPr>
                            <m:t>𝒒𝒒</m:t>
                          </m:r>
                          <m:r>
                            <a:rPr lang="es-ES" sz="1600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ES" sz="16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s-ES" sz="16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22" y="5672715"/>
                <a:ext cx="1600245" cy="5736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magen 43">
            <a:hlinkClick r:id="rId19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Interacción </a:t>
            </a:r>
            <a:r>
              <a:rPr lang="es-ES" sz="1600" b="1" dirty="0">
                <a:solidFill>
                  <a:schemeClr val="bg1"/>
                </a:solidFill>
              </a:rPr>
              <a:t>electrostática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313898" y="1023582"/>
            <a:ext cx="38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</a:t>
            </a:r>
            <a:r>
              <a:rPr lang="es-ES" b="1" dirty="0" smtClean="0">
                <a:solidFill>
                  <a:srgbClr val="00B0F0"/>
                </a:solidFill>
              </a:rPr>
              <a:t> Principio de superposición</a:t>
            </a:r>
            <a:endParaRPr lang="es-ES" b="1" dirty="0">
              <a:solidFill>
                <a:srgbClr val="00B0F0"/>
              </a:solidFill>
            </a:endParaRPr>
          </a:p>
        </p:txBody>
      </p:sp>
      <p:grpSp>
        <p:nvGrpSpPr>
          <p:cNvPr id="45" name="85 Grupo"/>
          <p:cNvGrpSpPr/>
          <p:nvPr/>
        </p:nvGrpSpPr>
        <p:grpSpPr>
          <a:xfrm>
            <a:off x="307795" y="1502847"/>
            <a:ext cx="3737939" cy="3450241"/>
            <a:chOff x="321443" y="1311778"/>
            <a:chExt cx="3737939" cy="3450241"/>
          </a:xfrm>
        </p:grpSpPr>
        <p:cxnSp>
          <p:nvCxnSpPr>
            <p:cNvPr id="46" name="47 Conector recto"/>
            <p:cNvCxnSpPr/>
            <p:nvPr/>
          </p:nvCxnSpPr>
          <p:spPr>
            <a:xfrm flipV="1">
              <a:off x="723331" y="2063300"/>
              <a:ext cx="2504364" cy="12804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78 Conector recto de flecha"/>
            <p:cNvCxnSpPr/>
            <p:nvPr/>
          </p:nvCxnSpPr>
          <p:spPr>
            <a:xfrm flipV="1">
              <a:off x="2922895" y="1883390"/>
              <a:ext cx="652819" cy="3161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45 Grupo"/>
            <p:cNvGrpSpPr/>
            <p:nvPr/>
          </p:nvGrpSpPr>
          <p:grpSpPr>
            <a:xfrm>
              <a:off x="468336" y="3064824"/>
              <a:ext cx="540000" cy="540000"/>
              <a:chOff x="1519214" y="2723629"/>
              <a:chExt cx="540000" cy="540000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214" y="2723629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43 Más"/>
              <p:cNvSpPr/>
              <p:nvPr/>
            </p:nvSpPr>
            <p:spPr>
              <a:xfrm>
                <a:off x="1651381" y="2852384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cxnSp>
          <p:nvCxnSpPr>
            <p:cNvPr id="49" name="60 Conector recto"/>
            <p:cNvCxnSpPr/>
            <p:nvPr/>
          </p:nvCxnSpPr>
          <p:spPr>
            <a:xfrm flipV="1">
              <a:off x="1965277" y="1992573"/>
              <a:ext cx="1050878" cy="24429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64 Conector recto"/>
            <p:cNvCxnSpPr/>
            <p:nvPr/>
          </p:nvCxnSpPr>
          <p:spPr>
            <a:xfrm flipH="1" flipV="1">
              <a:off x="2784143" y="1828800"/>
              <a:ext cx="818866" cy="2442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51 Grupo"/>
            <p:cNvGrpSpPr/>
            <p:nvPr/>
          </p:nvGrpSpPr>
          <p:grpSpPr>
            <a:xfrm>
              <a:off x="1714831" y="4133897"/>
              <a:ext cx="540000" cy="540000"/>
              <a:chOff x="1519214" y="2723629"/>
              <a:chExt cx="540000" cy="540000"/>
            </a:xfrm>
          </p:grpSpPr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214" y="2723629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8" name="53 Más"/>
              <p:cNvSpPr/>
              <p:nvPr/>
            </p:nvSpPr>
            <p:spPr>
              <a:xfrm>
                <a:off x="1651381" y="2852384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grpSp>
          <p:nvGrpSpPr>
            <p:cNvPr id="52" name="41 Grupo"/>
            <p:cNvGrpSpPr/>
            <p:nvPr/>
          </p:nvGrpSpPr>
          <p:grpSpPr>
            <a:xfrm>
              <a:off x="3348013" y="4020167"/>
              <a:ext cx="540000" cy="540000"/>
              <a:chOff x="4194175" y="3051175"/>
              <a:chExt cx="540000" cy="540000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175" y="305117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44 Menos"/>
              <p:cNvSpPr/>
              <p:nvPr/>
            </p:nvSpPr>
            <p:spPr>
              <a:xfrm>
                <a:off x="4326342" y="3179929"/>
                <a:ext cx="288000" cy="28800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p:cxnSp>
          <p:nvCxnSpPr>
            <p:cNvPr id="53" name="71 Conector recto de flecha"/>
            <p:cNvCxnSpPr/>
            <p:nvPr/>
          </p:nvCxnSpPr>
          <p:spPr>
            <a:xfrm>
              <a:off x="2920620" y="2238233"/>
              <a:ext cx="286603" cy="85980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81 Conector recto de flecha"/>
            <p:cNvCxnSpPr/>
            <p:nvPr/>
          </p:nvCxnSpPr>
          <p:spPr>
            <a:xfrm flipV="1">
              <a:off x="2925170" y="1514901"/>
              <a:ext cx="254758" cy="7005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69 CuadroTexto"/>
                <p:cNvSpPr txBox="1"/>
                <p:nvPr/>
              </p:nvSpPr>
              <p:spPr>
                <a:xfrm>
                  <a:off x="321443" y="3534086"/>
                  <a:ext cx="4345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5" name="6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443" y="3534086"/>
                  <a:ext cx="434542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72 CuadroTexto"/>
                <p:cNvSpPr txBox="1"/>
                <p:nvPr/>
              </p:nvSpPr>
              <p:spPr>
                <a:xfrm>
                  <a:off x="2084279" y="4423465"/>
                  <a:ext cx="4392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6" name="7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279" y="4423465"/>
                  <a:ext cx="439286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73 CuadroTexto"/>
                <p:cNvSpPr txBox="1"/>
                <p:nvPr/>
              </p:nvSpPr>
              <p:spPr>
                <a:xfrm>
                  <a:off x="3192023" y="4384797"/>
                  <a:ext cx="4392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7" name="7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023" y="4384797"/>
                  <a:ext cx="439286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74 CuadroTexto"/>
                <p:cNvSpPr txBox="1"/>
                <p:nvPr/>
              </p:nvSpPr>
              <p:spPr>
                <a:xfrm>
                  <a:off x="2348136" y="1834940"/>
                  <a:ext cx="4392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8" name="7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8136" y="1834940"/>
                  <a:ext cx="439286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83 Grupo"/>
            <p:cNvGrpSpPr/>
            <p:nvPr/>
          </p:nvGrpSpPr>
          <p:grpSpPr>
            <a:xfrm>
              <a:off x="2638330" y="1959355"/>
              <a:ext cx="540000" cy="540000"/>
              <a:chOff x="3784742" y="2368787"/>
              <a:chExt cx="540000" cy="540000"/>
            </a:xfrm>
          </p:grpSpPr>
          <p:pic>
            <p:nvPicPr>
              <p:cNvPr id="63" name="Picture 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742" y="2368787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87 Más"/>
              <p:cNvSpPr/>
              <p:nvPr/>
            </p:nvSpPr>
            <p:spPr>
              <a:xfrm>
                <a:off x="3928283" y="2498537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84 CuadroTexto"/>
                <p:cNvSpPr txBox="1"/>
                <p:nvPr/>
              </p:nvSpPr>
              <p:spPr>
                <a:xfrm>
                  <a:off x="3542317" y="1664345"/>
                  <a:ext cx="51706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0" name="8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317" y="1664345"/>
                  <a:ext cx="517065" cy="368499"/>
                </a:xfrm>
                <a:prstGeom prst="rect">
                  <a:avLst/>
                </a:prstGeom>
                <a:blipFill>
                  <a:blip r:embed="rId9"/>
                  <a:stretch>
                    <a:fillRect t="-16393" r="-1294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90 CuadroTexto"/>
                <p:cNvSpPr txBox="1"/>
                <p:nvPr/>
              </p:nvSpPr>
              <p:spPr>
                <a:xfrm>
                  <a:off x="2684783" y="1311778"/>
                  <a:ext cx="52181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24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1" name="9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783" y="1311778"/>
                  <a:ext cx="521810" cy="368499"/>
                </a:xfrm>
                <a:prstGeom prst="rect">
                  <a:avLst/>
                </a:prstGeom>
                <a:blipFill>
                  <a:blip r:embed="rId10"/>
                  <a:stretch>
                    <a:fillRect t="-16667" r="-1279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91 CuadroTexto"/>
                <p:cNvSpPr txBox="1"/>
                <p:nvPr/>
              </p:nvSpPr>
              <p:spPr>
                <a:xfrm>
                  <a:off x="3107863" y="2662906"/>
                  <a:ext cx="52181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34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2" name="9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863" y="2662906"/>
                  <a:ext cx="521810" cy="368499"/>
                </a:xfrm>
                <a:prstGeom prst="rect">
                  <a:avLst/>
                </a:prstGeom>
                <a:blipFill>
                  <a:blip r:embed="rId11"/>
                  <a:stretch>
                    <a:fillRect t="-16393" r="-1294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Rectángulo 70"/>
          <p:cNvSpPr/>
          <p:nvPr/>
        </p:nvSpPr>
        <p:spPr>
          <a:xfrm>
            <a:off x="4319517" y="1662711"/>
            <a:ext cx="4455994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La </a:t>
            </a:r>
            <a:r>
              <a:rPr lang="es-ES" sz="1600" dirty="0"/>
              <a:t>fuerza de interacción entre dos cargas puntuales no varía en presencia de otras cargas.</a:t>
            </a:r>
          </a:p>
          <a:p>
            <a:pPr marL="177800" indent="-177800" algn="just"/>
            <a:endParaRPr lang="es-ES" sz="1600" dirty="0"/>
          </a:p>
          <a:p>
            <a:pPr marL="177800" indent="-177800" algn="just"/>
            <a:r>
              <a:rPr lang="es-ES" sz="1600" dirty="0" smtClean="0">
                <a:sym typeface="Wingdings" panose="05000000000000000000" pitchFamily="2" charset="2"/>
              </a:rPr>
              <a:t> 	</a:t>
            </a:r>
            <a:r>
              <a:rPr lang="es-ES" sz="1600" dirty="0" smtClean="0"/>
              <a:t>La </a:t>
            </a:r>
            <a:r>
              <a:rPr lang="es-ES" sz="1600" dirty="0"/>
              <a:t>fuerza resultante que actúa sobre una carga dada es igual a la suma de las fuerzas individuales que se ejercen sobre dicha carga.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88 CuadroTexto"/>
              <p:cNvSpPr txBox="1"/>
              <p:nvPr/>
            </p:nvSpPr>
            <p:spPr>
              <a:xfrm>
                <a:off x="5430827" y="4129871"/>
                <a:ext cx="2032479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14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S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s-ES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2" name="8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827" y="4129871"/>
                <a:ext cx="2032479" cy="368499"/>
              </a:xfrm>
              <a:prstGeom prst="rect">
                <a:avLst/>
              </a:prstGeom>
              <a:blipFill>
                <a:blip r:embed="rId12"/>
                <a:stretch>
                  <a:fillRect t="-16393" r="-270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95 CuadroTexto"/>
              <p:cNvSpPr txBox="1"/>
              <p:nvPr/>
            </p:nvSpPr>
            <p:spPr>
              <a:xfrm>
                <a:off x="4416532" y="4796599"/>
                <a:ext cx="3773341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14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E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sz="16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s-ES" sz="1600" i="1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E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s-ES" sz="16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3" name="9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32" y="4796599"/>
                <a:ext cx="3773341" cy="6455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0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Interacción </a:t>
            </a:r>
            <a:r>
              <a:rPr lang="es-ES" sz="1600" b="1" dirty="0">
                <a:solidFill>
                  <a:schemeClr val="bg1"/>
                </a:solidFill>
              </a:rPr>
              <a:t>electrostática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a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623402"/>
                  </p:ext>
                </p:extLst>
              </p:nvPr>
            </p:nvGraphicFramePr>
            <p:xfrm>
              <a:off x="508000" y="1206500"/>
              <a:ext cx="8178801" cy="323005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Tres </a:t>
                          </a:r>
                          <a:r>
                            <a:rPr lang="es-ES" sz="1600" dirty="0"/>
                            <a:t>cargas,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=+4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=−10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 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=−6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están situadas, respectivamente, en los puntos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(0, 0</m:t>
                              </m:r>
                              <m:r>
                                <a:rPr lang="es-ES" sz="16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), (0, 0) 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 (0′2, 0). </m:t>
                              </m:r>
                            </m:oMath>
                          </a14:m>
                          <a:r>
                            <a:rPr lang="es-ES" sz="1600" dirty="0"/>
                            <a:t>Determina la fuerza que actúa sobre la carga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/>
                        </a:p>
                        <a:p>
                          <a:pPr marL="0" indent="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=12,58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+1,38 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=12,65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Dos cargas,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600" dirty="0" smtClean="0"/>
                            <a:t> 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600" dirty="0" smtClean="0"/>
                            <a:t>,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+10 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𝑛𝐶</m:t>
                              </m:r>
                            </m:oMath>
                          </a14:m>
                          <a:r>
                            <a:rPr lang="es-ES" sz="1600" dirty="0" smtClean="0"/>
                            <a:t> se encuentran en los puntos (0, 0) y (8, 0) de un sistema de referencia XY medido en metros. Determina la fuerza neta que ambas cargas ejercen sobre una tercera,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sz="1600" dirty="0" smtClean="0"/>
                            <a:t>,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𝑛𝐶</m:t>
                              </m:r>
                            </m:oMath>
                          </a14:m>
                          <a:r>
                            <a:rPr lang="es-ES" sz="1600" dirty="0" smtClean="0"/>
                            <a:t> cuando esta se encuentra situada en los puntos: i) A (4, 0); ii) B (4, 4)</a:t>
                          </a:r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  <a:p>
                          <a:pPr marL="0" indent="0" algn="just">
                            <a:tabLst/>
                          </a:pP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s-ES" sz="1600" dirty="0" smtClean="0"/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" sz="1600" dirty="0" smtClean="0"/>
                            <a:t>; b)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a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623402"/>
                  </p:ext>
                </p:extLst>
              </p:nvPr>
            </p:nvGraphicFramePr>
            <p:xfrm>
              <a:off x="508000" y="1206500"/>
              <a:ext cx="8178801" cy="323005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402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5455" r="-156" b="-12272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07813" r="-156" b="-54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69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9904" y="1193126"/>
            <a:ext cx="84001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Campo eléctrico </a:t>
            </a:r>
            <a:r>
              <a:rPr lang="es-ES" sz="1600" dirty="0"/>
              <a:t>es la región del espacio cuyas propiedades son alteradas por la presencia de una </a:t>
            </a:r>
            <a:r>
              <a:rPr lang="es-ES" sz="1600" dirty="0" smtClean="0"/>
              <a:t>carga.</a:t>
            </a:r>
            <a:endParaRPr lang="es-ES" sz="16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70225" y="1980515"/>
            <a:ext cx="6343035" cy="1608845"/>
            <a:chOff x="1315634" y="4846546"/>
            <a:chExt cx="6343035" cy="1608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42 CuadroTexto"/>
                <p:cNvSpPr txBox="1"/>
                <p:nvPr/>
              </p:nvSpPr>
              <p:spPr>
                <a:xfrm>
                  <a:off x="6841902" y="4846546"/>
                  <a:ext cx="5082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s-E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902" y="4846546"/>
                  <a:ext cx="508280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8" descr="http://www.iac.es/cosmoeduca/relatividad/imagenes/charla3imag/curvaturag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1FDFB"/>
                </a:clrFrom>
                <a:clrTo>
                  <a:srgbClr val="F1FD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61"/>
            <a:stretch/>
          </p:blipFill>
          <p:spPr bwMode="auto">
            <a:xfrm>
              <a:off x="1315634" y="5117910"/>
              <a:ext cx="3051650" cy="133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" t="26919" r="4575" b="30617"/>
            <a:stretch/>
          </p:blipFill>
          <p:spPr bwMode="auto">
            <a:xfrm flipV="1">
              <a:off x="2620371" y="5663821"/>
              <a:ext cx="464019" cy="23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8 CuadroTexto"/>
                <p:cNvSpPr txBox="1"/>
                <p:nvPr/>
              </p:nvSpPr>
              <p:spPr>
                <a:xfrm>
                  <a:off x="2259426" y="5417478"/>
                  <a:ext cx="5180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s-E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es-E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426" y="5417478"/>
                  <a:ext cx="518091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8" descr="http://www.iac.es/cosmoeduca/relatividad/imagenes/charla3imag/curvaturag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1FDFB"/>
                </a:clrFrom>
                <a:clrTo>
                  <a:srgbClr val="F1FD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61"/>
            <a:stretch/>
          </p:blipFill>
          <p:spPr bwMode="auto">
            <a:xfrm>
              <a:off x="4607019" y="5133832"/>
              <a:ext cx="3051650" cy="129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" t="26919" r="4575" b="30617"/>
            <a:stretch/>
          </p:blipFill>
          <p:spPr bwMode="auto">
            <a:xfrm flipV="1">
              <a:off x="5925404" y="5652448"/>
              <a:ext cx="464019" cy="23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50 CuadroTexto"/>
                <p:cNvSpPr txBox="1"/>
                <p:nvPr/>
              </p:nvSpPr>
              <p:spPr>
                <a:xfrm>
                  <a:off x="5578107" y="5433401"/>
                  <a:ext cx="5180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s-ES" sz="1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es-E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5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07" y="5433401"/>
                  <a:ext cx="518091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46 Conector recto de flecha"/>
            <p:cNvCxnSpPr/>
            <p:nvPr/>
          </p:nvCxnSpPr>
          <p:spPr>
            <a:xfrm flipH="1">
              <a:off x="6878472" y="5272587"/>
              <a:ext cx="408534" cy="1455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491" y="5103386"/>
              <a:ext cx="318187" cy="31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ángulo 15"/>
          <p:cNvSpPr/>
          <p:nvPr/>
        </p:nvSpPr>
        <p:spPr>
          <a:xfrm>
            <a:off x="374364" y="3771290"/>
            <a:ext cx="83865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El </a:t>
            </a:r>
            <a:r>
              <a:rPr lang="es-ES" sz="1600" b="1" dirty="0"/>
              <a:t>campo</a:t>
            </a:r>
            <a:r>
              <a:rPr lang="es-ES" sz="1600" dirty="0"/>
              <a:t> esta definido por:</a:t>
            </a:r>
          </a:p>
          <a:p>
            <a:endParaRPr lang="es-ES" sz="1600" dirty="0"/>
          </a:p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</a:t>
            </a:r>
            <a:r>
              <a:rPr lang="es-ES" sz="1600" dirty="0"/>
              <a:t>	Su </a:t>
            </a:r>
            <a:r>
              <a:rPr lang="es-ES" sz="1600" b="1" dirty="0"/>
              <a:t>intensidad</a:t>
            </a:r>
            <a:r>
              <a:rPr lang="es-ES" sz="1600" dirty="0"/>
              <a:t> en cada punto (desde una perspectiva dinámica)</a:t>
            </a:r>
          </a:p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</a:t>
            </a:r>
            <a:r>
              <a:rPr lang="es-ES" sz="1600" dirty="0"/>
              <a:t>	Su </a:t>
            </a:r>
            <a:r>
              <a:rPr lang="es-ES" sz="1600" b="1" dirty="0"/>
              <a:t>potencial</a:t>
            </a:r>
            <a:r>
              <a:rPr lang="es-ES" sz="1600" dirty="0"/>
              <a:t> en cada punto (desde un punto de vista energético)</a:t>
            </a:r>
          </a:p>
          <a:p>
            <a:pPr marL="177800" indent="-177800"/>
            <a:endParaRPr lang="es-ES" sz="1600" dirty="0"/>
          </a:p>
          <a:p>
            <a:pPr marL="177800" indent="-177800"/>
            <a:r>
              <a:rPr lang="es-ES" sz="1600" b="1" dirty="0"/>
              <a:t>Efecto del campo </a:t>
            </a:r>
            <a:r>
              <a:rPr lang="es-ES" sz="1600" dirty="0"/>
              <a:t>sobre una carga testigo:</a:t>
            </a:r>
          </a:p>
          <a:p>
            <a:pPr marL="177800" indent="-177800"/>
            <a:endParaRPr lang="es-ES" sz="1600" dirty="0"/>
          </a:p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</a:t>
            </a:r>
            <a:r>
              <a:rPr lang="es-ES" sz="1600" dirty="0"/>
              <a:t>	La </a:t>
            </a:r>
            <a:r>
              <a:rPr lang="es-ES" sz="1600" b="1" dirty="0"/>
              <a:t>fuerza</a:t>
            </a:r>
            <a:r>
              <a:rPr lang="es-ES" sz="1600" dirty="0"/>
              <a:t> que actúa sobre la carga (desde un punto de vista dinámico)</a:t>
            </a:r>
          </a:p>
          <a:p>
            <a:pPr marL="177800" indent="-177800"/>
            <a:r>
              <a:rPr lang="es-ES" sz="1600" dirty="0" smtClean="0">
                <a:sym typeface="Wingdings" panose="05000000000000000000" pitchFamily="2" charset="2"/>
              </a:rPr>
              <a:t></a:t>
            </a:r>
            <a:r>
              <a:rPr lang="es-ES" sz="1600" dirty="0"/>
              <a:t>	La </a:t>
            </a:r>
            <a:r>
              <a:rPr lang="es-ES" sz="1600" b="1" dirty="0"/>
              <a:t>energía potencial </a:t>
            </a:r>
            <a:r>
              <a:rPr lang="es-ES" sz="1600" dirty="0"/>
              <a:t>(desde un punto de vista energético)</a:t>
            </a:r>
          </a:p>
        </p:txBody>
      </p:sp>
      <p:pic>
        <p:nvPicPr>
          <p:cNvPr id="17" name="Imagen 16">
            <a:hlinkClick r:id="rId8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Enfoque dinámico del campo eléctrico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375313" y="1450412"/>
                <a:ext cx="8345605" cy="13533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 smtClean="0"/>
                  <a:t>Se define intensidad del campo eléctrico,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s-ES" sz="1600" dirty="0" smtClean="0"/>
                  <a:t>, </a:t>
                </a:r>
                <a:r>
                  <a:rPr lang="es-ES" sz="1600" dirty="0"/>
                  <a:t>en un punto como la fuerza que actúa sobre la unidad de carga testigo positiva colocada en dicho punto</a:t>
                </a:r>
                <a:r>
                  <a:rPr lang="es-ES" sz="1600" dirty="0" smtClean="0"/>
                  <a:t>,</a:t>
                </a:r>
              </a:p>
              <a:p>
                <a:pPr algn="just"/>
                <a:endParaRPr lang="es-ES" sz="1600" dirty="0"/>
              </a:p>
              <a:p>
                <a:pPr algn="just"/>
                <a:endParaRPr lang="es-ES" sz="1600" dirty="0" smtClean="0"/>
              </a:p>
              <a:p>
                <a:pPr algn="just"/>
                <a:endParaRPr lang="es-ES" sz="16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3" y="1450412"/>
                <a:ext cx="8345605" cy="1353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6 CuadroTexto"/>
              <p:cNvSpPr txBox="1"/>
              <p:nvPr/>
            </p:nvSpPr>
            <p:spPr>
              <a:xfrm>
                <a:off x="3091941" y="2114720"/>
                <a:ext cx="2720809" cy="65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     (</m:t>
                      </m:r>
                      <m:r>
                        <a:rPr lang="es-ES" sz="1600" b="0" i="1" smtClean="0">
                          <a:latin typeface="Cambria Math"/>
                        </a:rPr>
                        <m:t>𝑢𝑛𝑖𝑑𝑎𝑑</m:t>
                      </m:r>
                      <m:r>
                        <a:rPr lang="es-ES" sz="1600" b="0" i="1" smtClean="0">
                          <a:latin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</a:rPr>
                        <m:t>𝑒𝑠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8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41" y="2114720"/>
                <a:ext cx="2720809" cy="658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525437" y="4003344"/>
            <a:ext cx="5311863" cy="2473127"/>
            <a:chOff x="484494" y="3075297"/>
            <a:chExt cx="5311863" cy="2473127"/>
          </a:xfrm>
        </p:grpSpPr>
        <p:grpSp>
          <p:nvGrpSpPr>
            <p:cNvPr id="20" name="16 Grupo"/>
            <p:cNvGrpSpPr/>
            <p:nvPr/>
          </p:nvGrpSpPr>
          <p:grpSpPr>
            <a:xfrm>
              <a:off x="484494" y="3086669"/>
              <a:ext cx="2484502" cy="2461755"/>
              <a:chOff x="1439837" y="4028364"/>
              <a:chExt cx="2484502" cy="2461755"/>
            </a:xfrm>
          </p:grpSpPr>
          <p:cxnSp>
            <p:nvCxnSpPr>
              <p:cNvPr id="47" name="11 Conector recto"/>
              <p:cNvCxnSpPr/>
              <p:nvPr/>
            </p:nvCxnSpPr>
            <p:spPr>
              <a:xfrm>
                <a:off x="1596790" y="5254389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25 Conector recto"/>
              <p:cNvCxnSpPr/>
              <p:nvPr/>
            </p:nvCxnSpPr>
            <p:spPr>
              <a:xfrm rot="-1800000">
                <a:off x="1599066" y="5256024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26 Conector recto"/>
              <p:cNvCxnSpPr/>
              <p:nvPr/>
            </p:nvCxnSpPr>
            <p:spPr>
              <a:xfrm rot="-3600000">
                <a:off x="1628635" y="5203708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27 Conector recto"/>
              <p:cNvCxnSpPr/>
              <p:nvPr/>
            </p:nvCxnSpPr>
            <p:spPr>
              <a:xfrm rot="5400000">
                <a:off x="1599064" y="5243015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28 Conector recto"/>
              <p:cNvCxnSpPr/>
              <p:nvPr/>
            </p:nvCxnSpPr>
            <p:spPr>
              <a:xfrm rot="3600000" flipH="1">
                <a:off x="1538217" y="5150111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29 Conector recto"/>
              <p:cNvCxnSpPr/>
              <p:nvPr/>
            </p:nvCxnSpPr>
            <p:spPr>
              <a:xfrm rot="1800000" flipH="1">
                <a:off x="1595298" y="5253536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368" y="4980557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21 Más"/>
              <p:cNvSpPr/>
              <p:nvPr/>
            </p:nvSpPr>
            <p:spPr>
              <a:xfrm>
                <a:off x="2556683" y="5122462"/>
                <a:ext cx="288000" cy="286603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  <p:grpSp>
            <p:nvGrpSpPr>
              <p:cNvPr id="55" name="13 Grupo"/>
              <p:cNvGrpSpPr/>
              <p:nvPr/>
            </p:nvGrpSpPr>
            <p:grpSpPr>
              <a:xfrm>
                <a:off x="2502087" y="4028364"/>
                <a:ext cx="1422252" cy="1408603"/>
                <a:chOff x="1696869" y="3960125"/>
                <a:chExt cx="1422252" cy="1408603"/>
              </a:xfrm>
            </p:grpSpPr>
            <p:cxnSp>
              <p:nvCxnSpPr>
                <p:cNvPr id="68" name="31 Conector recto de flecha"/>
                <p:cNvCxnSpPr/>
                <p:nvPr/>
              </p:nvCxnSpPr>
              <p:spPr>
                <a:xfrm rot="2700000" flipV="1">
                  <a:off x="2759121" y="500872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32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33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35 Conector recto de flecha"/>
                <p:cNvCxnSpPr/>
                <p:nvPr/>
              </p:nvCxnSpPr>
              <p:spPr>
                <a:xfrm rot="18900000" flipV="1">
                  <a:off x="1696869" y="3960125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37 Grupo"/>
              <p:cNvGrpSpPr/>
              <p:nvPr/>
            </p:nvGrpSpPr>
            <p:grpSpPr>
              <a:xfrm flipH="1">
                <a:off x="1439837" y="4169391"/>
                <a:ext cx="887713" cy="1269850"/>
                <a:chOff x="2231408" y="4098878"/>
                <a:chExt cx="887713" cy="1269850"/>
              </a:xfrm>
            </p:grpSpPr>
            <p:cxnSp>
              <p:nvCxnSpPr>
                <p:cNvPr id="65" name="38 Conector recto de flecha"/>
                <p:cNvCxnSpPr/>
                <p:nvPr/>
              </p:nvCxnSpPr>
              <p:spPr>
                <a:xfrm rot="2700000" flipV="1">
                  <a:off x="2759121" y="500872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39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40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43 Grupo"/>
              <p:cNvGrpSpPr/>
              <p:nvPr/>
            </p:nvGrpSpPr>
            <p:grpSpPr>
              <a:xfrm flipV="1">
                <a:off x="2504362" y="5625152"/>
                <a:ext cx="1301697" cy="864967"/>
                <a:chOff x="1696869" y="3960125"/>
                <a:chExt cx="1301697" cy="864967"/>
              </a:xfrm>
            </p:grpSpPr>
            <p:cxnSp>
              <p:nvCxnSpPr>
                <p:cNvPr id="62" name="45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47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51 Conector recto de flecha"/>
                <p:cNvCxnSpPr/>
                <p:nvPr/>
              </p:nvCxnSpPr>
              <p:spPr>
                <a:xfrm rot="18900000" flipV="1">
                  <a:off x="1696869" y="3960125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52 Grupo"/>
              <p:cNvGrpSpPr/>
              <p:nvPr/>
            </p:nvGrpSpPr>
            <p:grpSpPr>
              <a:xfrm flipH="1" flipV="1">
                <a:off x="1546743" y="5625153"/>
                <a:ext cx="767158" cy="726214"/>
                <a:chOff x="2231408" y="4098878"/>
                <a:chExt cx="767158" cy="726214"/>
              </a:xfrm>
            </p:grpSpPr>
            <p:cxnSp>
              <p:nvCxnSpPr>
                <p:cNvPr id="60" name="54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55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14 Rectángulo"/>
                  <p:cNvSpPr/>
                  <p:nvPr/>
                </p:nvSpPr>
                <p:spPr>
                  <a:xfrm>
                    <a:off x="1455942" y="4237469"/>
                    <a:ext cx="373820" cy="3684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59" name="14 Rectángulo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942" y="4237469"/>
                    <a:ext cx="373820" cy="3684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17 Grupo"/>
            <p:cNvGrpSpPr/>
            <p:nvPr/>
          </p:nvGrpSpPr>
          <p:grpSpPr>
            <a:xfrm>
              <a:off x="3311855" y="3075297"/>
              <a:ext cx="2484502" cy="2461755"/>
              <a:chOff x="4840404" y="3976048"/>
              <a:chExt cx="2484502" cy="2461755"/>
            </a:xfrm>
          </p:grpSpPr>
          <p:cxnSp>
            <p:nvCxnSpPr>
              <p:cNvPr id="22" name="57 Conector recto"/>
              <p:cNvCxnSpPr/>
              <p:nvPr/>
            </p:nvCxnSpPr>
            <p:spPr>
              <a:xfrm>
                <a:off x="4997357" y="5202073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58 Conector recto"/>
              <p:cNvCxnSpPr/>
              <p:nvPr/>
            </p:nvCxnSpPr>
            <p:spPr>
              <a:xfrm rot="-1800000">
                <a:off x="4999633" y="5203708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59 Conector recto"/>
              <p:cNvCxnSpPr/>
              <p:nvPr/>
            </p:nvCxnSpPr>
            <p:spPr>
              <a:xfrm rot="-3600000">
                <a:off x="5029202" y="5151392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60 Conector recto"/>
              <p:cNvCxnSpPr/>
              <p:nvPr/>
            </p:nvCxnSpPr>
            <p:spPr>
              <a:xfrm rot="5400000">
                <a:off x="4999631" y="5190699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61 Conector recto"/>
              <p:cNvCxnSpPr/>
              <p:nvPr/>
            </p:nvCxnSpPr>
            <p:spPr>
              <a:xfrm rot="3600000" flipH="1">
                <a:off x="4938784" y="5097795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62 Conector recto"/>
              <p:cNvCxnSpPr/>
              <p:nvPr/>
            </p:nvCxnSpPr>
            <p:spPr>
              <a:xfrm rot="1800000" flipH="1">
                <a:off x="4995865" y="5201220"/>
                <a:ext cx="21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1935" y="492824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" name="65 Grupo"/>
              <p:cNvGrpSpPr/>
              <p:nvPr/>
            </p:nvGrpSpPr>
            <p:grpSpPr>
              <a:xfrm>
                <a:off x="5902654" y="3976048"/>
                <a:ext cx="1422252" cy="1408603"/>
                <a:chOff x="1696869" y="3960125"/>
                <a:chExt cx="1422252" cy="1408603"/>
              </a:xfrm>
            </p:grpSpPr>
            <p:cxnSp>
              <p:nvCxnSpPr>
                <p:cNvPr id="43" name="66 Conector recto de flecha"/>
                <p:cNvCxnSpPr/>
                <p:nvPr/>
              </p:nvCxnSpPr>
              <p:spPr>
                <a:xfrm rot="2700000" flipV="1">
                  <a:off x="2759121" y="500872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67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68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69 Conector recto de flecha"/>
                <p:cNvCxnSpPr/>
                <p:nvPr/>
              </p:nvCxnSpPr>
              <p:spPr>
                <a:xfrm rot="18900000" flipV="1">
                  <a:off x="1696869" y="3960125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70 Grupo"/>
              <p:cNvGrpSpPr/>
              <p:nvPr/>
            </p:nvGrpSpPr>
            <p:grpSpPr>
              <a:xfrm flipH="1">
                <a:off x="4840404" y="4117075"/>
                <a:ext cx="887713" cy="1269850"/>
                <a:chOff x="2231408" y="4098878"/>
                <a:chExt cx="887713" cy="1269850"/>
              </a:xfrm>
            </p:grpSpPr>
            <p:cxnSp>
              <p:nvCxnSpPr>
                <p:cNvPr id="40" name="71 Conector recto de flecha"/>
                <p:cNvCxnSpPr/>
                <p:nvPr/>
              </p:nvCxnSpPr>
              <p:spPr>
                <a:xfrm rot="2700000" flipV="1">
                  <a:off x="2759121" y="500872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72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73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74 Grupo"/>
              <p:cNvGrpSpPr/>
              <p:nvPr/>
            </p:nvGrpSpPr>
            <p:grpSpPr>
              <a:xfrm flipV="1">
                <a:off x="5904929" y="5572836"/>
                <a:ext cx="1301697" cy="864967"/>
                <a:chOff x="1696869" y="3960125"/>
                <a:chExt cx="1301697" cy="864967"/>
              </a:xfrm>
            </p:grpSpPr>
            <p:cxnSp>
              <p:nvCxnSpPr>
                <p:cNvPr id="37" name="75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76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77 Conector recto de flecha"/>
                <p:cNvCxnSpPr/>
                <p:nvPr/>
              </p:nvCxnSpPr>
              <p:spPr>
                <a:xfrm rot="18900000" flipV="1">
                  <a:off x="1696869" y="3960125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78 Grupo"/>
              <p:cNvGrpSpPr/>
              <p:nvPr/>
            </p:nvGrpSpPr>
            <p:grpSpPr>
              <a:xfrm flipH="1" flipV="1">
                <a:off x="4947310" y="5572837"/>
                <a:ext cx="767158" cy="726214"/>
                <a:chOff x="2231408" y="4098878"/>
                <a:chExt cx="767158" cy="726214"/>
              </a:xfrm>
            </p:grpSpPr>
            <p:cxnSp>
              <p:nvCxnSpPr>
                <p:cNvPr id="35" name="79 Conector recto de flecha"/>
                <p:cNvCxnSpPr/>
                <p:nvPr/>
              </p:nvCxnSpPr>
              <p:spPr>
                <a:xfrm rot="900000" flipV="1">
                  <a:off x="2638566" y="4465092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80 Conector recto de flecha"/>
                <p:cNvCxnSpPr/>
                <p:nvPr/>
              </p:nvCxnSpPr>
              <p:spPr>
                <a:xfrm rot="-900000" flipV="1">
                  <a:off x="2231408" y="4098878"/>
                  <a:ext cx="360000" cy="3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81 Menos"/>
              <p:cNvSpPr/>
              <p:nvPr/>
            </p:nvSpPr>
            <p:spPr>
              <a:xfrm>
                <a:off x="5950425" y="5063321"/>
                <a:ext cx="288000" cy="28800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82 Rectángulo"/>
                  <p:cNvSpPr/>
                  <p:nvPr/>
                </p:nvSpPr>
                <p:spPr>
                  <a:xfrm>
                    <a:off x="4911100" y="4171505"/>
                    <a:ext cx="373820" cy="3684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34" name="82 Rectángulo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1100" y="4171505"/>
                    <a:ext cx="373820" cy="3684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19 CuadroTexto"/>
              <p:cNvSpPr txBox="1"/>
              <p:nvPr/>
            </p:nvSpPr>
            <p:spPr>
              <a:xfrm>
                <a:off x="2070633" y="2908565"/>
                <a:ext cx="4361129" cy="79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/>
                                </a:rPr>
                                <m:t>𝑞𝑞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           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⟹                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2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33" y="2908565"/>
                <a:ext cx="4361129" cy="790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ángulo 72"/>
          <p:cNvSpPr/>
          <p:nvPr/>
        </p:nvSpPr>
        <p:spPr>
          <a:xfrm>
            <a:off x="6209730" y="4111725"/>
            <a:ext cx="251118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El sentido del campo coincide con el sentido del movimiento que adquiriría una carga testigo positiva colocada en reposo en un punto del campo.</a:t>
            </a:r>
          </a:p>
        </p:txBody>
      </p:sp>
      <p:sp>
        <p:nvSpPr>
          <p:cNvPr id="74" name="15 CuadroTexto"/>
          <p:cNvSpPr txBox="1"/>
          <p:nvPr/>
        </p:nvSpPr>
        <p:spPr>
          <a:xfrm>
            <a:off x="313899" y="100993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rial" pitchFamily="34" charset="0"/>
              </a:rPr>
              <a:t>3.1. Intensidad del campo eléctrico</a:t>
            </a:r>
            <a:endParaRPr lang="es-ES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8781</Words>
  <Application>Microsoft Office PowerPoint</Application>
  <PresentationFormat>Presentación en pantalla (4:3)</PresentationFormat>
  <Paragraphs>664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8" baseType="lpstr">
      <vt:lpstr>Arial</vt:lpstr>
      <vt:lpstr>Calibri</vt:lpstr>
      <vt:lpstr>Cambria</vt:lpstr>
      <vt:lpstr>Cambria Math</vt:lpstr>
      <vt:lpstr>FontAwesome</vt:lpstr>
      <vt:lpstr>Nunito Sans</vt:lpstr>
      <vt:lpstr>Segoe UI</vt:lpstr>
      <vt:lpstr>Segoe UI Emoji</vt:lpstr>
      <vt:lpstr>Symbol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Artacho Cañadas</dc:creator>
  <cp:lastModifiedBy>Rafael Artacho Cañadas</cp:lastModifiedBy>
  <cp:revision>367</cp:revision>
  <dcterms:created xsi:type="dcterms:W3CDTF">2017-11-25T07:07:06Z</dcterms:created>
  <dcterms:modified xsi:type="dcterms:W3CDTF">2025-07-24T07:39:58Z</dcterms:modified>
</cp:coreProperties>
</file>