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256" r:id="rId2"/>
    <p:sldId id="284" r:id="rId3"/>
    <p:sldId id="326" r:id="rId4"/>
    <p:sldId id="410" r:id="rId5"/>
    <p:sldId id="411" r:id="rId6"/>
    <p:sldId id="412" r:id="rId7"/>
    <p:sldId id="413" r:id="rId8"/>
    <p:sldId id="468" r:id="rId9"/>
    <p:sldId id="414" r:id="rId10"/>
    <p:sldId id="415" r:id="rId11"/>
    <p:sldId id="416" r:id="rId12"/>
    <p:sldId id="417" r:id="rId13"/>
    <p:sldId id="418" r:id="rId14"/>
    <p:sldId id="420" r:id="rId15"/>
    <p:sldId id="419" r:id="rId16"/>
    <p:sldId id="421" r:id="rId17"/>
    <p:sldId id="348" r:id="rId18"/>
    <p:sldId id="422" r:id="rId19"/>
    <p:sldId id="423" r:id="rId20"/>
    <p:sldId id="426" r:id="rId21"/>
    <p:sldId id="424" r:id="rId22"/>
    <p:sldId id="425" r:id="rId23"/>
    <p:sldId id="427" r:id="rId24"/>
    <p:sldId id="428" r:id="rId25"/>
    <p:sldId id="429" r:id="rId26"/>
    <p:sldId id="430" r:id="rId27"/>
    <p:sldId id="431" r:id="rId28"/>
    <p:sldId id="432" r:id="rId29"/>
    <p:sldId id="433" r:id="rId30"/>
    <p:sldId id="434" r:id="rId31"/>
    <p:sldId id="435" r:id="rId32"/>
    <p:sldId id="436" r:id="rId33"/>
    <p:sldId id="437" r:id="rId34"/>
    <p:sldId id="438" r:id="rId35"/>
    <p:sldId id="445" r:id="rId36"/>
    <p:sldId id="439" r:id="rId37"/>
    <p:sldId id="440" r:id="rId38"/>
    <p:sldId id="441" r:id="rId39"/>
    <p:sldId id="442" r:id="rId40"/>
    <p:sldId id="443" r:id="rId41"/>
    <p:sldId id="444" r:id="rId42"/>
    <p:sldId id="446" r:id="rId43"/>
    <p:sldId id="447" r:id="rId44"/>
    <p:sldId id="448" r:id="rId45"/>
    <p:sldId id="449" r:id="rId46"/>
    <p:sldId id="450" r:id="rId47"/>
    <p:sldId id="451" r:id="rId48"/>
    <p:sldId id="452" r:id="rId49"/>
    <p:sldId id="453" r:id="rId50"/>
    <p:sldId id="454" r:id="rId51"/>
    <p:sldId id="455" r:id="rId52"/>
    <p:sldId id="456" r:id="rId53"/>
    <p:sldId id="457" r:id="rId54"/>
    <p:sldId id="458" r:id="rId55"/>
    <p:sldId id="459" r:id="rId56"/>
    <p:sldId id="460" r:id="rId57"/>
    <p:sldId id="461" r:id="rId58"/>
    <p:sldId id="462" r:id="rId59"/>
    <p:sldId id="463" r:id="rId60"/>
    <p:sldId id="464" r:id="rId61"/>
    <p:sldId id="465" r:id="rId62"/>
    <p:sldId id="466" r:id="rId63"/>
    <p:sldId id="467" r:id="rId64"/>
    <p:sldId id="324"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50" autoAdjust="0"/>
    <p:restoredTop sz="94660"/>
  </p:normalViewPr>
  <p:slideViewPr>
    <p:cSldViewPr snapToGrid="0">
      <p:cViewPr varScale="1">
        <p:scale>
          <a:sx n="75" d="100"/>
          <a:sy n="75" d="100"/>
        </p:scale>
        <p:origin x="92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F8F8D7-557D-4F1D-B56D-DC46477EF97B}" type="datetimeFigureOut">
              <a:rPr lang="es-ES" smtClean="0"/>
              <a:t>22/07/2025</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24BB57-768C-4E80-9E4D-133551E8284E}" type="slidenum">
              <a:rPr lang="es-ES" smtClean="0"/>
              <a:t>‹Nº›</a:t>
            </a:fld>
            <a:endParaRPr lang="es-ES"/>
          </a:p>
        </p:txBody>
      </p:sp>
    </p:spTree>
    <p:extLst>
      <p:ext uri="{BB962C8B-B14F-4D97-AF65-F5344CB8AC3E}">
        <p14:creationId xmlns:p14="http://schemas.microsoft.com/office/powerpoint/2010/main" val="33735747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DF924-6E06-49EF-A8DE-50D50EBC2EFA}" type="datetimeFigureOut">
              <a:rPr lang="es-ES" smtClean="0"/>
              <a:t>22/07/2025</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B2BD3-B4DF-432B-995C-E1CF55AA4FEB}" type="slidenum">
              <a:rPr lang="es-ES" smtClean="0"/>
              <a:t>‹Nº›</a:t>
            </a:fld>
            <a:endParaRPr lang="es-ES"/>
          </a:p>
        </p:txBody>
      </p:sp>
    </p:spTree>
    <p:extLst>
      <p:ext uri="{BB962C8B-B14F-4D97-AF65-F5344CB8AC3E}">
        <p14:creationId xmlns:p14="http://schemas.microsoft.com/office/powerpoint/2010/main" val="10870959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21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493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slide" Target="../slides/slid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ángulo 12"/>
          <p:cNvSpPr/>
          <p:nvPr userDrawn="1"/>
        </p:nvSpPr>
        <p:spPr>
          <a:xfrm>
            <a:off x="4382638" y="549321"/>
            <a:ext cx="4761362" cy="2873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Paralelogramo 8"/>
          <p:cNvSpPr/>
          <p:nvPr userDrawn="1"/>
        </p:nvSpPr>
        <p:spPr>
          <a:xfrm>
            <a:off x="551421" y="283617"/>
            <a:ext cx="4296804" cy="272955"/>
          </a:xfrm>
          <a:prstGeom prst="parallelogram">
            <a:avLst>
              <a:gd name="adj" fmla="val 7734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Paralelogramo 10"/>
          <p:cNvSpPr/>
          <p:nvPr userDrawn="1"/>
        </p:nvSpPr>
        <p:spPr>
          <a:xfrm>
            <a:off x="324988" y="549321"/>
            <a:ext cx="4313688" cy="287315"/>
          </a:xfrm>
          <a:prstGeom prst="parallelogram">
            <a:avLst>
              <a:gd name="adj" fmla="val 8135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riángulo rectángulo 6"/>
          <p:cNvSpPr/>
          <p:nvPr userDrawn="1"/>
        </p:nvSpPr>
        <p:spPr>
          <a:xfrm flipV="1">
            <a:off x="0" y="0"/>
            <a:ext cx="1064525" cy="1378425"/>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riángulo isósceles 7"/>
          <p:cNvSpPr/>
          <p:nvPr userDrawn="1"/>
        </p:nvSpPr>
        <p:spPr>
          <a:xfrm>
            <a:off x="842963" y="0"/>
            <a:ext cx="442911" cy="286603"/>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p:cNvSpPr txBox="1"/>
          <p:nvPr userDrawn="1"/>
        </p:nvSpPr>
        <p:spPr>
          <a:xfrm>
            <a:off x="0" y="0"/>
            <a:ext cx="866775" cy="338554"/>
          </a:xfrm>
          <a:prstGeom prst="rect">
            <a:avLst/>
          </a:prstGeom>
          <a:noFill/>
        </p:spPr>
        <p:txBody>
          <a:bodyPr wrap="square" rtlCol="0">
            <a:spAutoFit/>
          </a:bodyPr>
          <a:lstStyle/>
          <a:p>
            <a:r>
              <a:rPr lang="es-ES" sz="1600" b="1" dirty="0" smtClean="0">
                <a:solidFill>
                  <a:schemeClr val="bg1"/>
                </a:solidFill>
              </a:rPr>
              <a:t>FÍSICA</a:t>
            </a:r>
            <a:endParaRPr lang="es-ES" sz="1600" b="1" dirty="0">
              <a:solidFill>
                <a:schemeClr val="bg1"/>
              </a:solidFill>
            </a:endParaRPr>
          </a:p>
        </p:txBody>
      </p:sp>
      <p:sp>
        <p:nvSpPr>
          <p:cNvPr id="16" name="CuadroTexto 15"/>
          <p:cNvSpPr txBox="1"/>
          <p:nvPr userDrawn="1"/>
        </p:nvSpPr>
        <p:spPr>
          <a:xfrm>
            <a:off x="0" y="237985"/>
            <a:ext cx="393700" cy="338554"/>
          </a:xfrm>
          <a:prstGeom prst="rect">
            <a:avLst/>
          </a:prstGeom>
          <a:noFill/>
        </p:spPr>
        <p:txBody>
          <a:bodyPr wrap="square" rtlCol="0">
            <a:spAutoFit/>
          </a:bodyPr>
          <a:lstStyle/>
          <a:p>
            <a:r>
              <a:rPr lang="es-ES" sz="1600" b="1" dirty="0" smtClean="0">
                <a:solidFill>
                  <a:schemeClr val="bg1"/>
                </a:solidFill>
              </a:rPr>
              <a:t>2º</a:t>
            </a:r>
            <a:endParaRPr lang="es-ES" sz="1600" b="1" dirty="0">
              <a:solidFill>
                <a:schemeClr val="bg1"/>
              </a:solidFill>
            </a:endParaRPr>
          </a:p>
        </p:txBody>
      </p:sp>
      <p:sp>
        <p:nvSpPr>
          <p:cNvPr id="17" name="Rectángulo 16"/>
          <p:cNvSpPr/>
          <p:nvPr userDrawn="1"/>
        </p:nvSpPr>
        <p:spPr>
          <a:xfrm>
            <a:off x="0" y="6629400"/>
            <a:ext cx="9144000" cy="2285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p:cNvSpPr txBox="1"/>
          <p:nvPr userDrawn="1"/>
        </p:nvSpPr>
        <p:spPr>
          <a:xfrm>
            <a:off x="-66675" y="6642556"/>
            <a:ext cx="2415654" cy="184666"/>
          </a:xfrm>
          <a:prstGeom prst="rect">
            <a:avLst/>
          </a:prstGeom>
          <a:noFill/>
        </p:spPr>
        <p:txBody>
          <a:bodyPr wrap="square" tIns="0" bIns="0" rtlCol="0">
            <a:spAutoFit/>
          </a:bodyPr>
          <a:lstStyle/>
          <a:p>
            <a:r>
              <a:rPr lang="es-ES" sz="1200" dirty="0" smtClean="0">
                <a:solidFill>
                  <a:schemeClr val="bg1"/>
                </a:solidFill>
              </a:rPr>
              <a:t>Rafael Artacho Cañadas</a:t>
            </a:r>
            <a:endParaRPr lang="es-ES" sz="1200" dirty="0">
              <a:solidFill>
                <a:schemeClr val="bg1"/>
              </a:solidFill>
            </a:endParaRPr>
          </a:p>
        </p:txBody>
      </p:sp>
      <p:sp>
        <p:nvSpPr>
          <p:cNvPr id="20" name="CuadroTexto 19"/>
          <p:cNvSpPr txBox="1"/>
          <p:nvPr userDrawn="1"/>
        </p:nvSpPr>
        <p:spPr>
          <a:xfrm>
            <a:off x="8120417" y="6642556"/>
            <a:ext cx="928047" cy="184666"/>
          </a:xfrm>
          <a:prstGeom prst="rect">
            <a:avLst/>
          </a:prstGeom>
          <a:noFill/>
        </p:spPr>
        <p:txBody>
          <a:bodyPr wrap="square" lIns="0" tIns="0" rIns="0" bIns="0" rtlCol="0">
            <a:spAutoFit/>
          </a:bodyPr>
          <a:lstStyle/>
          <a:p>
            <a:pPr algn="r"/>
            <a:fld id="{97ADD3B9-7012-4487-87AB-CEB091580AB4}" type="slidenum">
              <a:rPr lang="es-ES" sz="1200" smtClean="0">
                <a:solidFill>
                  <a:schemeClr val="bg1"/>
                </a:solidFill>
              </a:rPr>
              <a:pPr algn="r"/>
              <a:t>‹Nº›</a:t>
            </a:fld>
            <a:r>
              <a:rPr lang="es-ES" sz="1200" dirty="0" smtClean="0">
                <a:solidFill>
                  <a:schemeClr val="bg1"/>
                </a:solidFill>
              </a:rPr>
              <a:t> de 64</a:t>
            </a:r>
            <a:endParaRPr lang="es-ES" sz="1200" dirty="0">
              <a:solidFill>
                <a:schemeClr val="bg1"/>
              </a:solidFill>
            </a:endParaRPr>
          </a:p>
        </p:txBody>
      </p:sp>
      <p:sp>
        <p:nvSpPr>
          <p:cNvPr id="19" name="CuadroTexto 18"/>
          <p:cNvSpPr txBox="1"/>
          <p:nvPr userDrawn="1"/>
        </p:nvSpPr>
        <p:spPr>
          <a:xfrm>
            <a:off x="855048" y="303118"/>
            <a:ext cx="4245590" cy="246221"/>
          </a:xfrm>
          <a:prstGeom prst="rect">
            <a:avLst/>
          </a:prstGeom>
          <a:noFill/>
        </p:spPr>
        <p:txBody>
          <a:bodyPr wrap="square" lIns="0" tIns="0" rIns="0" bIns="0" rtlCol="0">
            <a:spAutoFit/>
          </a:bodyPr>
          <a:lstStyle/>
          <a:p>
            <a:r>
              <a:rPr lang="es-ES" sz="1600" b="1" dirty="0" smtClean="0">
                <a:solidFill>
                  <a:schemeClr val="bg1"/>
                </a:solidFill>
              </a:rPr>
              <a:t>BLOQUE 1: CAMPO</a:t>
            </a:r>
            <a:r>
              <a:rPr lang="es-ES" sz="1600" b="1" baseline="0" dirty="0" smtClean="0">
                <a:solidFill>
                  <a:schemeClr val="bg1"/>
                </a:solidFill>
              </a:rPr>
              <a:t> GRAVITATORIO</a:t>
            </a:r>
            <a:endParaRPr lang="es-ES" sz="1600" b="1" dirty="0">
              <a:solidFill>
                <a:schemeClr val="bg1"/>
              </a:solidFill>
            </a:endParaRPr>
          </a:p>
        </p:txBody>
      </p:sp>
      <p:grpSp>
        <p:nvGrpSpPr>
          <p:cNvPr id="21" name="Grupo 20"/>
          <p:cNvGrpSpPr/>
          <p:nvPr userDrawn="1"/>
        </p:nvGrpSpPr>
        <p:grpSpPr>
          <a:xfrm>
            <a:off x="8730106" y="90849"/>
            <a:ext cx="318358" cy="430887"/>
            <a:chOff x="7081997" y="86271"/>
            <a:chExt cx="318358" cy="430887"/>
          </a:xfrm>
        </p:grpSpPr>
        <p:grpSp>
          <p:nvGrpSpPr>
            <p:cNvPr id="22" name="Grupo 21"/>
            <p:cNvGrpSpPr/>
            <p:nvPr/>
          </p:nvGrpSpPr>
          <p:grpSpPr>
            <a:xfrm>
              <a:off x="7081997" y="86271"/>
              <a:ext cx="318358" cy="284811"/>
              <a:chOff x="7077234" y="158271"/>
              <a:chExt cx="318358" cy="284811"/>
            </a:xfrm>
          </p:grpSpPr>
          <p:sp>
            <p:nvSpPr>
              <p:cNvPr id="24" name="Rectángulo redondeado 23"/>
              <p:cNvSpPr/>
              <p:nvPr/>
            </p:nvSpPr>
            <p:spPr>
              <a:xfrm>
                <a:off x="7110413" y="262510"/>
                <a:ext cx="252000" cy="180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riángulo isósceles 24"/>
              <p:cNvSpPr/>
              <p:nvPr/>
            </p:nvSpPr>
            <p:spPr>
              <a:xfrm>
                <a:off x="7110413" y="202743"/>
                <a:ext cx="252000" cy="72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dondear rectángulo de esquina del mismo lado 25"/>
              <p:cNvSpPr/>
              <p:nvPr/>
            </p:nvSpPr>
            <p:spPr>
              <a:xfrm>
                <a:off x="7200413" y="335082"/>
                <a:ext cx="72000" cy="10800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7" name="Conector recto 26"/>
              <p:cNvCxnSpPr/>
              <p:nvPr/>
            </p:nvCxnSpPr>
            <p:spPr>
              <a:xfrm flipV="1">
                <a:off x="7077234" y="159809"/>
                <a:ext cx="159179" cy="94817"/>
              </a:xfrm>
              <a:prstGeom prst="line">
                <a:avLst/>
              </a:prstGeom>
              <a:ln w="285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H="1" flipV="1">
                <a:off x="7236414" y="159809"/>
                <a:ext cx="159178" cy="94817"/>
              </a:xfrm>
              <a:prstGeom prst="line">
                <a:avLst/>
              </a:prstGeom>
              <a:ln w="285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 name="Rectángulo redondeado 28"/>
              <p:cNvSpPr/>
              <p:nvPr/>
            </p:nvSpPr>
            <p:spPr>
              <a:xfrm>
                <a:off x="7293143" y="158271"/>
                <a:ext cx="45719" cy="54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3" name="CuadroTexto 22">
              <a:hlinkClick r:id="rId4" action="ppaction://hlinksldjump"/>
            </p:cNvPr>
            <p:cNvSpPr txBox="1"/>
            <p:nvPr/>
          </p:nvSpPr>
          <p:spPr>
            <a:xfrm>
              <a:off x="7109731" y="86271"/>
              <a:ext cx="262892" cy="430887"/>
            </a:xfrm>
            <a:prstGeom prst="rect">
              <a:avLst/>
            </a:prstGeom>
            <a:noFill/>
          </p:spPr>
          <p:txBody>
            <a:bodyPr wrap="none" lIns="0" tIns="0" rIns="0" bIns="0" rtlCol="0">
              <a:spAutoFit/>
            </a:bodyPr>
            <a:lstStyle/>
            <a:p>
              <a:endParaRPr lang="es-ES" sz="700" dirty="0" smtClean="0">
                <a:solidFill>
                  <a:srgbClr val="0070C0"/>
                </a:solidFill>
              </a:endParaRPr>
            </a:p>
            <a:p>
              <a:endParaRPr lang="es-ES" sz="700" dirty="0">
                <a:solidFill>
                  <a:srgbClr val="0070C0"/>
                </a:solidFill>
              </a:endParaRPr>
            </a:p>
            <a:p>
              <a:endParaRPr lang="es-ES" sz="700" dirty="0" smtClean="0">
                <a:solidFill>
                  <a:srgbClr val="0070C0"/>
                </a:solidFill>
              </a:endParaRPr>
            </a:p>
            <a:p>
              <a:r>
                <a:rPr lang="es-ES" sz="700" dirty="0" smtClean="0">
                  <a:solidFill>
                    <a:srgbClr val="0070C0"/>
                  </a:solidFill>
                </a:rPr>
                <a:t>INICIO</a:t>
              </a:r>
              <a:endParaRPr lang="es-ES" sz="700" dirty="0">
                <a:solidFill>
                  <a:srgbClr val="0070C0"/>
                </a:solidFill>
              </a:endParaRPr>
            </a:p>
          </p:txBody>
        </p:sp>
      </p:grpSp>
      <p:sp>
        <p:nvSpPr>
          <p:cNvPr id="30" name="CuadroTexto 29"/>
          <p:cNvSpPr txBox="1"/>
          <p:nvPr userDrawn="1"/>
        </p:nvSpPr>
        <p:spPr>
          <a:xfrm>
            <a:off x="591120" y="583736"/>
            <a:ext cx="2813665" cy="246221"/>
          </a:xfrm>
          <a:prstGeom prst="rect">
            <a:avLst/>
          </a:prstGeom>
          <a:noFill/>
        </p:spPr>
        <p:txBody>
          <a:bodyPr wrap="square" lIns="0" tIns="0" rIns="0" bIns="0" rtlCol="0">
            <a:spAutoFit/>
          </a:bodyPr>
          <a:lstStyle/>
          <a:p>
            <a:r>
              <a:rPr lang="es-ES" sz="1600" b="1" dirty="0" smtClean="0">
                <a:solidFill>
                  <a:srgbClr val="002060"/>
                </a:solidFill>
              </a:rPr>
              <a:t>01. CAMPO</a:t>
            </a:r>
            <a:r>
              <a:rPr lang="es-ES" sz="1600" b="1" baseline="0" dirty="0" smtClean="0">
                <a:solidFill>
                  <a:srgbClr val="002060"/>
                </a:solidFill>
              </a:rPr>
              <a:t> GRAVITATORIO</a:t>
            </a:r>
            <a:endParaRPr lang="es-ES" sz="1600" b="1" dirty="0">
              <a:solidFill>
                <a:srgbClr val="002060"/>
              </a:solidFill>
            </a:endParaRPr>
          </a:p>
        </p:txBody>
      </p:sp>
      <p:pic>
        <p:nvPicPr>
          <p:cNvPr id="3" name="Imagen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124" y="531716"/>
            <a:ext cx="239400" cy="252000"/>
          </a:xfrm>
          <a:prstGeom prst="rect">
            <a:avLst/>
          </a:prstGeom>
        </p:spPr>
      </p:pic>
    </p:spTree>
    <p:extLst>
      <p:ext uri="{BB962C8B-B14F-4D97-AF65-F5344CB8AC3E}">
        <p14:creationId xmlns:p14="http://schemas.microsoft.com/office/powerpoint/2010/main" val="337532436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NULL"/><Relationship Id="rId7"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12" Type="http://schemas.openxmlformats.org/officeDocument/2006/relationships/image" Target="../media/image25.jpg"/><Relationship Id="rId1" Type="http://schemas.openxmlformats.org/officeDocument/2006/relationships/slideLayout" Target="../slideLayouts/slideLayout2.xml"/><Relationship Id="rId11"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140.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3.png"/><Relationship Id="rId18" Type="http://schemas.openxmlformats.org/officeDocument/2006/relationships/image" Target="../media/image51.png"/><Relationship Id="rId3" Type="http://schemas.openxmlformats.org/officeDocument/2006/relationships/image" Target="../media/image41.png"/><Relationship Id="rId21" Type="http://schemas.openxmlformats.org/officeDocument/2006/relationships/image" Target="../media/image330.png"/><Relationship Id="rId7" Type="http://schemas.openxmlformats.org/officeDocument/2006/relationships/image" Target="../media/image44.png"/><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56.png"/><Relationship Id="rId16" Type="http://schemas.openxmlformats.org/officeDocument/2006/relationships/image" Target="../media/image49.png"/><Relationship Id="rId20"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241.png"/><Relationship Id="rId24" Type="http://schemas.openxmlformats.org/officeDocument/2006/relationships/image" Target="../media/image55.png"/><Relationship Id="rId5" Type="http://schemas.openxmlformats.org/officeDocument/2006/relationships/image" Target="../media/image42.png"/><Relationship Id="rId15" Type="http://schemas.openxmlformats.org/officeDocument/2006/relationships/image" Target="../media/image48.png"/><Relationship Id="rId23" Type="http://schemas.openxmlformats.org/officeDocument/2006/relationships/image" Target="../media/image54.png"/><Relationship Id="rId19" Type="http://schemas.openxmlformats.org/officeDocument/2006/relationships/image" Target="../media/image52.png"/><Relationship Id="rId4" Type="http://schemas.openxmlformats.org/officeDocument/2006/relationships/image" Target="../media/image221.png"/><Relationship Id="rId14" Type="http://schemas.openxmlformats.org/officeDocument/2006/relationships/image" Target="../media/image47.png"/><Relationship Id="rId22"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30.xml"/><Relationship Id="rId18" Type="http://schemas.openxmlformats.org/officeDocument/2006/relationships/slide" Target="slide40.xml"/><Relationship Id="rId26" Type="http://schemas.openxmlformats.org/officeDocument/2006/relationships/slide" Target="slide59.xml"/><Relationship Id="rId3" Type="http://schemas.openxmlformats.org/officeDocument/2006/relationships/slide" Target="slide5.xml"/><Relationship Id="rId21" Type="http://schemas.openxmlformats.org/officeDocument/2006/relationships/slide" Target="slide48.xml"/><Relationship Id="rId7" Type="http://schemas.openxmlformats.org/officeDocument/2006/relationships/slide" Target="slide17.xml"/><Relationship Id="rId12" Type="http://schemas.openxmlformats.org/officeDocument/2006/relationships/slide" Target="slide29.xml"/><Relationship Id="rId17" Type="http://schemas.openxmlformats.org/officeDocument/2006/relationships/slide" Target="slide39.xml"/><Relationship Id="rId25" Type="http://schemas.openxmlformats.org/officeDocument/2006/relationships/slide" Target="slide58.xml"/><Relationship Id="rId2" Type="http://schemas.openxmlformats.org/officeDocument/2006/relationships/slide" Target="slide3.xml"/><Relationship Id="rId16" Type="http://schemas.openxmlformats.org/officeDocument/2006/relationships/slide" Target="slide36.xml"/><Relationship Id="rId20" Type="http://schemas.openxmlformats.org/officeDocument/2006/relationships/slide" Target="slide44.xml"/><Relationship Id="rId29" Type="http://schemas.openxmlformats.org/officeDocument/2006/relationships/slide" Target="slide62.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slide" Target="slide27.xml"/><Relationship Id="rId24" Type="http://schemas.openxmlformats.org/officeDocument/2006/relationships/slide" Target="slide57.xml"/><Relationship Id="rId5" Type="http://schemas.openxmlformats.org/officeDocument/2006/relationships/slide" Target="slide14.xml"/><Relationship Id="rId15" Type="http://schemas.openxmlformats.org/officeDocument/2006/relationships/slide" Target="slide33.xml"/><Relationship Id="rId23" Type="http://schemas.openxmlformats.org/officeDocument/2006/relationships/slide" Target="slide54.xml"/><Relationship Id="rId28" Type="http://schemas.openxmlformats.org/officeDocument/2006/relationships/slide" Target="slide61.xml"/><Relationship Id="rId10" Type="http://schemas.openxmlformats.org/officeDocument/2006/relationships/slide" Target="slide26.xml"/><Relationship Id="rId19" Type="http://schemas.openxmlformats.org/officeDocument/2006/relationships/slide" Target="slide42.xml"/><Relationship Id="rId4" Type="http://schemas.openxmlformats.org/officeDocument/2006/relationships/slide" Target="slide9.xml"/><Relationship Id="rId9" Type="http://schemas.openxmlformats.org/officeDocument/2006/relationships/slide" Target="slide22.xml"/><Relationship Id="rId14" Type="http://schemas.openxmlformats.org/officeDocument/2006/relationships/slide" Target="slide32.xml"/><Relationship Id="rId22" Type="http://schemas.openxmlformats.org/officeDocument/2006/relationships/slide" Target="slide50.xml"/><Relationship Id="rId27" Type="http://schemas.openxmlformats.org/officeDocument/2006/relationships/slide" Target="slide60.xml"/></Relationships>
</file>

<file path=ppt/slides/_rels/slide20.xml.rels><?xml version="1.0" encoding="UTF-8" standalone="yes"?>
<Relationships xmlns="http://schemas.openxmlformats.org/package/2006/relationships"><Relationship Id="rId3" Type="http://schemas.openxmlformats.org/officeDocument/2006/relationships/image" Target="../media/image560.png"/><Relationship Id="rId7"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530.png"/><Relationship Id="rId12" Type="http://schemas.openxmlformats.org/officeDocument/2006/relationships/image" Target="../media/image74.png"/><Relationship Id="rId2" Type="http://schemas.openxmlformats.org/officeDocument/2006/relationships/image" Target="../media/image64.jpg"/><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3.png"/><Relationship Id="rId15" Type="http://schemas.openxmlformats.org/officeDocument/2006/relationships/hyperlink" Target="https://www.educaplus.org/game/interaccion-gravitatoria" TargetMode="External"/><Relationship Id="rId10" Type="http://schemas.openxmlformats.org/officeDocument/2006/relationships/image" Target="../media/image64.png"/><Relationship Id="rId4" Type="http://schemas.openxmlformats.org/officeDocument/2006/relationships/image" Target="../media/image69.png"/><Relationship Id="rId9" Type="http://schemas.openxmlformats.org/officeDocument/2006/relationships/image" Target="../media/image630.png"/><Relationship Id="rId1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230.png"/><Relationship Id="rId7" Type="http://schemas.openxmlformats.org/officeDocument/2006/relationships/image" Target="../media/image22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image" Target="../media/image80.png"/><Relationship Id="rId5" Type="http://schemas.openxmlformats.org/officeDocument/2006/relationships/image" Target="../media/image200.png"/><Relationship Id="rId10"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240.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hyperlink" Target="https://www.visionlearning.com/library/animations/Tower_r8/Tower_r8.html"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79.jpg"/><Relationship Id="rId4" Type="http://schemas.openxmlformats.org/officeDocument/2006/relationships/image" Target="../media/image78.jpg"/></Relationships>
</file>

<file path=ppt/slides/_rels/slide33.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102.png"/><Relationship Id="rId12" Type="http://schemas.openxmlformats.org/officeDocument/2006/relationships/image" Target="../media/image780.png"/><Relationship Id="rId17" Type="http://schemas.openxmlformats.org/officeDocument/2006/relationships/image" Target="../media/image111.png"/><Relationship Id="rId2" Type="http://schemas.openxmlformats.org/officeDocument/2006/relationships/image" Target="../media/image10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0.jpeg"/><Relationship Id="rId15" Type="http://schemas.openxmlformats.org/officeDocument/2006/relationships/image" Target="../media/image109.png"/><Relationship Id="rId4" Type="http://schemas.openxmlformats.org/officeDocument/2006/relationships/image" Target="../media/image103.png"/><Relationship Id="rId1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50.png"/><Relationship Id="rId13" Type="http://schemas.openxmlformats.org/officeDocument/2006/relationships/image" Target="../media/image1100.png"/><Relationship Id="rId18" Type="http://schemas.openxmlformats.org/officeDocument/2006/relationships/image" Target="../media/image1150.png"/><Relationship Id="rId3" Type="http://schemas.openxmlformats.org/officeDocument/2006/relationships/image" Target="../media/image115.png"/><Relationship Id="rId21" Type="http://schemas.openxmlformats.org/officeDocument/2006/relationships/image" Target="../media/image118.png"/><Relationship Id="rId7" Type="http://schemas.openxmlformats.org/officeDocument/2006/relationships/image" Target="../media/image1040.png"/><Relationship Id="rId12" Type="http://schemas.openxmlformats.org/officeDocument/2006/relationships/image" Target="../media/image1090.png"/><Relationship Id="rId17" Type="http://schemas.openxmlformats.org/officeDocument/2006/relationships/image" Target="../media/image1140.png"/><Relationship Id="rId2" Type="http://schemas.openxmlformats.org/officeDocument/2006/relationships/image" Target="../media/image113.png"/><Relationship Id="rId16" Type="http://schemas.openxmlformats.org/officeDocument/2006/relationships/image" Target="../media/image1130.png"/><Relationship Id="rId20"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030.png"/><Relationship Id="rId11" Type="http://schemas.openxmlformats.org/officeDocument/2006/relationships/image" Target="../media/image1080.png"/><Relationship Id="rId5" Type="http://schemas.openxmlformats.org/officeDocument/2006/relationships/image" Target="../media/image117.png"/><Relationship Id="rId15" Type="http://schemas.openxmlformats.org/officeDocument/2006/relationships/image" Target="../media/image1120.png"/><Relationship Id="rId10" Type="http://schemas.openxmlformats.org/officeDocument/2006/relationships/image" Target="../media/image1070.png"/><Relationship Id="rId19" Type="http://schemas.openxmlformats.org/officeDocument/2006/relationships/image" Target="../media/image119.png"/><Relationship Id="rId4" Type="http://schemas.openxmlformats.org/officeDocument/2006/relationships/image" Target="../media/image116.png"/><Relationship Id="rId9" Type="http://schemas.openxmlformats.org/officeDocument/2006/relationships/image" Target="../media/image1060.png"/><Relationship Id="rId14" Type="http://schemas.openxmlformats.org/officeDocument/2006/relationships/image" Target="../media/image1110.png"/></Relationships>
</file>

<file path=ppt/slides/_rels/slide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9.gif"/><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2.png"/><Relationship Id="rId7" Type="http://schemas.openxmlformats.org/officeDocument/2006/relationships/image" Target="../media/image143.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39.png"/><Relationship Id="rId9" Type="http://schemas.openxmlformats.org/officeDocument/2006/relationships/image" Target="../media/image145.png"/></Relationships>
</file>

<file path=ppt/slides/_rels/slide4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4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51.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550.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image" Target="../media/image105.gif"/><Relationship Id="rId16"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3.png"/><Relationship Id="rId10" Type="http://schemas.openxmlformats.org/officeDocument/2006/relationships/image" Target="../media/image178.png"/><Relationship Id="rId4" Type="http://schemas.openxmlformats.org/officeDocument/2006/relationships/image" Target="../media/image1560.png"/><Relationship Id="rId9" Type="http://schemas.openxmlformats.org/officeDocument/2006/relationships/image" Target="../media/image177.png"/><Relationship Id="rId14" Type="http://schemas.openxmlformats.org/officeDocument/2006/relationships/image" Target="../media/image182.png"/></Relationships>
</file>

<file path=ppt/slides/_rels/slide52.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15.png"/><Relationship Id="rId7" Type="http://schemas.openxmlformats.org/officeDocument/2006/relationships/image" Target="../media/image187.png"/><Relationship Id="rId12" Type="http://schemas.openxmlformats.org/officeDocument/2006/relationships/image" Target="../media/image192.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17.png"/><Relationship Id="rId9" Type="http://schemas.openxmlformats.org/officeDocument/2006/relationships/image" Target="../media/image189.png"/></Relationships>
</file>

<file path=ppt/slides/_rels/slide5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203.png"/><Relationship Id="rId3" Type="http://schemas.openxmlformats.org/officeDocument/2006/relationships/image" Target="../media/image115.png"/><Relationship Id="rId7" Type="http://schemas.openxmlformats.org/officeDocument/2006/relationships/image" Target="../media/image113.png"/><Relationship Id="rId12" Type="http://schemas.openxmlformats.org/officeDocument/2006/relationships/image" Target="../media/image202.png"/><Relationship Id="rId17" Type="http://schemas.openxmlformats.org/officeDocument/2006/relationships/image" Target="../media/image207.png"/><Relationship Id="rId2" Type="http://schemas.openxmlformats.org/officeDocument/2006/relationships/image" Target="../media/image194.png"/><Relationship Id="rId16"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197.png"/><Relationship Id="rId11" Type="http://schemas.openxmlformats.org/officeDocument/2006/relationships/image" Target="../media/image201.png"/><Relationship Id="rId5" Type="http://schemas.openxmlformats.org/officeDocument/2006/relationships/image" Target="../media/image196.png"/><Relationship Id="rId15" Type="http://schemas.openxmlformats.org/officeDocument/2006/relationships/image" Target="../media/image205.png"/><Relationship Id="rId10" Type="http://schemas.openxmlformats.org/officeDocument/2006/relationships/image" Target="../media/image199.png"/><Relationship Id="rId4" Type="http://schemas.openxmlformats.org/officeDocument/2006/relationships/image" Target="../media/image195.png"/><Relationship Id="rId9" Type="http://schemas.openxmlformats.org/officeDocument/2006/relationships/image" Target="../media/image198.png"/><Relationship Id="rId14" Type="http://schemas.openxmlformats.org/officeDocument/2006/relationships/image" Target="../media/image204.png"/></Relationships>
</file>

<file path=ppt/slides/_rels/slide55.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4.png"/><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5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060.png"/><Relationship Id="rId18" Type="http://schemas.openxmlformats.org/officeDocument/2006/relationships/image" Target="../media/image229.png"/><Relationship Id="rId7" Type="http://schemas.openxmlformats.org/officeDocument/2006/relationships/image" Target="../media/image223.png"/><Relationship Id="rId12" Type="http://schemas.openxmlformats.org/officeDocument/2006/relationships/image" Target="../media/image226.png"/><Relationship Id="rId17" Type="http://schemas.openxmlformats.org/officeDocument/2006/relationships/image" Target="../media/image228.png"/><Relationship Id="rId16"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080.png"/><Relationship Id="rId10" Type="http://schemas.openxmlformats.org/officeDocument/2006/relationships/image" Target="../media/image2030.png"/><Relationship Id="rId19" Type="http://schemas.openxmlformats.org/officeDocument/2006/relationships/image" Target="../media/image135.gif"/><Relationship Id="rId9" Type="http://schemas.openxmlformats.org/officeDocument/2006/relationships/image" Target="../media/image134.gif"/><Relationship Id="rId14" Type="http://schemas.openxmlformats.org/officeDocument/2006/relationships/image" Target="../media/image2070.png"/></Relationships>
</file>

<file path=ppt/slides/_rels/slide59.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139.jpeg"/><Relationship Id="rId7" Type="http://schemas.openxmlformats.org/officeDocument/2006/relationships/image" Target="../media/image236.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235.png"/><Relationship Id="rId11" Type="http://schemas.openxmlformats.org/officeDocument/2006/relationships/image" Target="../media/image242.png"/><Relationship Id="rId5" Type="http://schemas.openxmlformats.org/officeDocument/2006/relationships/image" Target="../media/image23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244.png"/></Relationships>
</file>

<file path=ppt/slides/_rels/slide61.xml.rels><?xml version="1.0" encoding="UTF-8" standalone="yes"?>
<Relationships xmlns="http://schemas.openxmlformats.org/package/2006/relationships"><Relationship Id="rId8" Type="http://schemas.openxmlformats.org/officeDocument/2006/relationships/image" Target="../media/image2350.png"/><Relationship Id="rId13" Type="http://schemas.openxmlformats.org/officeDocument/2006/relationships/image" Target="../media/image250.png"/><Relationship Id="rId18" Type="http://schemas.openxmlformats.org/officeDocument/2006/relationships/image" Target="../media/image2460.png"/><Relationship Id="rId3" Type="http://schemas.openxmlformats.org/officeDocument/2006/relationships/image" Target="../media/image2290.png"/><Relationship Id="rId21" Type="http://schemas.openxmlformats.org/officeDocument/2006/relationships/image" Target="../media/image70.png"/><Relationship Id="rId7" Type="http://schemas.openxmlformats.org/officeDocument/2006/relationships/image" Target="../media/image2340.png"/><Relationship Id="rId12" Type="http://schemas.openxmlformats.org/officeDocument/2006/relationships/image" Target="../media/image249.png"/><Relationship Id="rId17" Type="http://schemas.openxmlformats.org/officeDocument/2006/relationships/image" Target="../media/image251.png"/><Relationship Id="rId2" Type="http://schemas.openxmlformats.org/officeDocument/2006/relationships/image" Target="../media/image134.gif"/><Relationship Id="rId16" Type="http://schemas.openxmlformats.org/officeDocument/2006/relationships/image" Target="../media/image2440.png"/><Relationship Id="rId20" Type="http://schemas.openxmlformats.org/officeDocument/2006/relationships/hyperlink" Target="https://phet.colorado.edu/sims/html/gravity-and-orbits/latest/gravity-and-orbits_es.html" TargetMode="External"/><Relationship Id="rId1" Type="http://schemas.openxmlformats.org/officeDocument/2006/relationships/slideLayout" Target="../slideLayouts/slideLayout2.xml"/><Relationship Id="rId6" Type="http://schemas.openxmlformats.org/officeDocument/2006/relationships/image" Target="../media/image245.png"/><Relationship Id="rId11" Type="http://schemas.openxmlformats.org/officeDocument/2006/relationships/image" Target="../media/image248.png"/><Relationship Id="rId5" Type="http://schemas.openxmlformats.org/officeDocument/2006/relationships/image" Target="../media/image232.png"/><Relationship Id="rId15" Type="http://schemas.openxmlformats.org/officeDocument/2006/relationships/image" Target="../media/image2430.png"/><Relationship Id="rId10" Type="http://schemas.openxmlformats.org/officeDocument/2006/relationships/image" Target="../media/image247.png"/><Relationship Id="rId19" Type="http://schemas.openxmlformats.org/officeDocument/2006/relationships/image" Target="../media/image155.gif"/><Relationship Id="rId4" Type="http://schemas.openxmlformats.org/officeDocument/2006/relationships/image" Target="../media/image2310.png"/><Relationship Id="rId9" Type="http://schemas.openxmlformats.org/officeDocument/2006/relationships/image" Target="../media/image246.png"/><Relationship Id="rId14" Type="http://schemas.openxmlformats.org/officeDocument/2006/relationships/image" Target="../media/image2420.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tuffin.space/"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3668"/>
            <a:ext cx="4981432" cy="3280001"/>
          </a:xfrm>
          <a:prstGeom prst="rect">
            <a:avLst/>
          </a:prstGeom>
        </p:spPr>
      </p:pic>
      <p:pic>
        <p:nvPicPr>
          <p:cNvPr id="20" name="Imagen 19"/>
          <p:cNvPicPr>
            <a:picLocks noChangeAspect="1"/>
          </p:cNvPicPr>
          <p:nvPr/>
        </p:nvPicPr>
        <p:blipFill rotWithShape="1">
          <a:blip r:embed="rId3">
            <a:extLst>
              <a:ext uri="{28A0092B-C50C-407E-A947-70E740481C1C}">
                <a14:useLocalDpi xmlns:a14="http://schemas.microsoft.com/office/drawing/2010/main" val="0"/>
              </a:ext>
            </a:extLst>
          </a:blip>
          <a:srcRect l="16618"/>
          <a:stretch/>
        </p:blipFill>
        <p:spPr>
          <a:xfrm>
            <a:off x="4981433" y="1425196"/>
            <a:ext cx="4158254" cy="3276000"/>
          </a:xfrm>
          <a:prstGeom prst="rect">
            <a:avLst/>
          </a:prstGeom>
          <a:ln>
            <a:noFill/>
          </a:ln>
        </p:spPr>
      </p:pic>
      <p:sp>
        <p:nvSpPr>
          <p:cNvPr id="4" name="Triángulo rectángulo 3"/>
          <p:cNvSpPr/>
          <p:nvPr/>
        </p:nvSpPr>
        <p:spPr>
          <a:xfrm flipV="1">
            <a:off x="0" y="-1"/>
            <a:ext cx="2838734" cy="469483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riángulo isósceles 5"/>
          <p:cNvSpPr/>
          <p:nvPr/>
        </p:nvSpPr>
        <p:spPr>
          <a:xfrm>
            <a:off x="1978925" y="0"/>
            <a:ext cx="1719617" cy="141936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0" y="6509982"/>
            <a:ext cx="9144000" cy="3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0" y="441847"/>
            <a:ext cx="2232736" cy="830997"/>
          </a:xfrm>
          <a:prstGeom prst="rect">
            <a:avLst/>
          </a:prstGeom>
          <a:noFill/>
        </p:spPr>
        <p:txBody>
          <a:bodyPr wrap="square" rtlCol="0">
            <a:spAutoFit/>
          </a:bodyPr>
          <a:lstStyle/>
          <a:p>
            <a:r>
              <a:rPr lang="es-ES" sz="4800" b="1" dirty="0" smtClean="0">
                <a:solidFill>
                  <a:schemeClr val="bg1"/>
                </a:solidFill>
              </a:rPr>
              <a:t>FÍSICA</a:t>
            </a:r>
            <a:endParaRPr lang="es-ES" sz="4800" b="1" dirty="0">
              <a:solidFill>
                <a:schemeClr val="bg1"/>
              </a:solidFill>
            </a:endParaRPr>
          </a:p>
        </p:txBody>
      </p:sp>
      <p:sp>
        <p:nvSpPr>
          <p:cNvPr id="9" name="CuadroTexto 8"/>
          <p:cNvSpPr txBox="1"/>
          <p:nvPr/>
        </p:nvSpPr>
        <p:spPr>
          <a:xfrm>
            <a:off x="0" y="1202711"/>
            <a:ext cx="1987266" cy="523220"/>
          </a:xfrm>
          <a:prstGeom prst="rect">
            <a:avLst/>
          </a:prstGeom>
          <a:noFill/>
        </p:spPr>
        <p:txBody>
          <a:bodyPr wrap="square" rtlCol="0">
            <a:spAutoFit/>
          </a:bodyPr>
          <a:lstStyle/>
          <a:p>
            <a:r>
              <a:rPr lang="es-ES" sz="2800" b="1" dirty="0" smtClean="0">
                <a:solidFill>
                  <a:schemeClr val="bg1"/>
                </a:solidFill>
              </a:rPr>
              <a:t>2º CURSO</a:t>
            </a:r>
            <a:endParaRPr lang="es-ES" sz="2800" b="1" dirty="0">
              <a:solidFill>
                <a:schemeClr val="bg1"/>
              </a:solidFill>
            </a:endParaRPr>
          </a:p>
        </p:txBody>
      </p:sp>
      <p:sp>
        <p:nvSpPr>
          <p:cNvPr id="16" name="CuadroTexto 15"/>
          <p:cNvSpPr txBox="1"/>
          <p:nvPr/>
        </p:nvSpPr>
        <p:spPr>
          <a:xfrm>
            <a:off x="3712192" y="682388"/>
            <a:ext cx="5431808" cy="307777"/>
          </a:xfrm>
          <a:prstGeom prst="rect">
            <a:avLst/>
          </a:prstGeom>
          <a:noFill/>
        </p:spPr>
        <p:txBody>
          <a:bodyPr wrap="square" lIns="0" tIns="0" rIns="0" bIns="0" rtlCol="0">
            <a:spAutoFit/>
          </a:bodyPr>
          <a:lstStyle/>
          <a:p>
            <a:r>
              <a:rPr lang="es-ES" sz="2000" b="1" dirty="0" smtClean="0">
                <a:solidFill>
                  <a:srgbClr val="0070C0"/>
                </a:solidFill>
              </a:rPr>
              <a:t>BLOQUE 1: CAMPO GRAVITATORI0</a:t>
            </a:r>
            <a:endParaRPr lang="es-ES" sz="2000" b="1" dirty="0">
              <a:solidFill>
                <a:srgbClr val="0070C0"/>
              </a:solidFill>
            </a:endParaRPr>
          </a:p>
        </p:txBody>
      </p:sp>
      <p:sp>
        <p:nvSpPr>
          <p:cNvPr id="18" name="CuadroTexto 17"/>
          <p:cNvSpPr txBox="1"/>
          <p:nvPr/>
        </p:nvSpPr>
        <p:spPr>
          <a:xfrm>
            <a:off x="123374" y="4855232"/>
            <a:ext cx="8707272" cy="1477328"/>
          </a:xfrm>
          <a:prstGeom prst="rect">
            <a:avLst/>
          </a:prstGeom>
          <a:noFill/>
        </p:spPr>
        <p:txBody>
          <a:bodyPr wrap="square" rtlCol="0">
            <a:spAutoFit/>
          </a:bodyPr>
          <a:lstStyle/>
          <a:p>
            <a:pPr algn="just"/>
            <a:r>
              <a:rPr lang="es-ES" dirty="0">
                <a:solidFill>
                  <a:schemeClr val="bg1">
                    <a:lumMod val="50000"/>
                  </a:schemeClr>
                </a:solidFill>
              </a:rPr>
              <a:t>Profundiza en la mecánica, comenzando con el estudio de la gravitación universal, que permitió unificar los fenómenos terrestres y los celestes. Muestra la importancia de los teoremas de conservación en el estudio de situaciones complejas y avanza en el concepto de campo, omnipresente en el posterior bloque de electromagnetismo</a:t>
            </a:r>
            <a:r>
              <a:rPr lang="es-ES" dirty="0" smtClean="0">
                <a:solidFill>
                  <a:schemeClr val="bg1">
                    <a:lumMod val="50000"/>
                  </a:schemeClr>
                </a:solidFill>
              </a:rPr>
              <a:t>.</a:t>
            </a:r>
            <a:endParaRPr lang="es-ES" dirty="0">
              <a:solidFill>
                <a:schemeClr val="bg1">
                  <a:lumMod val="50000"/>
                </a:schemeClr>
              </a:solidFill>
            </a:endParaRPr>
          </a:p>
        </p:txBody>
      </p:sp>
      <p:sp>
        <p:nvSpPr>
          <p:cNvPr id="19" name="CuadroTexto 18"/>
          <p:cNvSpPr txBox="1"/>
          <p:nvPr/>
        </p:nvSpPr>
        <p:spPr>
          <a:xfrm>
            <a:off x="6997700" y="6519446"/>
            <a:ext cx="2146300" cy="307777"/>
          </a:xfrm>
          <a:prstGeom prst="rect">
            <a:avLst/>
          </a:prstGeom>
          <a:noFill/>
        </p:spPr>
        <p:txBody>
          <a:bodyPr wrap="square" rtlCol="0">
            <a:spAutoFit/>
          </a:bodyPr>
          <a:lstStyle/>
          <a:p>
            <a:r>
              <a:rPr lang="es-ES" sz="1400" dirty="0" smtClean="0">
                <a:solidFill>
                  <a:schemeClr val="bg1"/>
                </a:solidFill>
              </a:rPr>
              <a:t>Rafael Artacho Cañadas</a:t>
            </a:r>
            <a:endParaRPr lang="es-ES" sz="1400" dirty="0">
              <a:solidFill>
                <a:schemeClr val="bg1"/>
              </a:solidFill>
            </a:endParaRPr>
          </a:p>
        </p:txBody>
      </p:sp>
      <p:sp>
        <p:nvSpPr>
          <p:cNvPr id="3" name="Rectángulo 2"/>
          <p:cNvSpPr/>
          <p:nvPr/>
        </p:nvSpPr>
        <p:spPr>
          <a:xfrm>
            <a:off x="3690598" y="978806"/>
            <a:ext cx="5453402" cy="369332"/>
          </a:xfrm>
          <a:prstGeom prst="rect">
            <a:avLst/>
          </a:prstGeom>
        </p:spPr>
        <p:txBody>
          <a:bodyPr wrap="square" lIns="0" tIns="0" rIns="0" bIns="0">
            <a:spAutoFit/>
          </a:bodyPr>
          <a:lstStyle/>
          <a:p>
            <a:r>
              <a:rPr lang="es-ES" sz="2400" b="1" dirty="0" smtClean="0">
                <a:solidFill>
                  <a:srgbClr val="00B0F0"/>
                </a:solidFill>
              </a:rPr>
              <a:t>01. CAMPO GRAVITATORIO</a:t>
            </a:r>
            <a:endParaRPr lang="es-ES" sz="2400" b="1" dirty="0">
              <a:solidFill>
                <a:srgbClr val="00B0F0"/>
              </a:solidFill>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33" y="1791461"/>
            <a:ext cx="612000" cy="612000"/>
          </a:xfrm>
          <a:prstGeom prst="rect">
            <a:avLst/>
          </a:prstGeom>
        </p:spPr>
      </p:pic>
    </p:spTree>
    <p:extLst>
      <p:ext uri="{BB962C8B-B14F-4D97-AF65-F5344CB8AC3E}">
        <p14:creationId xmlns:p14="http://schemas.microsoft.com/office/powerpoint/2010/main" val="1172257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1.3. </a:t>
            </a:r>
            <a:r>
              <a:rPr lang="es-ES" b="1" dirty="0">
                <a:solidFill>
                  <a:srgbClr val="002060"/>
                </a:solidFill>
              </a:rPr>
              <a:t>Las leyes de Kepler (1571 – 1630</a:t>
            </a:r>
            <a:r>
              <a:rPr lang="es-ES" b="1" dirty="0" smtClean="0">
                <a:solidFill>
                  <a:srgbClr val="002060"/>
                </a:solidFill>
              </a:rPr>
              <a:t>)</a:t>
            </a:r>
            <a:endParaRPr lang="es-ES" b="1" dirty="0">
              <a:solidFill>
                <a:srgbClr val="002060"/>
              </a:solidFill>
            </a:endParaRPr>
          </a:p>
        </p:txBody>
      </p:sp>
      <p:sp>
        <p:nvSpPr>
          <p:cNvPr id="61" name="CuadroTexto 60"/>
          <p:cNvSpPr txBox="1"/>
          <p:nvPr/>
        </p:nvSpPr>
        <p:spPr>
          <a:xfrm>
            <a:off x="364010" y="1271390"/>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Ocho minutos de arco que cambiaron el mundo</a:t>
            </a:r>
          </a:p>
        </p:txBody>
      </p:sp>
      <p:pic>
        <p:nvPicPr>
          <p:cNvPr id="14"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79" y="1767748"/>
            <a:ext cx="2505075" cy="3076575"/>
          </a:xfrm>
          <a:prstGeom prst="rect">
            <a:avLst/>
          </a:prstGeom>
        </p:spPr>
      </p:pic>
      <p:sp>
        <p:nvSpPr>
          <p:cNvPr id="15" name="5 CuadroTexto"/>
          <p:cNvSpPr txBox="1"/>
          <p:nvPr/>
        </p:nvSpPr>
        <p:spPr>
          <a:xfrm>
            <a:off x="3294536" y="1797335"/>
            <a:ext cx="5445457" cy="3046988"/>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Kepler trabajó con </a:t>
            </a:r>
            <a:r>
              <a:rPr lang="es-ES" sz="1600" dirty="0" err="1" smtClean="0">
                <a:latin typeface="Nunito Sans" panose="00000500000000000000" pitchFamily="2" charset="0"/>
                <a:cs typeface="Arial" pitchFamily="34" charset="0"/>
                <a:sym typeface="Wingdings"/>
              </a:rPr>
              <a:t>Tycho</a:t>
            </a:r>
            <a:r>
              <a:rPr lang="es-ES" sz="1600" dirty="0" smtClean="0">
                <a:latin typeface="Nunito Sans" panose="00000500000000000000" pitchFamily="2" charset="0"/>
                <a:cs typeface="Arial" pitchFamily="34" charset="0"/>
                <a:sym typeface="Wingdings"/>
              </a:rPr>
              <a:t> </a:t>
            </a:r>
            <a:r>
              <a:rPr lang="es-ES" sz="1600" dirty="0" err="1" smtClean="0">
                <a:latin typeface="Nunito Sans" panose="00000500000000000000" pitchFamily="2" charset="0"/>
                <a:cs typeface="Arial" pitchFamily="34" charset="0"/>
                <a:sym typeface="Wingdings"/>
              </a:rPr>
              <a:t>Brahe</a:t>
            </a:r>
            <a:r>
              <a:rPr lang="es-ES" sz="1600" dirty="0" smtClean="0">
                <a:latin typeface="Nunito Sans" panose="00000500000000000000" pitchFamily="2" charset="0"/>
                <a:cs typeface="Arial" pitchFamily="34" charset="0"/>
                <a:sym typeface="Wingdings"/>
              </a:rPr>
              <a:t> y a la muerte de este decidió interpretar los datos de las tablas adaptándolos a las órbitas circulares de Copérnico.</a:t>
            </a:r>
          </a:p>
          <a:p>
            <a:pPr marL="177800" indent="-177800" algn="just">
              <a:buFont typeface="Arial" panose="020B0604020202020204" pitchFamily="34" charset="0"/>
              <a:buChar char="•"/>
            </a:pPr>
            <a:endParaRPr lang="es-ES" sz="1600" dirty="0" smtClean="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Los datos de la órbita de Marte lo situaban</a:t>
            </a:r>
            <a:r>
              <a:rPr lang="es-ES" sz="1600" b="1" dirty="0" smtClean="0">
                <a:latin typeface="Nunito Sans" panose="00000500000000000000" pitchFamily="2" charset="0"/>
                <a:cs typeface="Arial" pitchFamily="34" charset="0"/>
                <a:sym typeface="Wingdings"/>
              </a:rPr>
              <a:t> ocho minutos de arco</a:t>
            </a:r>
            <a:r>
              <a:rPr lang="es-ES" sz="1600" dirty="0" smtClean="0">
                <a:latin typeface="Nunito Sans" panose="00000500000000000000" pitchFamily="2" charset="0"/>
                <a:cs typeface="Arial" pitchFamily="34" charset="0"/>
                <a:sym typeface="Wingdings"/>
              </a:rPr>
              <a:t> (0,13º) fuera del esquema de Copérnico.</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Kepler se dio cuenta de que adoptando una </a:t>
            </a:r>
            <a:r>
              <a:rPr lang="es-ES" sz="1600" b="1" dirty="0" smtClean="0">
                <a:latin typeface="Nunito Sans" panose="00000500000000000000" pitchFamily="2" charset="0"/>
                <a:cs typeface="Arial" pitchFamily="34" charset="0"/>
                <a:sym typeface="Wingdings"/>
              </a:rPr>
              <a:t>órbita elíptica</a:t>
            </a:r>
            <a:r>
              <a:rPr lang="es-ES" sz="1600" dirty="0" smtClean="0">
                <a:latin typeface="Nunito Sans" panose="00000500000000000000" pitchFamily="2" charset="0"/>
                <a:cs typeface="Arial" pitchFamily="34" charset="0"/>
                <a:sym typeface="Wingdings"/>
              </a:rPr>
              <a:t>, en uno de cuyos focos se situaba el Sol, todo cuadraba a la perfección.</a:t>
            </a:r>
          </a:p>
          <a:p>
            <a:pPr marL="355600" indent="-355600" algn="just">
              <a:buFont typeface="Wingdings"/>
              <a:buChar char="F"/>
            </a:pPr>
            <a:endParaRPr lang="es-ES" sz="1600" dirty="0">
              <a:latin typeface="Nunito Sans" panose="00000500000000000000" pitchFamily="2" charset="0"/>
              <a:cs typeface="Arial" pitchFamily="34" charset="0"/>
            </a:endParaRPr>
          </a:p>
        </p:txBody>
      </p:sp>
    </p:spTree>
    <p:extLst>
      <p:ext uri="{BB962C8B-B14F-4D97-AF65-F5344CB8AC3E}">
        <p14:creationId xmlns:p14="http://schemas.microsoft.com/office/powerpoint/2010/main" val="1010677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1.3. </a:t>
            </a:r>
            <a:r>
              <a:rPr lang="es-ES" b="1" dirty="0">
                <a:solidFill>
                  <a:srgbClr val="002060"/>
                </a:solidFill>
              </a:rPr>
              <a:t>Las leyes de Kepler (1571 – 1630</a:t>
            </a:r>
            <a:r>
              <a:rPr lang="es-ES" b="1" dirty="0" smtClean="0">
                <a:solidFill>
                  <a:srgbClr val="002060"/>
                </a:solidFill>
              </a:rPr>
              <a:t>)</a:t>
            </a:r>
            <a:endParaRPr lang="es-ES" b="1" dirty="0">
              <a:solidFill>
                <a:srgbClr val="002060"/>
              </a:solidFill>
            </a:endParaRPr>
          </a:p>
        </p:txBody>
      </p:sp>
      <p:sp>
        <p:nvSpPr>
          <p:cNvPr id="61" name="CuadroTexto 60"/>
          <p:cNvSpPr txBox="1"/>
          <p:nvPr/>
        </p:nvSpPr>
        <p:spPr>
          <a:xfrm>
            <a:off x="364010" y="1271390"/>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Datos del sistema solar</a:t>
            </a:r>
          </a:p>
        </p:txBody>
      </p:sp>
      <p:graphicFrame>
        <p:nvGraphicFramePr>
          <p:cNvPr id="13" name="Tabla 12"/>
          <p:cNvGraphicFramePr>
            <a:graphicFrameLocks noGrp="1"/>
          </p:cNvGraphicFramePr>
          <p:nvPr>
            <p:extLst>
              <p:ext uri="{D42A27DB-BD31-4B8C-83A1-F6EECF244321}">
                <p14:modId xmlns:p14="http://schemas.microsoft.com/office/powerpoint/2010/main" val="3629204388"/>
              </p:ext>
            </p:extLst>
          </p:nvPr>
        </p:nvGraphicFramePr>
        <p:xfrm>
          <a:off x="462390" y="1695888"/>
          <a:ext cx="8134066" cy="3159312"/>
        </p:xfrm>
        <a:graphic>
          <a:graphicData uri="http://schemas.openxmlformats.org/drawingml/2006/table">
            <a:tbl>
              <a:tblPr>
                <a:tableStyleId>{69CF1AB2-1976-4502-BF36-3FF5EA218861}</a:tableStyleId>
              </a:tblPr>
              <a:tblGrid>
                <a:gridCol w="1220815">
                  <a:extLst>
                    <a:ext uri="{9D8B030D-6E8A-4147-A177-3AD203B41FA5}">
                      <a16:colId xmlns:a16="http://schemas.microsoft.com/office/drawing/2014/main" val="2450301897"/>
                    </a:ext>
                  </a:extLst>
                </a:gridCol>
                <a:gridCol w="1745913">
                  <a:extLst>
                    <a:ext uri="{9D8B030D-6E8A-4147-A177-3AD203B41FA5}">
                      <a16:colId xmlns:a16="http://schemas.microsoft.com/office/drawing/2014/main" val="3259223861"/>
                    </a:ext>
                  </a:extLst>
                </a:gridCol>
                <a:gridCol w="1619194">
                  <a:extLst>
                    <a:ext uri="{9D8B030D-6E8A-4147-A177-3AD203B41FA5}">
                      <a16:colId xmlns:a16="http://schemas.microsoft.com/office/drawing/2014/main" val="2305377880"/>
                    </a:ext>
                  </a:extLst>
                </a:gridCol>
                <a:gridCol w="1506553">
                  <a:extLst>
                    <a:ext uri="{9D8B030D-6E8A-4147-A177-3AD203B41FA5}">
                      <a16:colId xmlns:a16="http://schemas.microsoft.com/office/drawing/2014/main" val="1139344625"/>
                    </a:ext>
                  </a:extLst>
                </a:gridCol>
                <a:gridCol w="2041591">
                  <a:extLst>
                    <a:ext uri="{9D8B030D-6E8A-4147-A177-3AD203B41FA5}">
                      <a16:colId xmlns:a16="http://schemas.microsoft.com/office/drawing/2014/main" val="2342610716"/>
                    </a:ext>
                  </a:extLst>
                </a:gridCol>
              </a:tblGrid>
              <a:tr h="509680">
                <a:tc>
                  <a:txBody>
                    <a:bodyPr/>
                    <a:lstStyle/>
                    <a:p>
                      <a:pPr algn="ctr"/>
                      <a:r>
                        <a:rPr lang="es-ES" sz="1400" b="1" dirty="0"/>
                        <a:t>Planeta</a:t>
                      </a:r>
                    </a:p>
                  </a:txBody>
                  <a:tcPr marL="28552" marR="28552" marT="28552" marB="28552" anchor="ctr">
                    <a:solidFill>
                      <a:schemeClr val="accent1">
                        <a:lumMod val="60000"/>
                        <a:lumOff val="40000"/>
                      </a:schemeClr>
                    </a:solidFill>
                  </a:tcPr>
                </a:tc>
                <a:tc>
                  <a:txBody>
                    <a:bodyPr/>
                    <a:lstStyle/>
                    <a:p>
                      <a:pPr algn="ctr"/>
                      <a:r>
                        <a:rPr lang="es-ES" sz="1400" b="1" dirty="0" smtClean="0"/>
                        <a:t>Semieje mayor</a:t>
                      </a:r>
                      <a:r>
                        <a:rPr lang="es-ES" sz="1400" b="1" dirty="0"/>
                        <a:t/>
                      </a:r>
                      <a:br>
                        <a:rPr lang="es-ES" sz="1400" b="1" dirty="0"/>
                      </a:br>
                      <a:r>
                        <a:rPr lang="es-ES" sz="1400" b="1" dirty="0"/>
                        <a:t>(UA</a:t>
                      </a:r>
                      <a:r>
                        <a:rPr lang="es-ES" sz="1400" b="1" dirty="0" smtClean="0"/>
                        <a:t>)</a:t>
                      </a:r>
                      <a:r>
                        <a:rPr lang="es-ES" sz="1400" b="1" baseline="30000" dirty="0" smtClean="0"/>
                        <a:t>*</a:t>
                      </a:r>
                      <a:endParaRPr lang="es-ES" sz="1400" b="1" baseline="30000" dirty="0"/>
                    </a:p>
                  </a:txBody>
                  <a:tcPr marL="28552" marR="28552" marT="28552" marB="28552" anchor="ctr">
                    <a:solidFill>
                      <a:schemeClr val="accent1">
                        <a:lumMod val="60000"/>
                        <a:lumOff val="40000"/>
                      </a:schemeClr>
                    </a:solidFill>
                  </a:tcPr>
                </a:tc>
                <a:tc>
                  <a:txBody>
                    <a:bodyPr/>
                    <a:lstStyle/>
                    <a:p>
                      <a:pPr algn="ctr"/>
                      <a:r>
                        <a:rPr lang="es-ES" sz="1400" b="1" dirty="0" smtClean="0"/>
                        <a:t>Período </a:t>
                      </a:r>
                      <a:r>
                        <a:rPr lang="es-ES" sz="1400" b="1" dirty="0"/>
                        <a:t>Orbital</a:t>
                      </a:r>
                      <a:br>
                        <a:rPr lang="es-ES" sz="1400" b="1" dirty="0"/>
                      </a:br>
                      <a:r>
                        <a:rPr lang="es-ES" sz="1400" b="1" dirty="0"/>
                        <a:t>(año)</a:t>
                      </a:r>
                    </a:p>
                  </a:txBody>
                  <a:tcPr marL="28552" marR="28552" marT="28552" marB="28552" anchor="ctr">
                    <a:solidFill>
                      <a:schemeClr val="accent1">
                        <a:lumMod val="60000"/>
                        <a:lumOff val="40000"/>
                      </a:schemeClr>
                    </a:solidFill>
                  </a:tcPr>
                </a:tc>
                <a:tc>
                  <a:txBody>
                    <a:bodyPr/>
                    <a:lstStyle/>
                    <a:p>
                      <a:pPr algn="ctr"/>
                      <a:r>
                        <a:rPr lang="es-ES" sz="1400" b="1" dirty="0" smtClean="0"/>
                        <a:t>Exentricidad Orbital</a:t>
                      </a:r>
                      <a:endParaRPr lang="es-ES" sz="1400" b="1" dirty="0"/>
                    </a:p>
                  </a:txBody>
                  <a:tcPr marL="28552" marR="28552" marT="28552" marB="28552" anchor="ctr">
                    <a:solidFill>
                      <a:schemeClr val="accent1">
                        <a:lumMod val="60000"/>
                        <a:lumOff val="40000"/>
                      </a:schemeClr>
                    </a:solidFill>
                  </a:tcPr>
                </a:tc>
                <a:tc>
                  <a:txBody>
                    <a:bodyPr/>
                    <a:lstStyle/>
                    <a:p>
                      <a:pPr algn="ctr"/>
                      <a:r>
                        <a:rPr lang="es-ES" sz="1400" b="1" dirty="0" smtClean="0"/>
                        <a:t>Período </a:t>
                      </a:r>
                      <a:r>
                        <a:rPr lang="es-ES" sz="1400" b="1" dirty="0"/>
                        <a:t>de rotación</a:t>
                      </a:r>
                      <a:br>
                        <a:rPr lang="es-ES" sz="1400" b="1" dirty="0"/>
                      </a:br>
                      <a:r>
                        <a:rPr lang="es-ES" sz="1400" b="1" dirty="0"/>
                        <a:t>(días )</a:t>
                      </a:r>
                    </a:p>
                  </a:txBody>
                  <a:tcPr marL="28552" marR="28552" marT="28552" marB="28552" anchor="ctr">
                    <a:solidFill>
                      <a:schemeClr val="accent1">
                        <a:lumMod val="60000"/>
                        <a:lumOff val="40000"/>
                      </a:schemeClr>
                    </a:solidFill>
                  </a:tcPr>
                </a:tc>
                <a:extLst>
                  <a:ext uri="{0D108BD9-81ED-4DB2-BD59-A6C34878D82A}">
                    <a16:rowId xmlns:a16="http://schemas.microsoft.com/office/drawing/2014/main" val="539320772"/>
                  </a:ext>
                </a:extLst>
              </a:tr>
              <a:tr h="331204">
                <a:tc>
                  <a:txBody>
                    <a:bodyPr/>
                    <a:lstStyle/>
                    <a:p>
                      <a:pPr algn="l"/>
                      <a:r>
                        <a:rPr lang="es-ES" sz="1400" u="none" dirty="0"/>
                        <a:t>Mercurio</a:t>
                      </a:r>
                    </a:p>
                  </a:txBody>
                  <a:tcPr marL="28552" marR="28552" marT="28552" marB="28552" anchor="ctr"/>
                </a:tc>
                <a:tc>
                  <a:txBody>
                    <a:bodyPr/>
                    <a:lstStyle/>
                    <a:p>
                      <a:pPr algn="ctr"/>
                      <a:r>
                        <a:rPr lang="es-ES" sz="1400" dirty="0" smtClean="0"/>
                        <a:t>0,3871</a:t>
                      </a:r>
                      <a:endParaRPr lang="es-ES" sz="1400" dirty="0"/>
                    </a:p>
                  </a:txBody>
                  <a:tcPr marL="28552" marR="28552" marT="28552" marB="28552" anchor="ctr"/>
                </a:tc>
                <a:tc>
                  <a:txBody>
                    <a:bodyPr/>
                    <a:lstStyle/>
                    <a:p>
                      <a:pPr algn="ctr"/>
                      <a:r>
                        <a:rPr lang="es-ES" sz="1400" dirty="0" smtClean="0"/>
                        <a:t>0,2408</a:t>
                      </a:r>
                      <a:endParaRPr lang="es-ES" sz="1400" dirty="0"/>
                    </a:p>
                  </a:txBody>
                  <a:tcPr marL="28552" marR="28552" marT="28552" marB="28552" anchor="ctr"/>
                </a:tc>
                <a:tc>
                  <a:txBody>
                    <a:bodyPr/>
                    <a:lstStyle/>
                    <a:p>
                      <a:pPr algn="ctr"/>
                      <a:r>
                        <a:rPr lang="es-ES" sz="1400" dirty="0" smtClean="0"/>
                        <a:t>0,206</a:t>
                      </a:r>
                      <a:endParaRPr lang="es-ES" sz="1400" dirty="0"/>
                    </a:p>
                  </a:txBody>
                  <a:tcPr marL="28552" marR="28552" marT="28552" marB="28552" anchor="ctr"/>
                </a:tc>
                <a:tc>
                  <a:txBody>
                    <a:bodyPr/>
                    <a:lstStyle/>
                    <a:p>
                      <a:pPr algn="ctr"/>
                      <a:r>
                        <a:rPr lang="es-ES" sz="1400" dirty="0" smtClean="0"/>
                        <a:t>58,65</a:t>
                      </a:r>
                      <a:endParaRPr lang="es-ES" sz="1400" dirty="0"/>
                    </a:p>
                  </a:txBody>
                  <a:tcPr marL="28552" marR="28552" marT="28552" marB="28552" anchor="ctr"/>
                </a:tc>
                <a:extLst>
                  <a:ext uri="{0D108BD9-81ED-4DB2-BD59-A6C34878D82A}">
                    <a16:rowId xmlns:a16="http://schemas.microsoft.com/office/drawing/2014/main" val="2469460106"/>
                  </a:ext>
                </a:extLst>
              </a:tr>
              <a:tr h="331204">
                <a:tc>
                  <a:txBody>
                    <a:bodyPr/>
                    <a:lstStyle/>
                    <a:p>
                      <a:pPr algn="l"/>
                      <a:r>
                        <a:rPr lang="es-ES" sz="1400" u="none" dirty="0"/>
                        <a:t>Venus</a:t>
                      </a:r>
                    </a:p>
                  </a:txBody>
                  <a:tcPr marL="28552" marR="28552" marT="28552" marB="28552" anchor="ctr"/>
                </a:tc>
                <a:tc>
                  <a:txBody>
                    <a:bodyPr/>
                    <a:lstStyle/>
                    <a:p>
                      <a:pPr algn="ctr"/>
                      <a:r>
                        <a:rPr lang="es-ES" sz="1400" dirty="0" smtClean="0"/>
                        <a:t>0,7233</a:t>
                      </a:r>
                      <a:endParaRPr lang="es-ES" sz="1400" dirty="0"/>
                    </a:p>
                  </a:txBody>
                  <a:tcPr marL="28552" marR="28552" marT="28552" marB="28552" anchor="ctr"/>
                </a:tc>
                <a:tc>
                  <a:txBody>
                    <a:bodyPr/>
                    <a:lstStyle/>
                    <a:p>
                      <a:pPr algn="ctr"/>
                      <a:r>
                        <a:rPr lang="es-ES" sz="1400" dirty="0" smtClean="0"/>
                        <a:t>0,6152</a:t>
                      </a:r>
                      <a:endParaRPr lang="es-ES" sz="1400" dirty="0"/>
                    </a:p>
                  </a:txBody>
                  <a:tcPr marL="28552" marR="28552" marT="28552" marB="28552" anchor="ctr"/>
                </a:tc>
                <a:tc>
                  <a:txBody>
                    <a:bodyPr/>
                    <a:lstStyle/>
                    <a:p>
                      <a:pPr algn="ctr"/>
                      <a:r>
                        <a:rPr lang="es-ES" sz="1400" dirty="0" smtClean="0"/>
                        <a:t>0,007</a:t>
                      </a:r>
                      <a:endParaRPr lang="es-ES" sz="1400" dirty="0"/>
                    </a:p>
                  </a:txBody>
                  <a:tcPr marL="28552" marR="28552" marT="28552" marB="28552" anchor="ctr"/>
                </a:tc>
                <a:tc>
                  <a:txBody>
                    <a:bodyPr/>
                    <a:lstStyle/>
                    <a:p>
                      <a:pPr algn="ctr"/>
                      <a:r>
                        <a:rPr lang="es-ES" sz="1400" dirty="0" smtClean="0"/>
                        <a:t>–243</a:t>
                      </a:r>
                      <a:r>
                        <a:rPr lang="es-ES" sz="1400" baseline="30000" dirty="0" smtClean="0"/>
                        <a:t>**</a:t>
                      </a:r>
                      <a:endParaRPr lang="es-ES" sz="1400" dirty="0"/>
                    </a:p>
                  </a:txBody>
                  <a:tcPr marL="28552" marR="28552" marT="28552" marB="28552" anchor="ctr"/>
                </a:tc>
                <a:extLst>
                  <a:ext uri="{0D108BD9-81ED-4DB2-BD59-A6C34878D82A}">
                    <a16:rowId xmlns:a16="http://schemas.microsoft.com/office/drawing/2014/main" val="3533587699"/>
                  </a:ext>
                </a:extLst>
              </a:tr>
              <a:tr h="331204">
                <a:tc>
                  <a:txBody>
                    <a:bodyPr/>
                    <a:lstStyle/>
                    <a:p>
                      <a:pPr algn="l"/>
                      <a:r>
                        <a:rPr lang="es-ES" sz="1400" u="none" dirty="0"/>
                        <a:t>La Tierra</a:t>
                      </a:r>
                    </a:p>
                  </a:txBody>
                  <a:tcPr marL="28552" marR="28552" marT="28552" marB="28552" anchor="ctr"/>
                </a:tc>
                <a:tc>
                  <a:txBody>
                    <a:bodyPr/>
                    <a:lstStyle/>
                    <a:p>
                      <a:pPr algn="ctr"/>
                      <a:r>
                        <a:rPr lang="es-ES" sz="1400" dirty="0" smtClean="0"/>
                        <a:t>1,000</a:t>
                      </a:r>
                      <a:endParaRPr lang="es-ES" sz="1400" dirty="0"/>
                    </a:p>
                  </a:txBody>
                  <a:tcPr marL="28552" marR="28552" marT="28552" marB="28552" anchor="ctr"/>
                </a:tc>
                <a:tc>
                  <a:txBody>
                    <a:bodyPr/>
                    <a:lstStyle/>
                    <a:p>
                      <a:pPr algn="ctr"/>
                      <a:r>
                        <a:rPr lang="es-ES" sz="1400" dirty="0"/>
                        <a:t>1</a:t>
                      </a:r>
                    </a:p>
                  </a:txBody>
                  <a:tcPr marL="28552" marR="28552" marT="28552" marB="28552" anchor="ctr"/>
                </a:tc>
                <a:tc>
                  <a:txBody>
                    <a:bodyPr/>
                    <a:lstStyle/>
                    <a:p>
                      <a:pPr algn="ctr"/>
                      <a:r>
                        <a:rPr lang="es-ES" sz="1400" dirty="0" smtClean="0"/>
                        <a:t>0,017</a:t>
                      </a:r>
                      <a:endParaRPr lang="es-ES" sz="1400" dirty="0"/>
                    </a:p>
                  </a:txBody>
                  <a:tcPr marL="28552" marR="28552" marT="28552" marB="28552" anchor="ctr"/>
                </a:tc>
                <a:tc>
                  <a:txBody>
                    <a:bodyPr/>
                    <a:lstStyle/>
                    <a:p>
                      <a:pPr algn="ctr"/>
                      <a:r>
                        <a:rPr lang="es-ES" sz="1400" dirty="0" smtClean="0"/>
                        <a:t>0,997</a:t>
                      </a:r>
                      <a:endParaRPr lang="es-ES" sz="1400" dirty="0"/>
                    </a:p>
                  </a:txBody>
                  <a:tcPr marL="28552" marR="28552" marT="28552" marB="28552" anchor="ctr"/>
                </a:tc>
                <a:extLst>
                  <a:ext uri="{0D108BD9-81ED-4DB2-BD59-A6C34878D82A}">
                    <a16:rowId xmlns:a16="http://schemas.microsoft.com/office/drawing/2014/main" val="99002174"/>
                  </a:ext>
                </a:extLst>
              </a:tr>
              <a:tr h="331204">
                <a:tc>
                  <a:txBody>
                    <a:bodyPr/>
                    <a:lstStyle/>
                    <a:p>
                      <a:pPr algn="l"/>
                      <a:r>
                        <a:rPr lang="es-ES" sz="1400" u="none" dirty="0"/>
                        <a:t>Marte</a:t>
                      </a:r>
                    </a:p>
                  </a:txBody>
                  <a:tcPr marL="28552" marR="28552" marT="28552" marB="28552" anchor="ctr"/>
                </a:tc>
                <a:tc>
                  <a:txBody>
                    <a:bodyPr/>
                    <a:lstStyle/>
                    <a:p>
                      <a:pPr algn="ctr"/>
                      <a:r>
                        <a:rPr lang="es-ES" sz="1400" dirty="0" smtClean="0"/>
                        <a:t>1,5273</a:t>
                      </a:r>
                      <a:endParaRPr lang="es-ES" sz="1400" dirty="0"/>
                    </a:p>
                  </a:txBody>
                  <a:tcPr marL="28552" marR="28552" marT="28552" marB="28552" anchor="ctr"/>
                </a:tc>
                <a:tc>
                  <a:txBody>
                    <a:bodyPr/>
                    <a:lstStyle/>
                    <a:p>
                      <a:pPr algn="ctr"/>
                      <a:r>
                        <a:rPr lang="es-ES" sz="1400" dirty="0" smtClean="0"/>
                        <a:t>1,8809</a:t>
                      </a:r>
                      <a:endParaRPr lang="es-ES" sz="1400" dirty="0"/>
                    </a:p>
                  </a:txBody>
                  <a:tcPr marL="28552" marR="28552" marT="28552" marB="28552" anchor="ctr"/>
                </a:tc>
                <a:tc>
                  <a:txBody>
                    <a:bodyPr/>
                    <a:lstStyle/>
                    <a:p>
                      <a:pPr algn="ctr"/>
                      <a:r>
                        <a:rPr lang="es-ES" sz="1400" dirty="0" smtClean="0"/>
                        <a:t>0,093</a:t>
                      </a:r>
                      <a:endParaRPr lang="es-ES" sz="1400" dirty="0"/>
                    </a:p>
                  </a:txBody>
                  <a:tcPr marL="28552" marR="28552" marT="28552" marB="28552" anchor="ctr"/>
                </a:tc>
                <a:tc>
                  <a:txBody>
                    <a:bodyPr/>
                    <a:lstStyle/>
                    <a:p>
                      <a:pPr algn="ctr"/>
                      <a:r>
                        <a:rPr lang="es-ES" sz="1400" dirty="0" smtClean="0"/>
                        <a:t>1,026</a:t>
                      </a:r>
                      <a:endParaRPr lang="es-ES" sz="1400" dirty="0"/>
                    </a:p>
                  </a:txBody>
                  <a:tcPr marL="28552" marR="28552" marT="28552" marB="28552" anchor="ctr"/>
                </a:tc>
                <a:extLst>
                  <a:ext uri="{0D108BD9-81ED-4DB2-BD59-A6C34878D82A}">
                    <a16:rowId xmlns:a16="http://schemas.microsoft.com/office/drawing/2014/main" val="265195207"/>
                  </a:ext>
                </a:extLst>
              </a:tr>
              <a:tr h="331204">
                <a:tc>
                  <a:txBody>
                    <a:bodyPr/>
                    <a:lstStyle/>
                    <a:p>
                      <a:pPr algn="l"/>
                      <a:r>
                        <a:rPr lang="es-ES" sz="1400" u="none" dirty="0"/>
                        <a:t>Júpiter</a:t>
                      </a:r>
                    </a:p>
                  </a:txBody>
                  <a:tcPr marL="28552" marR="28552" marT="28552" marB="28552" anchor="ctr"/>
                </a:tc>
                <a:tc>
                  <a:txBody>
                    <a:bodyPr/>
                    <a:lstStyle/>
                    <a:p>
                      <a:pPr algn="ctr"/>
                      <a:r>
                        <a:rPr lang="es-ES" sz="1400" dirty="0" smtClean="0"/>
                        <a:t>5,2028</a:t>
                      </a:r>
                      <a:endParaRPr lang="es-ES" sz="1400" dirty="0"/>
                    </a:p>
                  </a:txBody>
                  <a:tcPr marL="28552" marR="28552" marT="28552" marB="28552" anchor="ctr"/>
                </a:tc>
                <a:tc>
                  <a:txBody>
                    <a:bodyPr/>
                    <a:lstStyle/>
                    <a:p>
                      <a:pPr algn="ctr"/>
                      <a:r>
                        <a:rPr lang="es-ES" sz="1400" dirty="0" smtClean="0"/>
                        <a:t>11,862</a:t>
                      </a:r>
                      <a:endParaRPr lang="es-ES" sz="1400" dirty="0"/>
                    </a:p>
                  </a:txBody>
                  <a:tcPr marL="28552" marR="28552" marT="28552" marB="28552" anchor="ctr"/>
                </a:tc>
                <a:tc>
                  <a:txBody>
                    <a:bodyPr/>
                    <a:lstStyle/>
                    <a:p>
                      <a:pPr algn="ctr"/>
                      <a:r>
                        <a:rPr lang="es-ES" sz="1400" dirty="0" smtClean="0"/>
                        <a:t>0,048</a:t>
                      </a:r>
                      <a:endParaRPr lang="es-ES" sz="1400" dirty="0"/>
                    </a:p>
                  </a:txBody>
                  <a:tcPr marL="28552" marR="28552" marT="28552" marB="28552" anchor="ctr"/>
                </a:tc>
                <a:tc>
                  <a:txBody>
                    <a:bodyPr/>
                    <a:lstStyle/>
                    <a:p>
                      <a:pPr algn="ctr"/>
                      <a:r>
                        <a:rPr lang="es-ES" sz="1400" dirty="0" smtClean="0"/>
                        <a:t>0,410</a:t>
                      </a:r>
                      <a:endParaRPr lang="es-ES" sz="1400" dirty="0"/>
                    </a:p>
                  </a:txBody>
                  <a:tcPr marL="28552" marR="28552" marT="28552" marB="28552" anchor="ctr"/>
                </a:tc>
                <a:extLst>
                  <a:ext uri="{0D108BD9-81ED-4DB2-BD59-A6C34878D82A}">
                    <a16:rowId xmlns:a16="http://schemas.microsoft.com/office/drawing/2014/main" val="837552100"/>
                  </a:ext>
                </a:extLst>
              </a:tr>
              <a:tr h="331204">
                <a:tc>
                  <a:txBody>
                    <a:bodyPr/>
                    <a:lstStyle/>
                    <a:p>
                      <a:pPr algn="l"/>
                      <a:r>
                        <a:rPr lang="es-ES" sz="1400" u="none" dirty="0"/>
                        <a:t>Saturno</a:t>
                      </a:r>
                    </a:p>
                  </a:txBody>
                  <a:tcPr marL="28552" marR="28552" marT="28552" marB="28552" anchor="ctr"/>
                </a:tc>
                <a:tc>
                  <a:txBody>
                    <a:bodyPr/>
                    <a:lstStyle/>
                    <a:p>
                      <a:pPr algn="ctr"/>
                      <a:r>
                        <a:rPr lang="es-ES" sz="1400" dirty="0" smtClean="0"/>
                        <a:t>9,5388</a:t>
                      </a:r>
                      <a:endParaRPr lang="es-ES" sz="1400" dirty="0"/>
                    </a:p>
                  </a:txBody>
                  <a:tcPr marL="28552" marR="28552" marT="28552" marB="28552" anchor="ctr"/>
                </a:tc>
                <a:tc>
                  <a:txBody>
                    <a:bodyPr/>
                    <a:lstStyle/>
                    <a:p>
                      <a:pPr algn="ctr"/>
                      <a:r>
                        <a:rPr lang="es-ES" sz="1400" dirty="0" smtClean="0"/>
                        <a:t>29,458</a:t>
                      </a:r>
                      <a:endParaRPr lang="es-ES" sz="1400" dirty="0"/>
                    </a:p>
                  </a:txBody>
                  <a:tcPr marL="28552" marR="28552" marT="28552" marB="28552" anchor="ctr"/>
                </a:tc>
                <a:tc>
                  <a:txBody>
                    <a:bodyPr/>
                    <a:lstStyle/>
                    <a:p>
                      <a:pPr algn="ctr"/>
                      <a:r>
                        <a:rPr lang="es-ES" sz="1400" dirty="0" smtClean="0"/>
                        <a:t>0,056</a:t>
                      </a:r>
                      <a:endParaRPr lang="es-ES" sz="1400" dirty="0"/>
                    </a:p>
                  </a:txBody>
                  <a:tcPr marL="28552" marR="28552" marT="28552" marB="28552" anchor="ctr"/>
                </a:tc>
                <a:tc>
                  <a:txBody>
                    <a:bodyPr/>
                    <a:lstStyle/>
                    <a:p>
                      <a:pPr algn="ctr"/>
                      <a:r>
                        <a:rPr lang="es-ES" sz="1400" dirty="0" smtClean="0"/>
                        <a:t>0,426</a:t>
                      </a:r>
                      <a:endParaRPr lang="es-ES" sz="1400" dirty="0"/>
                    </a:p>
                  </a:txBody>
                  <a:tcPr marL="28552" marR="28552" marT="28552" marB="28552" anchor="ctr"/>
                </a:tc>
                <a:extLst>
                  <a:ext uri="{0D108BD9-81ED-4DB2-BD59-A6C34878D82A}">
                    <a16:rowId xmlns:a16="http://schemas.microsoft.com/office/drawing/2014/main" val="441675271"/>
                  </a:ext>
                </a:extLst>
              </a:tr>
              <a:tr h="331204">
                <a:tc>
                  <a:txBody>
                    <a:bodyPr/>
                    <a:lstStyle/>
                    <a:p>
                      <a:pPr algn="l"/>
                      <a:r>
                        <a:rPr lang="es-ES" sz="1400" u="none" dirty="0"/>
                        <a:t>Urano</a:t>
                      </a:r>
                    </a:p>
                  </a:txBody>
                  <a:tcPr marL="28552" marR="28552" marT="28552" marB="28552" anchor="ctr"/>
                </a:tc>
                <a:tc>
                  <a:txBody>
                    <a:bodyPr/>
                    <a:lstStyle/>
                    <a:p>
                      <a:pPr algn="ctr"/>
                      <a:r>
                        <a:rPr lang="es-ES" sz="1400" dirty="0" smtClean="0"/>
                        <a:t>19,1914</a:t>
                      </a:r>
                      <a:endParaRPr lang="es-ES" sz="1400" dirty="0"/>
                    </a:p>
                  </a:txBody>
                  <a:tcPr marL="28552" marR="28552" marT="28552" marB="28552" anchor="ctr"/>
                </a:tc>
                <a:tc>
                  <a:txBody>
                    <a:bodyPr/>
                    <a:lstStyle/>
                    <a:p>
                      <a:pPr algn="ctr"/>
                      <a:r>
                        <a:rPr lang="es-ES" sz="1400" dirty="0" smtClean="0"/>
                        <a:t>84,01</a:t>
                      </a:r>
                      <a:endParaRPr lang="es-ES" sz="1400" dirty="0"/>
                    </a:p>
                  </a:txBody>
                  <a:tcPr marL="28552" marR="28552" marT="28552" marB="28552" anchor="ctr"/>
                </a:tc>
                <a:tc>
                  <a:txBody>
                    <a:bodyPr/>
                    <a:lstStyle/>
                    <a:p>
                      <a:pPr algn="ctr"/>
                      <a:r>
                        <a:rPr lang="es-ES" sz="1400" dirty="0" smtClean="0"/>
                        <a:t>0,046</a:t>
                      </a:r>
                      <a:endParaRPr lang="es-ES" sz="1400" dirty="0"/>
                    </a:p>
                  </a:txBody>
                  <a:tcPr marL="28552" marR="28552" marT="28552" marB="28552" anchor="ctr"/>
                </a:tc>
                <a:tc>
                  <a:txBody>
                    <a:bodyPr/>
                    <a:lstStyle/>
                    <a:p>
                      <a:pPr algn="ctr"/>
                      <a:r>
                        <a:rPr lang="es-ES" sz="1400" dirty="0" smtClean="0"/>
                        <a:t>–0,75</a:t>
                      </a:r>
                      <a:r>
                        <a:rPr lang="es-ES" sz="1400" baseline="30000" dirty="0" smtClean="0"/>
                        <a:t>**</a:t>
                      </a:r>
                      <a:endParaRPr lang="es-ES" sz="1400" dirty="0"/>
                    </a:p>
                  </a:txBody>
                  <a:tcPr marL="28552" marR="28552" marT="28552" marB="28552" anchor="ctr"/>
                </a:tc>
                <a:extLst>
                  <a:ext uri="{0D108BD9-81ED-4DB2-BD59-A6C34878D82A}">
                    <a16:rowId xmlns:a16="http://schemas.microsoft.com/office/drawing/2014/main" val="1809163957"/>
                  </a:ext>
                </a:extLst>
              </a:tr>
              <a:tr h="331204">
                <a:tc>
                  <a:txBody>
                    <a:bodyPr/>
                    <a:lstStyle/>
                    <a:p>
                      <a:pPr algn="l"/>
                      <a:r>
                        <a:rPr lang="es-ES" sz="1400" u="none" dirty="0"/>
                        <a:t>Neptuno</a:t>
                      </a:r>
                    </a:p>
                  </a:txBody>
                  <a:tcPr marL="28552" marR="28552" marT="28552" marB="28552" anchor="ctr"/>
                </a:tc>
                <a:tc>
                  <a:txBody>
                    <a:bodyPr/>
                    <a:lstStyle/>
                    <a:p>
                      <a:pPr algn="ctr"/>
                      <a:r>
                        <a:rPr lang="es-ES" sz="1400" dirty="0" smtClean="0"/>
                        <a:t>30,0611</a:t>
                      </a:r>
                      <a:endParaRPr lang="es-ES" sz="1400" dirty="0"/>
                    </a:p>
                  </a:txBody>
                  <a:tcPr marL="28552" marR="28552" marT="28552" marB="28552" anchor="ctr"/>
                </a:tc>
                <a:tc>
                  <a:txBody>
                    <a:bodyPr/>
                    <a:lstStyle/>
                    <a:p>
                      <a:pPr algn="ctr"/>
                      <a:r>
                        <a:rPr lang="es-ES" sz="1400" dirty="0" smtClean="0"/>
                        <a:t>164,79</a:t>
                      </a:r>
                      <a:endParaRPr lang="es-ES" sz="1400" dirty="0"/>
                    </a:p>
                  </a:txBody>
                  <a:tcPr marL="28552" marR="28552" marT="28552" marB="28552" anchor="ctr"/>
                </a:tc>
                <a:tc>
                  <a:txBody>
                    <a:bodyPr/>
                    <a:lstStyle/>
                    <a:p>
                      <a:pPr algn="ctr"/>
                      <a:r>
                        <a:rPr lang="es-ES" sz="1400" dirty="0" smtClean="0"/>
                        <a:t>0,010</a:t>
                      </a:r>
                      <a:endParaRPr lang="es-ES" sz="1400" dirty="0"/>
                    </a:p>
                  </a:txBody>
                  <a:tcPr marL="28552" marR="28552" marT="28552" marB="28552" anchor="ctr"/>
                </a:tc>
                <a:tc>
                  <a:txBody>
                    <a:bodyPr/>
                    <a:lstStyle/>
                    <a:p>
                      <a:pPr algn="ctr"/>
                      <a:r>
                        <a:rPr lang="es-ES" sz="1400" dirty="0" smtClean="0"/>
                        <a:t>0,718</a:t>
                      </a:r>
                      <a:endParaRPr lang="es-ES" sz="1400" dirty="0"/>
                    </a:p>
                  </a:txBody>
                  <a:tcPr marL="28552" marR="28552" marT="28552" marB="28552" anchor="ctr"/>
                </a:tc>
                <a:extLst>
                  <a:ext uri="{0D108BD9-81ED-4DB2-BD59-A6C34878D82A}">
                    <a16:rowId xmlns:a16="http://schemas.microsoft.com/office/drawing/2014/main" val="162645895"/>
                  </a:ext>
                </a:extLst>
              </a:tr>
            </a:tbl>
          </a:graphicData>
        </a:graphic>
      </p:graphicFrame>
      <p:sp>
        <p:nvSpPr>
          <p:cNvPr id="16" name="Rectángulo 15"/>
          <p:cNvSpPr/>
          <p:nvPr/>
        </p:nvSpPr>
        <p:spPr>
          <a:xfrm>
            <a:off x="364010" y="4918230"/>
            <a:ext cx="8284194" cy="1600438"/>
          </a:xfrm>
          <a:prstGeom prst="rect">
            <a:avLst/>
          </a:prstGeom>
        </p:spPr>
        <p:txBody>
          <a:bodyPr wrap="square">
            <a:spAutoFit/>
          </a:bodyPr>
          <a:lstStyle/>
          <a:p>
            <a:pPr marL="273050" indent="-273050" algn="just"/>
            <a:r>
              <a:rPr lang="es-ES" sz="1400" baseline="30000" dirty="0" smtClean="0"/>
              <a:t>*</a:t>
            </a:r>
            <a:r>
              <a:rPr lang="es-ES" sz="1400" dirty="0" smtClean="0"/>
              <a:t> 	El semieje mayor (la </a:t>
            </a:r>
            <a:r>
              <a:rPr lang="es-ES" sz="1400" dirty="0"/>
              <a:t>distancia media al Sol) se da en las unidades de la distancia media de la Tierra al Sol, que se llama una </a:t>
            </a:r>
            <a:r>
              <a:rPr lang="es-ES" sz="1400" dirty="0" smtClean="0"/>
              <a:t>UA (Unidad Astronómica). </a:t>
            </a:r>
            <a:r>
              <a:rPr lang="es-ES" sz="1400" dirty="0"/>
              <a:t>Por ejemplo, en promedio y con respecto a la Tierra, Neptuno está 30 veces más distante del </a:t>
            </a:r>
            <a:r>
              <a:rPr lang="es-ES" sz="1400" dirty="0" smtClean="0"/>
              <a:t>Sol. </a:t>
            </a:r>
            <a:r>
              <a:rPr lang="es-ES" sz="1400" dirty="0"/>
              <a:t>Los períodos orbitales también se dan en las unidades del período orbital de la Tierra, que es un </a:t>
            </a:r>
            <a:r>
              <a:rPr lang="es-ES" sz="1400" dirty="0" smtClean="0"/>
              <a:t>año.</a:t>
            </a:r>
          </a:p>
          <a:p>
            <a:pPr marL="177800" indent="-177800" algn="just"/>
            <a:endParaRPr lang="es-ES" sz="1400" dirty="0" smtClean="0"/>
          </a:p>
          <a:p>
            <a:pPr marL="273050" indent="-273050" algn="just"/>
            <a:r>
              <a:rPr lang="es-ES" sz="1400" baseline="30000" dirty="0"/>
              <a:t>**</a:t>
            </a:r>
            <a:r>
              <a:rPr lang="es-ES" sz="1400" dirty="0"/>
              <a:t> 	Los valores negativos del período de la rotación indican que el planeta gira en la dirección opuesta a la dirección en que órbita alrededor del </a:t>
            </a:r>
            <a:r>
              <a:rPr lang="es-ES" sz="1400" dirty="0" smtClean="0"/>
              <a:t>Sol. </a:t>
            </a:r>
            <a:r>
              <a:rPr lang="es-ES" sz="1400" dirty="0"/>
              <a:t>Esto se llama, </a:t>
            </a:r>
            <a:r>
              <a:rPr lang="es-ES" sz="1400" b="1" dirty="0"/>
              <a:t>rotación </a:t>
            </a:r>
            <a:r>
              <a:rPr lang="es-ES" sz="1400" b="1" dirty="0" smtClean="0"/>
              <a:t>retrógrada</a:t>
            </a:r>
            <a:r>
              <a:rPr lang="es-ES" sz="1400" dirty="0" smtClean="0"/>
              <a:t>.</a:t>
            </a:r>
            <a:endParaRPr lang="es-ES" sz="1400" dirty="0"/>
          </a:p>
        </p:txBody>
      </p:sp>
    </p:spTree>
    <p:extLst>
      <p:ext uri="{BB962C8B-B14F-4D97-AF65-F5344CB8AC3E}">
        <p14:creationId xmlns:p14="http://schemas.microsoft.com/office/powerpoint/2010/main" val="1192632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1.3. </a:t>
            </a:r>
            <a:r>
              <a:rPr lang="es-ES" b="1" dirty="0">
                <a:solidFill>
                  <a:srgbClr val="002060"/>
                </a:solidFill>
              </a:rPr>
              <a:t>Las leyes de Kepler (1571 – 1630</a:t>
            </a:r>
            <a:r>
              <a:rPr lang="es-ES" b="1" dirty="0" smtClean="0">
                <a:solidFill>
                  <a:srgbClr val="002060"/>
                </a:solidFill>
              </a:rPr>
              <a:t>)</a:t>
            </a:r>
            <a:endParaRPr lang="es-ES" b="1" dirty="0">
              <a:solidFill>
                <a:srgbClr val="002060"/>
              </a:solidFill>
            </a:endParaRPr>
          </a:p>
        </p:txBody>
      </p:sp>
      <p:sp>
        <p:nvSpPr>
          <p:cNvPr id="61" name="CuadroTexto 60"/>
          <p:cNvSpPr txBox="1"/>
          <p:nvPr/>
        </p:nvSpPr>
        <p:spPr>
          <a:xfrm>
            <a:off x="364010" y="1271390"/>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Leyes de Kepler</a:t>
            </a:r>
            <a:endParaRPr lang="es-ES" b="1" dirty="0">
              <a:solidFill>
                <a:srgbClr val="00B0F0"/>
              </a:solidFill>
            </a:endParaRPr>
          </a:p>
        </p:txBody>
      </p:sp>
      <p:grpSp>
        <p:nvGrpSpPr>
          <p:cNvPr id="29" name="Grupo 28"/>
          <p:cNvGrpSpPr/>
          <p:nvPr/>
        </p:nvGrpSpPr>
        <p:grpSpPr>
          <a:xfrm>
            <a:off x="423080" y="1805391"/>
            <a:ext cx="2982794" cy="2118909"/>
            <a:chOff x="4383206" y="2234536"/>
            <a:chExt cx="3739487" cy="2753436"/>
          </a:xfrm>
        </p:grpSpPr>
        <p:pic>
          <p:nvPicPr>
            <p:cNvPr id="30" name="Imagen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445" y="2234536"/>
              <a:ext cx="3671248" cy="2753436"/>
            </a:xfrm>
            <a:prstGeom prst="rect">
              <a:avLst/>
            </a:prstGeom>
          </p:spPr>
        </p:pic>
        <p:cxnSp>
          <p:nvCxnSpPr>
            <p:cNvPr id="31" name="Conector recto 30"/>
            <p:cNvCxnSpPr/>
            <p:nvPr/>
          </p:nvCxnSpPr>
          <p:spPr>
            <a:xfrm flipV="1">
              <a:off x="4967784" y="3616658"/>
              <a:ext cx="2664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rot="5400000" flipV="1">
              <a:off x="5211419" y="3595936"/>
              <a:ext cx="21240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rot="5400000" flipV="1">
              <a:off x="5380475" y="3704383"/>
              <a:ext cx="1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CuadroTexto 33"/>
            <p:cNvSpPr txBox="1"/>
            <p:nvPr/>
          </p:nvSpPr>
          <p:spPr>
            <a:xfrm>
              <a:off x="7292449" y="3681483"/>
              <a:ext cx="772113" cy="399944"/>
            </a:xfrm>
            <a:prstGeom prst="rect">
              <a:avLst/>
            </a:prstGeom>
            <a:noFill/>
          </p:spPr>
          <p:txBody>
            <a:bodyPr wrap="none" rtlCol="0">
              <a:spAutoFit/>
            </a:bodyPr>
            <a:lstStyle/>
            <a:p>
              <a:r>
                <a:rPr lang="es-ES" sz="1400" dirty="0" smtClean="0">
                  <a:solidFill>
                    <a:schemeClr val="bg1"/>
                  </a:solidFill>
                </a:rPr>
                <a:t>afelio</a:t>
              </a:r>
              <a:endParaRPr lang="es-ES" sz="1400" dirty="0">
                <a:solidFill>
                  <a:schemeClr val="bg1"/>
                </a:solidFill>
              </a:endParaRPr>
            </a:p>
          </p:txBody>
        </p:sp>
        <p:sp>
          <p:nvSpPr>
            <p:cNvPr id="35" name="CuadroTexto 34"/>
            <p:cNvSpPr txBox="1"/>
            <p:nvPr/>
          </p:nvSpPr>
          <p:spPr>
            <a:xfrm>
              <a:off x="4383206" y="3632579"/>
              <a:ext cx="1089640" cy="399944"/>
            </a:xfrm>
            <a:prstGeom prst="rect">
              <a:avLst/>
            </a:prstGeom>
            <a:noFill/>
          </p:spPr>
          <p:txBody>
            <a:bodyPr wrap="none" rtlCol="0">
              <a:spAutoFit/>
            </a:bodyPr>
            <a:lstStyle/>
            <a:p>
              <a:r>
                <a:rPr lang="es-ES" sz="1400" dirty="0" smtClean="0">
                  <a:solidFill>
                    <a:schemeClr val="bg1"/>
                  </a:solidFill>
                </a:rPr>
                <a:t>perihelio</a:t>
              </a:r>
              <a:endParaRPr lang="es-ES" sz="1400" dirty="0">
                <a:solidFill>
                  <a:schemeClr val="bg1"/>
                </a:solidFill>
              </a:endParaRPr>
            </a:p>
          </p:txBody>
        </p:sp>
        <p:sp>
          <p:nvSpPr>
            <p:cNvPr id="36" name="CuadroTexto 35"/>
            <p:cNvSpPr txBox="1"/>
            <p:nvPr/>
          </p:nvSpPr>
          <p:spPr>
            <a:xfrm>
              <a:off x="5243913" y="3281539"/>
              <a:ext cx="663591" cy="399944"/>
            </a:xfrm>
            <a:prstGeom prst="rect">
              <a:avLst/>
            </a:prstGeom>
            <a:noFill/>
          </p:spPr>
          <p:txBody>
            <a:bodyPr wrap="none" rtlCol="0">
              <a:spAutoFit/>
            </a:bodyPr>
            <a:lstStyle/>
            <a:p>
              <a:r>
                <a:rPr lang="es-ES" sz="1400" dirty="0" smtClean="0">
                  <a:solidFill>
                    <a:schemeClr val="bg1"/>
                  </a:solidFill>
                </a:rPr>
                <a:t>foco</a:t>
              </a:r>
              <a:endParaRPr lang="es-ES" sz="1400" dirty="0">
                <a:solidFill>
                  <a:schemeClr val="bg1"/>
                </a:solidFill>
              </a:endParaRPr>
            </a:p>
          </p:txBody>
        </p:sp>
        <p:sp>
          <p:nvSpPr>
            <p:cNvPr id="37" name="CuadroTexto 36"/>
            <p:cNvSpPr txBox="1"/>
            <p:nvPr/>
          </p:nvSpPr>
          <p:spPr>
            <a:xfrm>
              <a:off x="6293892" y="3305033"/>
              <a:ext cx="1210219" cy="399944"/>
            </a:xfrm>
            <a:prstGeom prst="rect">
              <a:avLst/>
            </a:prstGeom>
            <a:noFill/>
          </p:spPr>
          <p:txBody>
            <a:bodyPr wrap="none" rtlCol="0">
              <a:spAutoFit/>
            </a:bodyPr>
            <a:lstStyle/>
            <a:p>
              <a:r>
                <a:rPr lang="es-ES" sz="1400" dirty="0">
                  <a:solidFill>
                    <a:schemeClr val="bg1"/>
                  </a:solidFill>
                </a:rPr>
                <a:t>e</a:t>
              </a:r>
              <a:r>
                <a:rPr lang="es-ES" sz="1400" dirty="0" smtClean="0">
                  <a:solidFill>
                    <a:schemeClr val="bg1"/>
                  </a:solidFill>
                </a:rPr>
                <a:t>je mayor</a:t>
              </a:r>
              <a:endParaRPr lang="es-ES" sz="1400" dirty="0">
                <a:solidFill>
                  <a:schemeClr val="bg1"/>
                </a:solidFill>
              </a:endParaRPr>
            </a:p>
          </p:txBody>
        </p:sp>
        <p:sp>
          <p:nvSpPr>
            <p:cNvPr id="38" name="CuadroTexto 37"/>
            <p:cNvSpPr txBox="1"/>
            <p:nvPr/>
          </p:nvSpPr>
          <p:spPr>
            <a:xfrm>
              <a:off x="6241575" y="4057933"/>
              <a:ext cx="1222277" cy="399944"/>
            </a:xfrm>
            <a:prstGeom prst="rect">
              <a:avLst/>
            </a:prstGeom>
            <a:noFill/>
          </p:spPr>
          <p:txBody>
            <a:bodyPr wrap="none" rtlCol="0">
              <a:spAutoFit/>
            </a:bodyPr>
            <a:lstStyle/>
            <a:p>
              <a:r>
                <a:rPr lang="es-ES" sz="1400" dirty="0">
                  <a:solidFill>
                    <a:schemeClr val="bg1"/>
                  </a:solidFill>
                </a:rPr>
                <a:t>e</a:t>
              </a:r>
              <a:r>
                <a:rPr lang="es-ES" sz="1400" dirty="0" smtClean="0">
                  <a:solidFill>
                    <a:schemeClr val="bg1"/>
                  </a:solidFill>
                </a:rPr>
                <a:t>je menor</a:t>
              </a:r>
              <a:endParaRPr lang="es-ES" sz="1400" dirty="0">
                <a:solidFill>
                  <a:schemeClr val="bg1"/>
                </a:solidFill>
              </a:endParaRPr>
            </a:p>
          </p:txBody>
        </p:sp>
      </p:grpSp>
      <p:sp>
        <p:nvSpPr>
          <p:cNvPr id="39" name="5 CuadroTexto"/>
          <p:cNvSpPr txBox="1"/>
          <p:nvPr/>
        </p:nvSpPr>
        <p:spPr>
          <a:xfrm>
            <a:off x="3817730" y="1832400"/>
            <a:ext cx="4922263" cy="1077218"/>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b="1" dirty="0" smtClean="0">
                <a:cs typeface="Arial" pitchFamily="34" charset="0"/>
                <a:sym typeface="Wingdings"/>
              </a:rPr>
              <a:t>Primera Ley</a:t>
            </a:r>
          </a:p>
          <a:p>
            <a:pPr algn="just"/>
            <a:r>
              <a:rPr lang="es-ES" sz="1600" dirty="0" smtClean="0">
                <a:cs typeface="Arial" pitchFamily="34" charset="0"/>
                <a:sym typeface="Wingdings"/>
              </a:rPr>
              <a:t>Los planetas se mueven en órbitas elípticas alrededor del Sol, que está situado en uno de los focos de la elipse.</a:t>
            </a:r>
          </a:p>
        </p:txBody>
      </p:sp>
      <p:pic>
        <p:nvPicPr>
          <p:cNvPr id="40" name="Imagen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11" y="4081638"/>
            <a:ext cx="2928363" cy="2177316"/>
          </a:xfrm>
          <a:prstGeom prst="rect">
            <a:avLst/>
          </a:prstGeom>
        </p:spPr>
      </p:pic>
      <p:sp>
        <p:nvSpPr>
          <p:cNvPr id="41" name="17 CuadroTexto"/>
          <p:cNvSpPr txBox="1"/>
          <p:nvPr/>
        </p:nvSpPr>
        <p:spPr>
          <a:xfrm>
            <a:off x="3817730" y="4081638"/>
            <a:ext cx="4922263" cy="1077218"/>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b="1" dirty="0" smtClean="0">
                <a:cs typeface="Arial" pitchFamily="34" charset="0"/>
                <a:sym typeface="Wingdings"/>
              </a:rPr>
              <a:t>Segunda Ley</a:t>
            </a:r>
          </a:p>
          <a:p>
            <a:pPr algn="just"/>
            <a:r>
              <a:rPr lang="es-ES" sz="1600" dirty="0" smtClean="0">
                <a:cs typeface="Arial" pitchFamily="34" charset="0"/>
                <a:sym typeface="Wingdings"/>
              </a:rPr>
              <a:t>La recta que une el planeta con el Sol barre áreas iguales en tiempos iguales (</a:t>
            </a:r>
            <a:r>
              <a:rPr lang="es-ES" sz="1600" b="1" dirty="0" smtClean="0">
                <a:cs typeface="Arial" pitchFamily="34" charset="0"/>
                <a:sym typeface="Wingdings"/>
              </a:rPr>
              <a:t>velocidad areolar constante</a:t>
            </a:r>
            <a:r>
              <a:rPr lang="es-ES" sz="1600" dirty="0" smtClean="0">
                <a:cs typeface="Arial" pitchFamily="34" charset="0"/>
                <a:sym typeface="Wingdings"/>
              </a:rPr>
              <a:t>).</a:t>
            </a:r>
          </a:p>
        </p:txBody>
      </p:sp>
      <mc:AlternateContent xmlns:mc="http://schemas.openxmlformats.org/markup-compatibility/2006" xmlns:a14="http://schemas.microsoft.com/office/drawing/2010/main">
        <mc:Choice Requires="a14">
          <p:sp>
            <p:nvSpPr>
              <p:cNvPr id="42" name="CuadroTexto 41"/>
              <p:cNvSpPr txBox="1"/>
              <p:nvPr/>
            </p:nvSpPr>
            <p:spPr>
              <a:xfrm>
                <a:off x="5823518" y="5521095"/>
                <a:ext cx="923586"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sz="1600" i="1" smtClean="0">
                              <a:latin typeface="Cambria Math" panose="02040503050406030204" pitchFamily="18" charset="0"/>
                            </a:rPr>
                          </m:ctrlPr>
                        </m:fPr>
                        <m:num>
                          <m:r>
                            <a:rPr lang="es-ES" sz="1600" b="0" i="1" smtClean="0">
                              <a:latin typeface="Cambria Math" panose="02040503050406030204" pitchFamily="18" charset="0"/>
                            </a:rPr>
                            <m:t>𝑑𝐴</m:t>
                          </m:r>
                        </m:num>
                        <m:den>
                          <m:r>
                            <a:rPr lang="es-ES" sz="1600" b="0" i="1" smtClean="0">
                              <a:latin typeface="Cambria Math" panose="02040503050406030204" pitchFamily="18" charset="0"/>
                            </a:rPr>
                            <m:t>𝑑𝑡</m:t>
                          </m:r>
                        </m:den>
                      </m:f>
                      <m:r>
                        <a:rPr lang="es-ES" sz="1600" b="0" i="1" smtClean="0">
                          <a:latin typeface="Cambria Math" panose="02040503050406030204" pitchFamily="18" charset="0"/>
                        </a:rPr>
                        <m:t>=</m:t>
                      </m:r>
                      <m:r>
                        <a:rPr lang="es-ES" sz="1600" b="0" i="1" smtClean="0">
                          <a:latin typeface="Cambria Math" panose="02040503050406030204" pitchFamily="18" charset="0"/>
                        </a:rPr>
                        <m:t>𝐶𝑡𝑒</m:t>
                      </m:r>
                      <m:r>
                        <a:rPr lang="es-ES" sz="1600" b="0" i="1" smtClean="0">
                          <a:latin typeface="Cambria Math" panose="02040503050406030204" pitchFamily="18" charset="0"/>
                        </a:rPr>
                        <m:t>.</m:t>
                      </m:r>
                    </m:oMath>
                  </m:oMathPara>
                </a14:m>
                <a:endParaRPr lang="es-ES" sz="1600" dirty="0"/>
              </a:p>
            </p:txBody>
          </p:sp>
        </mc:Choice>
        <mc:Fallback xmlns="">
          <p:sp>
            <p:nvSpPr>
              <p:cNvPr id="42" name="CuadroTexto 41"/>
              <p:cNvSpPr txBox="1">
                <a:spLocks noRot="1" noChangeAspect="1" noMove="1" noResize="1" noEditPoints="1" noAdjustHandles="1" noChangeArrowheads="1" noChangeShapeType="1" noTextEdit="1"/>
              </p:cNvSpPr>
              <p:nvPr/>
            </p:nvSpPr>
            <p:spPr>
              <a:xfrm>
                <a:off x="5823518" y="5521095"/>
                <a:ext cx="923586" cy="467500"/>
              </a:xfrm>
              <a:prstGeom prst="rect">
                <a:avLst/>
              </a:prstGeom>
              <a:blipFill>
                <a:blip r:embed="rId5"/>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0249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1.3. </a:t>
            </a:r>
            <a:r>
              <a:rPr lang="es-ES" b="1" dirty="0">
                <a:solidFill>
                  <a:srgbClr val="002060"/>
                </a:solidFill>
              </a:rPr>
              <a:t>Las leyes de Kepler (1571 – 1630</a:t>
            </a:r>
            <a:r>
              <a:rPr lang="es-ES" b="1" dirty="0" smtClean="0">
                <a:solidFill>
                  <a:srgbClr val="002060"/>
                </a:solidFill>
              </a:rPr>
              <a:t>)</a:t>
            </a:r>
            <a:endParaRPr lang="es-ES" b="1" dirty="0">
              <a:solidFill>
                <a:srgbClr val="002060"/>
              </a:solidFill>
            </a:endParaRPr>
          </a:p>
        </p:txBody>
      </p:sp>
      <p:sp>
        <p:nvSpPr>
          <p:cNvPr id="61" name="CuadroTexto 60"/>
          <p:cNvSpPr txBox="1"/>
          <p:nvPr/>
        </p:nvSpPr>
        <p:spPr>
          <a:xfrm>
            <a:off x="364010" y="1271390"/>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Leyes de Kepler</a:t>
            </a:r>
            <a:endParaRPr lang="es-ES" b="1" dirty="0">
              <a:solidFill>
                <a:srgbClr val="00B0F0"/>
              </a:solidFill>
            </a:endParaRPr>
          </a:p>
        </p:txBody>
      </p:sp>
      <p:pic>
        <p:nvPicPr>
          <p:cNvPr id="25" name="Imagen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377" y="1784745"/>
            <a:ext cx="4152616" cy="4504117"/>
          </a:xfrm>
          <a:prstGeom prst="rect">
            <a:avLst/>
          </a:prstGeom>
        </p:spPr>
      </p:pic>
      <p:sp>
        <p:nvSpPr>
          <p:cNvPr id="26" name="18 CuadroTexto"/>
          <p:cNvSpPr txBox="1"/>
          <p:nvPr/>
        </p:nvSpPr>
        <p:spPr>
          <a:xfrm>
            <a:off x="448837" y="1784745"/>
            <a:ext cx="3953300" cy="156966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b="1" dirty="0" smtClean="0">
                <a:cs typeface="Arial" pitchFamily="34" charset="0"/>
                <a:sym typeface="Wingdings"/>
              </a:rPr>
              <a:t>Tercera Ley</a:t>
            </a:r>
          </a:p>
          <a:p>
            <a:pPr algn="just"/>
            <a:r>
              <a:rPr lang="es-ES" sz="1600" dirty="0" smtClean="0">
                <a:cs typeface="Arial" pitchFamily="34" charset="0"/>
                <a:sym typeface="Wingdings"/>
              </a:rPr>
              <a:t>Los cuadrados de los períodos orbitales de los planetas son proporcionales a los cubos de las distancias medias al Sol:</a:t>
            </a:r>
          </a:p>
          <a:p>
            <a:pPr algn="just"/>
            <a:endParaRPr lang="es-ES" sz="1600" b="1" dirty="0" smtClean="0">
              <a:solidFill>
                <a:srgbClr val="FF0000"/>
              </a:solidFill>
              <a:cs typeface="Arial" pitchFamily="34" charset="0"/>
              <a:sym typeface="Wingdings"/>
            </a:endParaRPr>
          </a:p>
          <a:p>
            <a:pPr algn="just"/>
            <a:endParaRPr lang="es-ES" sz="1600" b="1" dirty="0">
              <a:solidFill>
                <a:srgbClr val="FF0000"/>
              </a:solidFill>
              <a:cs typeface="Arial" pitchFamily="34" charset="0"/>
              <a:sym typeface="Wingdings"/>
            </a:endParaRPr>
          </a:p>
        </p:txBody>
      </p:sp>
      <mc:AlternateContent xmlns:mc="http://schemas.openxmlformats.org/markup-compatibility/2006" xmlns:a14="http://schemas.microsoft.com/office/drawing/2010/main">
        <mc:Choice Requires="a14">
          <p:sp>
            <p:nvSpPr>
              <p:cNvPr id="27" name="CuadroTexto 26"/>
              <p:cNvSpPr txBox="1"/>
              <p:nvPr/>
            </p:nvSpPr>
            <p:spPr>
              <a:xfrm>
                <a:off x="2050196" y="2843474"/>
                <a:ext cx="87145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sz="1600" i="1" smtClean="0">
                              <a:latin typeface="Cambria Math" panose="02040503050406030204" pitchFamily="18" charset="0"/>
                            </a:rPr>
                          </m:ctrlPr>
                        </m:sSupPr>
                        <m:e>
                          <m:r>
                            <a:rPr lang="es-ES" sz="1600" b="0" i="1" smtClean="0">
                              <a:latin typeface="Cambria Math" panose="02040503050406030204" pitchFamily="18" charset="0"/>
                            </a:rPr>
                            <m:t>𝑇</m:t>
                          </m:r>
                        </m:e>
                        <m:sup>
                          <m:r>
                            <a:rPr lang="es-ES" sz="1600" b="0" i="1" smtClean="0">
                              <a:latin typeface="Cambria Math" panose="02040503050406030204" pitchFamily="18" charset="0"/>
                            </a:rPr>
                            <m:t>2</m:t>
                          </m:r>
                        </m:sup>
                      </m:sSup>
                      <m:r>
                        <a:rPr lang="es-ES" sz="1600" b="0" i="1" smtClean="0">
                          <a:latin typeface="Cambria Math" panose="02040503050406030204" pitchFamily="18" charset="0"/>
                        </a:rPr>
                        <m:t>=</m:t>
                      </m:r>
                      <m:r>
                        <a:rPr lang="es-ES" sz="1600" b="0" i="1" smtClean="0">
                          <a:latin typeface="Cambria Math" panose="02040503050406030204" pitchFamily="18" charset="0"/>
                        </a:rPr>
                        <m:t>𝑘</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𝑟</m:t>
                          </m:r>
                        </m:e>
                        <m:sup>
                          <m:r>
                            <a:rPr lang="es-ES" sz="1600" b="0" i="1" smtClean="0">
                              <a:latin typeface="Cambria Math" panose="02040503050406030204" pitchFamily="18" charset="0"/>
                            </a:rPr>
                            <m:t>3</m:t>
                          </m:r>
                        </m:sup>
                      </m:sSup>
                    </m:oMath>
                  </m:oMathPara>
                </a14:m>
                <a:endParaRPr lang="es-ES" sz="1600" dirty="0"/>
              </a:p>
            </p:txBody>
          </p:sp>
        </mc:Choice>
        <mc:Fallback xmlns="">
          <p:sp>
            <p:nvSpPr>
              <p:cNvPr id="27" name="CuadroTexto 26"/>
              <p:cNvSpPr txBox="1">
                <a:spLocks noRot="1" noChangeAspect="1" noMove="1" noResize="1" noEditPoints="1" noAdjustHandles="1" noChangeArrowheads="1" noChangeShapeType="1" noTextEdit="1"/>
              </p:cNvSpPr>
              <p:nvPr/>
            </p:nvSpPr>
            <p:spPr>
              <a:xfrm>
                <a:off x="2050196" y="2843474"/>
                <a:ext cx="871457" cy="246221"/>
              </a:xfrm>
              <a:prstGeom prst="rect">
                <a:avLst/>
              </a:prstGeom>
              <a:blipFill>
                <a:blip r:embed="rId4"/>
                <a:stretch>
                  <a:fillRect l="-4196" t="-2439" r="-1399" b="-2439"/>
                </a:stretch>
              </a:blipFill>
            </p:spPr>
            <p:txBody>
              <a:bodyPr/>
              <a:lstStyle/>
              <a:p>
                <a:r>
                  <a:rPr lang="es-ES">
                    <a:noFill/>
                  </a:rPr>
                  <a:t> </a:t>
                </a:r>
              </a:p>
            </p:txBody>
          </p:sp>
        </mc:Fallback>
      </mc:AlternateContent>
      <p:graphicFrame>
        <p:nvGraphicFramePr>
          <p:cNvPr id="28" name="16 Tabla"/>
          <p:cNvGraphicFramePr>
            <a:graphicFrameLocks noGrp="1"/>
          </p:cNvGraphicFramePr>
          <p:nvPr>
            <p:extLst>
              <p:ext uri="{D42A27DB-BD31-4B8C-83A1-F6EECF244321}">
                <p14:modId xmlns:p14="http://schemas.microsoft.com/office/powerpoint/2010/main" val="3460913014"/>
              </p:ext>
            </p:extLst>
          </p:nvPr>
        </p:nvGraphicFramePr>
        <p:xfrm>
          <a:off x="504020" y="3628451"/>
          <a:ext cx="3944202" cy="2660413"/>
        </p:xfrm>
        <a:graphic>
          <a:graphicData uri="http://schemas.openxmlformats.org/drawingml/2006/table">
            <a:tbl>
              <a:tblPr>
                <a:tableStyleId>{3C2FFA5D-87B4-456A-9821-1D502468CF0F}</a:tableStyleId>
              </a:tblPr>
              <a:tblGrid>
                <a:gridCol w="839471">
                  <a:extLst>
                    <a:ext uri="{9D8B030D-6E8A-4147-A177-3AD203B41FA5}">
                      <a16:colId xmlns:a16="http://schemas.microsoft.com/office/drawing/2014/main" val="20000"/>
                    </a:ext>
                  </a:extLst>
                </a:gridCol>
                <a:gridCol w="660281">
                  <a:extLst>
                    <a:ext uri="{9D8B030D-6E8A-4147-A177-3AD203B41FA5}">
                      <a16:colId xmlns:a16="http://schemas.microsoft.com/office/drawing/2014/main" val="20001"/>
                    </a:ext>
                  </a:extLst>
                </a:gridCol>
                <a:gridCol w="702429">
                  <a:extLst>
                    <a:ext uri="{9D8B030D-6E8A-4147-A177-3AD203B41FA5}">
                      <a16:colId xmlns:a16="http://schemas.microsoft.com/office/drawing/2014/main" val="20002"/>
                    </a:ext>
                  </a:extLst>
                </a:gridCol>
                <a:gridCol w="869764">
                  <a:extLst>
                    <a:ext uri="{9D8B030D-6E8A-4147-A177-3AD203B41FA5}">
                      <a16:colId xmlns:a16="http://schemas.microsoft.com/office/drawing/2014/main" val="20003"/>
                    </a:ext>
                  </a:extLst>
                </a:gridCol>
                <a:gridCol w="872257">
                  <a:extLst>
                    <a:ext uri="{9D8B030D-6E8A-4147-A177-3AD203B41FA5}">
                      <a16:colId xmlns:a16="http://schemas.microsoft.com/office/drawing/2014/main" val="20004"/>
                    </a:ext>
                  </a:extLst>
                </a:gridCol>
              </a:tblGrid>
              <a:tr h="281279">
                <a:tc>
                  <a:txBody>
                    <a:bodyPr/>
                    <a:lstStyle/>
                    <a:p>
                      <a:pPr algn="l" fontAlgn="b"/>
                      <a:r>
                        <a:rPr lang="es-ES" sz="1300" u="none" strike="noStrike" dirty="0">
                          <a:solidFill>
                            <a:schemeClr val="bg1"/>
                          </a:solidFill>
                          <a:effectLst/>
                        </a:rPr>
                        <a:t> </a:t>
                      </a:r>
                      <a:endParaRPr lang="es-ES" sz="1300" b="0" i="0" u="none" strike="noStrike" dirty="0">
                        <a:solidFill>
                          <a:schemeClr val="bg1"/>
                        </a:solidFill>
                        <a:effectLst/>
                        <a:latin typeface="Calibri"/>
                      </a:endParaRPr>
                    </a:p>
                  </a:txBody>
                  <a:tcPr marL="72000"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s-ES" sz="1300" u="none" strike="noStrike" dirty="0" smtClean="0">
                          <a:solidFill>
                            <a:schemeClr val="bg1"/>
                          </a:solidFill>
                          <a:effectLst/>
                        </a:rPr>
                        <a:t>R(UA)</a:t>
                      </a:r>
                      <a:endParaRPr lang="es-ES" sz="1300" b="1" i="0" u="none" strike="noStrike" dirty="0">
                        <a:solidFill>
                          <a:schemeClr val="bg1"/>
                        </a:solidFill>
                        <a:effectLst/>
                        <a:latin typeface="Calibri"/>
                      </a:endParaRPr>
                    </a:p>
                  </a:txBody>
                  <a:tcPr marL="72000"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s-ES" sz="1300" u="none" strike="noStrike" dirty="0" smtClean="0">
                          <a:solidFill>
                            <a:schemeClr val="bg1"/>
                          </a:solidFill>
                          <a:effectLst/>
                        </a:rPr>
                        <a:t>T(años)</a:t>
                      </a:r>
                      <a:endParaRPr lang="es-ES" sz="1300" b="1" i="0" u="none" strike="noStrike" dirty="0">
                        <a:solidFill>
                          <a:schemeClr val="bg1"/>
                        </a:solidFill>
                        <a:effectLst/>
                        <a:latin typeface="Calibri"/>
                      </a:endParaRPr>
                    </a:p>
                  </a:txBody>
                  <a:tcPr marL="72000"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s-ES" sz="1300" u="none" strike="noStrike" dirty="0" smtClean="0">
                          <a:solidFill>
                            <a:schemeClr val="bg1"/>
                          </a:solidFill>
                          <a:effectLst/>
                        </a:rPr>
                        <a:t>R</a:t>
                      </a:r>
                      <a:r>
                        <a:rPr lang="es-ES" sz="1300" u="none" strike="noStrike" baseline="30000" dirty="0" smtClean="0">
                          <a:solidFill>
                            <a:schemeClr val="bg1"/>
                          </a:solidFill>
                          <a:effectLst/>
                        </a:rPr>
                        <a:t>3</a:t>
                      </a:r>
                      <a:endParaRPr lang="es-ES" sz="1300" b="1" i="0" u="none" strike="noStrike" baseline="30000" dirty="0">
                        <a:solidFill>
                          <a:schemeClr val="bg1"/>
                        </a:solidFill>
                        <a:effectLst/>
                        <a:latin typeface="Calibri"/>
                      </a:endParaRPr>
                    </a:p>
                  </a:txBody>
                  <a:tcPr marL="72000"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s-ES" sz="1300" u="none" strike="noStrike" dirty="0" smtClean="0">
                          <a:solidFill>
                            <a:schemeClr val="bg1"/>
                          </a:solidFill>
                          <a:effectLst/>
                        </a:rPr>
                        <a:t>T</a:t>
                      </a:r>
                      <a:r>
                        <a:rPr lang="es-ES" sz="1300" u="none" strike="noStrike" baseline="30000" dirty="0" smtClean="0">
                          <a:solidFill>
                            <a:schemeClr val="bg1"/>
                          </a:solidFill>
                          <a:effectLst/>
                        </a:rPr>
                        <a:t>2</a:t>
                      </a:r>
                      <a:endParaRPr lang="es-ES" sz="1300" b="1" i="0" u="none" strike="noStrike" baseline="30000" dirty="0">
                        <a:solidFill>
                          <a:schemeClr val="bg1"/>
                        </a:solidFill>
                        <a:effectLst/>
                        <a:latin typeface="Calibri"/>
                      </a:endParaRPr>
                    </a:p>
                  </a:txBody>
                  <a:tcPr marL="72000" marR="9525" marT="952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81279">
                <a:tc>
                  <a:txBody>
                    <a:bodyPr/>
                    <a:lstStyle/>
                    <a:p>
                      <a:pPr algn="l" fontAlgn="b"/>
                      <a:r>
                        <a:rPr lang="es-ES" sz="1300" u="none" strike="noStrike" dirty="0">
                          <a:solidFill>
                            <a:srgbClr val="FFFF00"/>
                          </a:solidFill>
                          <a:effectLst/>
                        </a:rPr>
                        <a:t>Mercurio</a:t>
                      </a:r>
                      <a:endParaRPr lang="es-ES" sz="1300" b="1" i="0" u="none" strike="noStrike" dirty="0">
                        <a:solidFill>
                          <a:srgbClr val="FFFF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FFFF00"/>
                          </a:solidFill>
                          <a:effectLst/>
                        </a:rPr>
                        <a:t>0,380</a:t>
                      </a:r>
                      <a:endParaRPr lang="es-ES" sz="1300" b="0" i="0" u="none" strike="noStrike" dirty="0">
                        <a:solidFill>
                          <a:srgbClr val="FFFF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FFFF00"/>
                          </a:solidFill>
                          <a:effectLst/>
                        </a:rPr>
                        <a:t>0,241</a:t>
                      </a:r>
                      <a:endParaRPr lang="es-ES" sz="1300" b="0" i="0" u="none" strike="noStrike" dirty="0">
                        <a:solidFill>
                          <a:srgbClr val="FFFF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FFFF00"/>
                          </a:solidFill>
                          <a:effectLst/>
                        </a:rPr>
                        <a:t>0,055</a:t>
                      </a:r>
                      <a:endParaRPr lang="es-ES" sz="1300" b="0" i="0" u="none" strike="noStrike" dirty="0">
                        <a:solidFill>
                          <a:srgbClr val="FFFF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FFFF00"/>
                          </a:solidFill>
                          <a:effectLst/>
                        </a:rPr>
                        <a:t>0,058</a:t>
                      </a:r>
                      <a:endParaRPr lang="es-ES" sz="1300" b="0" i="0" u="none" strike="noStrike" dirty="0">
                        <a:solidFill>
                          <a:srgbClr val="FFFF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81279">
                <a:tc>
                  <a:txBody>
                    <a:bodyPr/>
                    <a:lstStyle/>
                    <a:p>
                      <a:pPr algn="l" fontAlgn="b"/>
                      <a:r>
                        <a:rPr lang="es-ES" sz="1300" u="none" strike="noStrike" dirty="0">
                          <a:solidFill>
                            <a:srgbClr val="0070C0"/>
                          </a:solidFill>
                          <a:effectLst/>
                        </a:rPr>
                        <a:t>Venus</a:t>
                      </a:r>
                      <a:endParaRPr lang="es-ES" sz="1300" b="1" i="0" u="none" strike="noStrike" dirty="0">
                        <a:solidFill>
                          <a:srgbClr val="0070C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0070C0"/>
                          </a:solidFill>
                          <a:effectLst/>
                        </a:rPr>
                        <a:t>0,720</a:t>
                      </a:r>
                      <a:endParaRPr lang="es-ES" sz="1300" b="0" i="0" u="none" strike="noStrike" dirty="0">
                        <a:solidFill>
                          <a:srgbClr val="0070C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0070C0"/>
                          </a:solidFill>
                          <a:effectLst/>
                        </a:rPr>
                        <a:t>0,615</a:t>
                      </a:r>
                      <a:endParaRPr lang="es-ES" sz="1300" b="0" i="0" u="none" strike="noStrike" dirty="0">
                        <a:solidFill>
                          <a:srgbClr val="0070C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0070C0"/>
                          </a:solidFill>
                          <a:effectLst/>
                        </a:rPr>
                        <a:t>0,373</a:t>
                      </a:r>
                      <a:endParaRPr lang="es-ES" sz="1300" b="0" i="0" u="none" strike="noStrike" dirty="0">
                        <a:solidFill>
                          <a:srgbClr val="0070C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0070C0"/>
                          </a:solidFill>
                          <a:effectLst/>
                        </a:rPr>
                        <a:t>0,378</a:t>
                      </a:r>
                      <a:endParaRPr lang="es-ES" sz="1300" b="0" i="0" u="none" strike="noStrike" dirty="0">
                        <a:solidFill>
                          <a:srgbClr val="0070C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81279">
                <a:tc>
                  <a:txBody>
                    <a:bodyPr/>
                    <a:lstStyle/>
                    <a:p>
                      <a:pPr algn="l" fontAlgn="b"/>
                      <a:r>
                        <a:rPr lang="es-ES" sz="1300" u="none" strike="noStrike" dirty="0">
                          <a:solidFill>
                            <a:srgbClr val="00B050"/>
                          </a:solidFill>
                          <a:effectLst/>
                        </a:rPr>
                        <a:t>La Tierra</a:t>
                      </a:r>
                      <a:endParaRPr lang="es-ES" sz="1300" b="1" i="0" u="none" strike="noStrike" dirty="0">
                        <a:solidFill>
                          <a:srgbClr val="00B05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00B050"/>
                          </a:solidFill>
                          <a:effectLst/>
                        </a:rPr>
                        <a:t>1,000</a:t>
                      </a:r>
                      <a:endParaRPr lang="es-ES" sz="1300" b="0" i="0" u="none" strike="noStrike" dirty="0">
                        <a:solidFill>
                          <a:srgbClr val="00B05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00B050"/>
                          </a:solidFill>
                          <a:effectLst/>
                        </a:rPr>
                        <a:t>1,000</a:t>
                      </a:r>
                      <a:endParaRPr lang="es-ES" sz="1300" b="0" i="0" u="none" strike="noStrike" dirty="0">
                        <a:solidFill>
                          <a:srgbClr val="00B05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00B050"/>
                          </a:solidFill>
                          <a:effectLst/>
                        </a:rPr>
                        <a:t>1,000</a:t>
                      </a:r>
                      <a:endParaRPr lang="es-ES" sz="1300" b="0" i="0" u="none" strike="noStrike" dirty="0">
                        <a:solidFill>
                          <a:srgbClr val="00B05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00B050"/>
                          </a:solidFill>
                          <a:effectLst/>
                        </a:rPr>
                        <a:t>1,000</a:t>
                      </a:r>
                      <a:endParaRPr lang="es-ES" sz="1300" b="0" i="0" u="none" strike="noStrike" dirty="0">
                        <a:solidFill>
                          <a:srgbClr val="00B05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281279">
                <a:tc>
                  <a:txBody>
                    <a:bodyPr/>
                    <a:lstStyle/>
                    <a:p>
                      <a:pPr algn="l" fontAlgn="b"/>
                      <a:r>
                        <a:rPr lang="es-ES" sz="1300" u="none" strike="noStrike" dirty="0">
                          <a:solidFill>
                            <a:srgbClr val="FF0000"/>
                          </a:solidFill>
                          <a:effectLst/>
                        </a:rPr>
                        <a:t>Marte</a:t>
                      </a:r>
                      <a:endParaRPr lang="es-ES" sz="1300" b="1" i="0" u="none" strike="noStrike" dirty="0">
                        <a:solidFill>
                          <a:srgbClr val="FF00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FF0000"/>
                          </a:solidFill>
                          <a:effectLst/>
                        </a:rPr>
                        <a:t>1,520</a:t>
                      </a:r>
                      <a:endParaRPr lang="es-ES" sz="1300" b="0" i="0" u="none" strike="noStrike" dirty="0">
                        <a:solidFill>
                          <a:srgbClr val="FF00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FF0000"/>
                          </a:solidFill>
                          <a:effectLst/>
                        </a:rPr>
                        <a:t>1,880</a:t>
                      </a:r>
                      <a:endParaRPr lang="es-ES" sz="1300" b="0" i="0" u="none" strike="noStrike" dirty="0">
                        <a:solidFill>
                          <a:srgbClr val="FF00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FF0000"/>
                          </a:solidFill>
                          <a:effectLst/>
                        </a:rPr>
                        <a:t>3,512</a:t>
                      </a:r>
                      <a:endParaRPr lang="es-ES" sz="1300" b="0" i="0" u="none" strike="noStrike" dirty="0">
                        <a:solidFill>
                          <a:srgbClr val="FF00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rgbClr val="FF0000"/>
                          </a:solidFill>
                          <a:effectLst/>
                        </a:rPr>
                        <a:t>3,534</a:t>
                      </a:r>
                      <a:endParaRPr lang="es-ES" sz="1300" b="0" i="0" u="none" strike="noStrike" dirty="0">
                        <a:solidFill>
                          <a:srgbClr val="FF0000"/>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81279">
                <a:tc>
                  <a:txBody>
                    <a:bodyPr/>
                    <a:lstStyle/>
                    <a:p>
                      <a:pPr algn="l" fontAlgn="b"/>
                      <a:r>
                        <a:rPr lang="es-ES" sz="1300" u="none" strike="noStrike" dirty="0">
                          <a:solidFill>
                            <a:schemeClr val="accent2">
                              <a:lumMod val="60000"/>
                              <a:lumOff val="40000"/>
                            </a:schemeClr>
                          </a:solidFill>
                          <a:effectLst/>
                        </a:rPr>
                        <a:t>Júpiter</a:t>
                      </a:r>
                      <a:endParaRPr lang="es-ES" sz="1300" b="1" i="0" u="none" strike="noStrike" dirty="0">
                        <a:solidFill>
                          <a:schemeClr val="accent2">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chemeClr val="accent2">
                              <a:lumMod val="60000"/>
                              <a:lumOff val="40000"/>
                            </a:schemeClr>
                          </a:solidFill>
                          <a:effectLst/>
                        </a:rPr>
                        <a:t>5,200</a:t>
                      </a:r>
                      <a:endParaRPr lang="es-ES" sz="1300" b="0" i="0" u="none" strike="noStrike" dirty="0">
                        <a:solidFill>
                          <a:schemeClr val="accent2">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chemeClr val="accent2">
                              <a:lumMod val="60000"/>
                              <a:lumOff val="40000"/>
                            </a:schemeClr>
                          </a:solidFill>
                          <a:effectLst/>
                        </a:rPr>
                        <a:t>11,860</a:t>
                      </a:r>
                      <a:endParaRPr lang="es-ES" sz="1300" b="0" i="0" u="none" strike="noStrike" dirty="0">
                        <a:solidFill>
                          <a:schemeClr val="accent2">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chemeClr val="accent2">
                              <a:lumMod val="60000"/>
                              <a:lumOff val="40000"/>
                            </a:schemeClr>
                          </a:solidFill>
                          <a:effectLst/>
                        </a:rPr>
                        <a:t>140,608</a:t>
                      </a:r>
                      <a:endParaRPr lang="es-ES" sz="1300" b="0" i="0" u="none" strike="noStrike" dirty="0">
                        <a:solidFill>
                          <a:schemeClr val="accent2">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chemeClr val="accent2">
                              <a:lumMod val="60000"/>
                              <a:lumOff val="40000"/>
                            </a:schemeClr>
                          </a:solidFill>
                          <a:effectLst/>
                        </a:rPr>
                        <a:t>140,660</a:t>
                      </a:r>
                      <a:endParaRPr lang="es-ES" sz="1300" b="0" i="0" u="none" strike="noStrike" dirty="0">
                        <a:solidFill>
                          <a:schemeClr val="accent2">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281279">
                <a:tc>
                  <a:txBody>
                    <a:bodyPr/>
                    <a:lstStyle/>
                    <a:p>
                      <a:pPr algn="l" fontAlgn="b"/>
                      <a:r>
                        <a:rPr lang="es-ES" sz="1300" u="none" strike="noStrike" dirty="0">
                          <a:solidFill>
                            <a:schemeClr val="accent4">
                              <a:lumMod val="60000"/>
                              <a:lumOff val="40000"/>
                            </a:schemeClr>
                          </a:solidFill>
                          <a:effectLst/>
                        </a:rPr>
                        <a:t>Saturno</a:t>
                      </a:r>
                      <a:endParaRPr lang="es-ES" sz="1300" b="1" i="0" u="none" strike="noStrike" dirty="0">
                        <a:solidFill>
                          <a:schemeClr val="accent4">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chemeClr val="accent4">
                              <a:lumMod val="60000"/>
                              <a:lumOff val="40000"/>
                            </a:schemeClr>
                          </a:solidFill>
                          <a:effectLst/>
                        </a:rPr>
                        <a:t>9,540</a:t>
                      </a:r>
                      <a:endParaRPr lang="es-ES" sz="1300" b="0" i="0" u="none" strike="noStrike" dirty="0">
                        <a:solidFill>
                          <a:schemeClr val="accent4">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chemeClr val="accent4">
                              <a:lumMod val="60000"/>
                              <a:lumOff val="40000"/>
                            </a:schemeClr>
                          </a:solidFill>
                          <a:effectLst/>
                        </a:rPr>
                        <a:t>29,460</a:t>
                      </a:r>
                      <a:endParaRPr lang="es-ES" sz="1300" b="0" i="0" u="none" strike="noStrike" dirty="0">
                        <a:solidFill>
                          <a:schemeClr val="accent4">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chemeClr val="accent4">
                              <a:lumMod val="60000"/>
                              <a:lumOff val="40000"/>
                            </a:schemeClr>
                          </a:solidFill>
                          <a:effectLst/>
                        </a:rPr>
                        <a:t>868,251</a:t>
                      </a:r>
                      <a:endParaRPr lang="es-ES" sz="1300" b="0" i="0" u="none" strike="noStrike" dirty="0">
                        <a:solidFill>
                          <a:schemeClr val="accent4">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a:solidFill>
                            <a:schemeClr val="accent4">
                              <a:lumMod val="60000"/>
                              <a:lumOff val="40000"/>
                            </a:schemeClr>
                          </a:solidFill>
                          <a:effectLst/>
                        </a:rPr>
                        <a:t>867,892</a:t>
                      </a:r>
                      <a:endParaRPr lang="es-ES" sz="1300" b="0" i="0" u="none" strike="noStrike" dirty="0">
                        <a:solidFill>
                          <a:schemeClr val="accent4">
                            <a:lumMod val="60000"/>
                            <a:lumOff val="4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345730">
                <a:tc>
                  <a:txBody>
                    <a:bodyPr/>
                    <a:lstStyle/>
                    <a:p>
                      <a:pPr algn="l" fontAlgn="b"/>
                      <a:r>
                        <a:rPr lang="es-ES" sz="1300" u="none" strike="noStrike" dirty="0" smtClean="0">
                          <a:solidFill>
                            <a:schemeClr val="accent1">
                              <a:lumMod val="40000"/>
                              <a:lumOff val="60000"/>
                            </a:schemeClr>
                          </a:solidFill>
                          <a:effectLst/>
                        </a:rPr>
                        <a:t>Urano</a:t>
                      </a:r>
                      <a:endParaRPr lang="es-ES" sz="1300" b="1" i="0" u="none" strike="noStrike" dirty="0">
                        <a:solidFill>
                          <a:schemeClr val="accent1">
                            <a:lumMod val="40000"/>
                            <a:lumOff val="6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s-ES" sz="1300" dirty="0" smtClean="0">
                          <a:solidFill>
                            <a:schemeClr val="accent1">
                              <a:lumMod val="40000"/>
                              <a:lumOff val="60000"/>
                            </a:schemeClr>
                          </a:solidFill>
                        </a:rPr>
                        <a:t>19,191</a:t>
                      </a:r>
                      <a:endParaRPr lang="es-ES" sz="1300" dirty="0">
                        <a:solidFill>
                          <a:schemeClr val="accent1">
                            <a:lumMod val="40000"/>
                            <a:lumOff val="60000"/>
                          </a:schemeClr>
                        </a:solidFill>
                        <a:latin typeface="+mn-lt"/>
                      </a:endParaRPr>
                    </a:p>
                  </a:txBody>
                  <a:tcPr marL="54000" marR="54000" marT="28552" marB="285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a:r>
                        <a:rPr lang="es-ES" sz="1300" dirty="0" smtClean="0">
                          <a:solidFill>
                            <a:schemeClr val="accent1">
                              <a:lumMod val="40000"/>
                              <a:lumOff val="60000"/>
                            </a:schemeClr>
                          </a:solidFill>
                        </a:rPr>
                        <a:t>84,01</a:t>
                      </a:r>
                      <a:endParaRPr lang="es-ES" sz="1300" dirty="0">
                        <a:solidFill>
                          <a:schemeClr val="accent1">
                            <a:lumMod val="40000"/>
                            <a:lumOff val="60000"/>
                          </a:schemeClr>
                        </a:solidFill>
                        <a:latin typeface="+mn-lt"/>
                      </a:endParaRPr>
                    </a:p>
                  </a:txBody>
                  <a:tcPr marL="54000" marR="54000" marT="28552" marB="285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smtClean="0">
                          <a:solidFill>
                            <a:schemeClr val="accent1">
                              <a:lumMod val="40000"/>
                              <a:lumOff val="60000"/>
                            </a:schemeClr>
                          </a:solidFill>
                          <a:effectLst/>
                        </a:rPr>
                        <a:t>7067,94</a:t>
                      </a:r>
                      <a:endParaRPr lang="es-ES" sz="1300" b="0" i="0" u="none" strike="noStrike" dirty="0">
                        <a:solidFill>
                          <a:schemeClr val="accent1">
                            <a:lumMod val="40000"/>
                            <a:lumOff val="6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smtClean="0">
                          <a:solidFill>
                            <a:schemeClr val="accent1">
                              <a:lumMod val="40000"/>
                              <a:lumOff val="60000"/>
                            </a:schemeClr>
                          </a:solidFill>
                          <a:effectLst/>
                        </a:rPr>
                        <a:t>7057,68</a:t>
                      </a:r>
                      <a:endParaRPr lang="es-ES" sz="1300" b="0" i="0" u="none" strike="noStrike" dirty="0">
                        <a:solidFill>
                          <a:schemeClr val="accent1">
                            <a:lumMod val="40000"/>
                            <a:lumOff val="60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077587689"/>
                  </a:ext>
                </a:extLst>
              </a:tr>
              <a:tr h="345730">
                <a:tc>
                  <a:txBody>
                    <a:bodyPr/>
                    <a:lstStyle/>
                    <a:p>
                      <a:pPr algn="l" fontAlgn="b"/>
                      <a:r>
                        <a:rPr lang="es-ES" sz="1300" u="none" strike="noStrike" dirty="0" smtClean="0">
                          <a:solidFill>
                            <a:schemeClr val="accent1">
                              <a:lumMod val="75000"/>
                            </a:schemeClr>
                          </a:solidFill>
                          <a:effectLst/>
                        </a:rPr>
                        <a:t>Neptuno</a:t>
                      </a:r>
                      <a:endParaRPr lang="es-ES" sz="1300" b="1" i="0" u="none" strike="noStrike" dirty="0">
                        <a:solidFill>
                          <a:schemeClr val="accent1">
                            <a:lumMod val="75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lang="es-ES" sz="1300" dirty="0" smtClean="0">
                          <a:solidFill>
                            <a:schemeClr val="accent1">
                              <a:lumMod val="75000"/>
                            </a:schemeClr>
                          </a:solidFill>
                        </a:rPr>
                        <a:t>30,061</a:t>
                      </a:r>
                      <a:endParaRPr lang="es-ES" sz="1300" dirty="0">
                        <a:solidFill>
                          <a:schemeClr val="accent1">
                            <a:lumMod val="75000"/>
                          </a:schemeClr>
                        </a:solidFill>
                        <a:latin typeface="+mn-lt"/>
                      </a:endParaRPr>
                    </a:p>
                  </a:txBody>
                  <a:tcPr marL="54000" marR="54000" marT="28552" marB="285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a:r>
                        <a:rPr lang="es-ES" sz="1300" dirty="0" smtClean="0">
                          <a:solidFill>
                            <a:schemeClr val="accent1">
                              <a:lumMod val="75000"/>
                            </a:schemeClr>
                          </a:solidFill>
                        </a:rPr>
                        <a:t>164,79</a:t>
                      </a:r>
                      <a:endParaRPr lang="es-ES" sz="1300" dirty="0">
                        <a:solidFill>
                          <a:schemeClr val="accent1">
                            <a:lumMod val="75000"/>
                          </a:schemeClr>
                        </a:solidFill>
                        <a:latin typeface="+mn-lt"/>
                      </a:endParaRPr>
                    </a:p>
                  </a:txBody>
                  <a:tcPr marL="54000" marR="54000" marT="28552" marB="2855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smtClean="0">
                          <a:solidFill>
                            <a:schemeClr val="accent1">
                              <a:lumMod val="75000"/>
                            </a:schemeClr>
                          </a:solidFill>
                          <a:effectLst/>
                        </a:rPr>
                        <a:t>27165,04</a:t>
                      </a:r>
                      <a:endParaRPr lang="es-ES" sz="1300" b="0" i="0" u="none" strike="noStrike" dirty="0">
                        <a:solidFill>
                          <a:schemeClr val="accent1">
                            <a:lumMod val="75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r" fontAlgn="b"/>
                      <a:r>
                        <a:rPr lang="es-ES" sz="1300" u="none" strike="noStrike" dirty="0" smtClean="0">
                          <a:solidFill>
                            <a:schemeClr val="accent1">
                              <a:lumMod val="75000"/>
                            </a:schemeClr>
                          </a:solidFill>
                          <a:effectLst/>
                        </a:rPr>
                        <a:t>27155,74</a:t>
                      </a:r>
                      <a:endParaRPr lang="es-ES" sz="1300" b="0" i="0" u="none" strike="noStrike" dirty="0">
                        <a:solidFill>
                          <a:schemeClr val="accent1">
                            <a:lumMod val="75000"/>
                          </a:schemeClr>
                        </a:solidFill>
                        <a:effectLst/>
                        <a:latin typeface="+mn-lt"/>
                      </a:endParaRPr>
                    </a:p>
                  </a:txBody>
                  <a:tcPr marL="54000" marR="54000"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834576643"/>
                  </a:ext>
                </a:extLst>
              </a:tr>
            </a:tbl>
          </a:graphicData>
        </a:graphic>
      </p:graphicFrame>
    </p:spTree>
    <p:extLst>
      <p:ext uri="{BB962C8B-B14F-4D97-AF65-F5344CB8AC3E}">
        <p14:creationId xmlns:p14="http://schemas.microsoft.com/office/powerpoint/2010/main" val="3686555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1.4. Nociones actuales sobre el sistema solar</a:t>
            </a:r>
            <a:endParaRPr lang="es-ES" b="1" dirty="0">
              <a:solidFill>
                <a:srgbClr val="002060"/>
              </a:solidFill>
            </a:endParaRPr>
          </a:p>
        </p:txBody>
      </p:sp>
      <p:sp>
        <p:nvSpPr>
          <p:cNvPr id="15" name="1 CuadroTexto"/>
          <p:cNvSpPr txBox="1"/>
          <p:nvPr/>
        </p:nvSpPr>
        <p:spPr>
          <a:xfrm>
            <a:off x="4904972" y="1512808"/>
            <a:ext cx="3835021" cy="2062103"/>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El Sol no es centro de nada y nuestro sistema planetario es uno más.</a:t>
            </a:r>
          </a:p>
          <a:p>
            <a:pPr marL="177800" indent="-177800" algn="just">
              <a:buFont typeface="Arial" panose="020B0604020202020204" pitchFamily="34" charset="0"/>
              <a:buChar char="•"/>
            </a:pPr>
            <a:endParaRPr lang="es-ES" sz="1600" dirty="0" smtClean="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Nuestra galaxia (Vía Láctea) es una de los billones de galaxias que existen.</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Todos los planetas efectúan dos movimientos: rotación y traslación.</a:t>
            </a:r>
            <a:endParaRPr lang="es-ES" sz="1600" dirty="0">
              <a:latin typeface="Nunito Sans" panose="00000500000000000000" pitchFamily="2" charset="0"/>
              <a:cs typeface="Arial" pitchFamily="34" charset="0"/>
            </a:endParaRPr>
          </a:p>
        </p:txBody>
      </p:sp>
      <p:sp>
        <p:nvSpPr>
          <p:cNvPr id="16" name="13 CuadroTexto"/>
          <p:cNvSpPr txBox="1"/>
          <p:nvPr/>
        </p:nvSpPr>
        <p:spPr>
          <a:xfrm>
            <a:off x="414859" y="4332090"/>
            <a:ext cx="8325134" cy="1815882"/>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Todos los planetas describen órbitas planas alrededor del Sol, casi todas ellas en el mismo plano.</a:t>
            </a:r>
          </a:p>
          <a:p>
            <a:pPr marL="177800" indent="-177800" algn="just">
              <a:buFont typeface="Arial" panose="020B0604020202020204" pitchFamily="34" charset="0"/>
              <a:buChar char="•"/>
            </a:pPr>
            <a:endParaRPr lang="es-ES" sz="1600" dirty="0" smtClean="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Todos los planetas se trasladan en el mismo sentido alrededor del Sol.</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El eje de rotación (excepto Urano y Plutón), es prácticamente perpendicular al plano de la órbita.</a:t>
            </a:r>
            <a:endParaRPr lang="es-ES" sz="1600" dirty="0">
              <a:latin typeface="Nunito Sans" panose="00000500000000000000" pitchFamily="2" charset="0"/>
              <a:cs typeface="Arial" pitchFamily="34" charset="0"/>
            </a:endParaRPr>
          </a:p>
        </p:txBody>
      </p:sp>
    </p:spTree>
    <p:controls>
      <mc:AlternateContent xmlns:mc="http://schemas.openxmlformats.org/markup-compatibility/2006">
        <mc:Choice xmlns:v="urn:schemas-microsoft-com:vml" Requires="v">
          <p:control spid="1064" r:id="rId2" imgW="4344840" imgH="3086280"/>
        </mc:Choice>
        <mc:Fallback>
          <p:control r:id="rId2" imgW="4344840" imgH="3086280">
            <p:pic>
              <p:nvPicPr>
                <p:cNvPr id="17" name="ShockwaveFlash1"/>
                <p:cNvPicPr preferRelativeResize="0">
                  <a:picLocks noChangeArrowheads="1" noChangeShapeType="1"/>
                </p:cNvPicPr>
                <p:nvPr/>
              </p:nvPicPr>
              <p:blipFill>
                <a:blip r:embed="rId4"/>
                <a:srcRect/>
                <a:stretch>
                  <a:fillRect/>
                </a:stretch>
              </p:blipFill>
              <p:spPr bwMode="auto">
                <a:xfrm>
                  <a:off x="423079" y="1245990"/>
                  <a:ext cx="4344988" cy="3086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810638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15" name="Tabla 14"/>
              <p:cNvGraphicFramePr>
                <a:graphicFrameLocks noGrp="1"/>
              </p:cNvGraphicFramePr>
              <p:nvPr>
                <p:extLst>
                  <p:ext uri="{D42A27DB-BD31-4B8C-83A1-F6EECF244321}">
                    <p14:modId xmlns:p14="http://schemas.microsoft.com/office/powerpoint/2010/main" val="1754203285"/>
                  </p:ext>
                </p:extLst>
              </p:nvPr>
            </p:nvGraphicFramePr>
            <p:xfrm>
              <a:off x="508000" y="1206500"/>
              <a:ext cx="8178801" cy="2225040"/>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370840">
                    <a:tc>
                      <a:txBody>
                        <a:bodyPr/>
                        <a:lstStyle/>
                        <a:p>
                          <a:pPr algn="r">
                            <a:lnSpc>
                              <a:spcPct val="100000"/>
                            </a:lnSpc>
                          </a:pPr>
                          <a:r>
                            <a:rPr lang="es-ES" sz="1600" dirty="0" smtClean="0">
                              <a:latin typeface="+mn-lt"/>
                            </a:rPr>
                            <a:t>1.</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r>
                            <a:rPr lang="es-ES" sz="1600" i="1" dirty="0" smtClean="0"/>
                            <a:t>Los seis meses transcurrido entre el 21 de marzo y el 21 de septiembre tienen más días que los comprendidos entre el 21 de septiembre y el 21 de marzo. ¿Se te ocurre alguna razón? ¿Entre que fechas estará más próxima la Tierra al Sol?</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741680">
                    <a:tc>
                      <a:txBody>
                        <a:bodyPr/>
                        <a:lstStyle/>
                        <a:p>
                          <a:pPr algn="r">
                            <a:lnSpc>
                              <a:spcPct val="100000"/>
                            </a:lnSpc>
                          </a:pPr>
                          <a:r>
                            <a:rPr lang="es-ES" sz="1600" dirty="0" smtClean="0">
                              <a:latin typeface="+mn-lt"/>
                            </a:rPr>
                            <a:t>2.</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r>
                            <a:rPr lang="es-ES" sz="1600" dirty="0" smtClean="0"/>
                            <a:t>A partir de los datos orbitales terrestres (T = 365 días y </a:t>
                          </a:r>
                          <a:r>
                            <a:rPr lang="es-ES" sz="1600" dirty="0"/>
                            <a:t>r</a:t>
                          </a:r>
                          <a:r>
                            <a:rPr lang="es-ES" sz="1600" baseline="-25000" dirty="0"/>
                            <a:t>Sol-Tierra</a:t>
                          </a:r>
                          <a:r>
                            <a:rPr lang="es-ES" sz="1600" dirty="0"/>
                            <a:t> = 1,496·10</a:t>
                          </a:r>
                          <a:r>
                            <a:rPr lang="es-ES" sz="1600" baseline="30000" dirty="0"/>
                            <a:t>11</a:t>
                          </a:r>
                          <a:r>
                            <a:rPr lang="es-ES" sz="1600" dirty="0"/>
                            <a:t> m), determina cuánto tarda Júpiter en completar una órbita alrededor del Sol (en segundos y años terrestres) sabiendo que su distancia al Sol es de 7,78·10</a:t>
                          </a:r>
                          <a:r>
                            <a:rPr lang="es-ES" sz="1600" baseline="30000" dirty="0"/>
                            <a:t>11</a:t>
                          </a:r>
                          <a:r>
                            <a:rPr lang="es-ES" sz="1600" dirty="0"/>
                            <a:t> m.</a:t>
                          </a:r>
                          <a:endParaRPr lang="es-ES" sz="1600" baseline="30000" dirty="0"/>
                        </a:p>
                        <a:p>
                          <a:pPr marL="0" indent="0" algn="just"/>
                          <a:r>
                            <a:rPr lang="es-ES" sz="1600" b="1" dirty="0" smtClean="0">
                              <a:solidFill>
                                <a:schemeClr val="tx1"/>
                              </a:solidFill>
                            </a:rPr>
                            <a:t>Sol</a:t>
                          </a:r>
                          <a:r>
                            <a:rPr lang="es-ES" sz="1600" dirty="0">
                              <a:solidFill>
                                <a:schemeClr val="tx1"/>
                              </a:solidFill>
                            </a:rPr>
                            <a:t>: </a:t>
                          </a:r>
                          <a14:m>
                            <m:oMath xmlns:m="http://schemas.openxmlformats.org/officeDocument/2006/math">
                              <m:r>
                                <a:rPr lang="es-ES" sz="1600" i="1">
                                  <a:latin typeface="Cambria Math" panose="02040503050406030204" pitchFamily="18" charset="0"/>
                                </a:rPr>
                                <m:t>3,74·</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8</m:t>
                                  </m:r>
                                </m:sup>
                              </m:sSup>
                              <m:r>
                                <a:rPr lang="es-ES" sz="1600" i="1">
                                  <a:latin typeface="Cambria Math" panose="02040503050406030204" pitchFamily="18" charset="0"/>
                                </a:rPr>
                                <m:t> </m:t>
                              </m:r>
                              <m:r>
                                <a:rPr lang="es-ES" sz="1600" i="1">
                                  <a:latin typeface="Cambria Math" panose="02040503050406030204" pitchFamily="18" charset="0"/>
                                </a:rPr>
                                <m:t>𝑠</m:t>
                              </m:r>
                              <m:r>
                                <a:rPr lang="es-ES" sz="1600" i="1">
                                  <a:latin typeface="Cambria Math" panose="02040503050406030204" pitchFamily="18" charset="0"/>
                                </a:rPr>
                                <m:t>=11,8 </m:t>
                              </m:r>
                              <m:r>
                                <a:rPr lang="es-ES" sz="1600" i="1">
                                  <a:latin typeface="Cambria Math" panose="02040503050406030204" pitchFamily="18" charset="0"/>
                                </a:rPr>
                                <m:t>𝑎</m:t>
                              </m:r>
                              <m:r>
                                <a:rPr lang="es-ES" sz="1600" i="1">
                                  <a:latin typeface="Cambria Math" panose="02040503050406030204" pitchFamily="18" charset="0"/>
                                </a:rPr>
                                <m:t>ñ</m:t>
                              </m:r>
                              <m:r>
                                <a:rPr lang="es-ES" sz="1600" i="1">
                                  <a:latin typeface="Cambria Math" panose="02040503050406030204" pitchFamily="18" charset="0"/>
                                </a:rPr>
                                <m:t>𝑜𝑠</m:t>
                              </m:r>
                            </m:oMath>
                          </a14:m>
                          <a:endParaRPr lang="es-ES" sz="1600" dirty="0"/>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15" name="Tabla 14"/>
              <p:cNvGraphicFramePr>
                <a:graphicFrameLocks noGrp="1"/>
              </p:cNvGraphicFramePr>
              <p:nvPr>
                <p:extLst>
                  <p:ext uri="{D42A27DB-BD31-4B8C-83A1-F6EECF244321}">
                    <p14:modId xmlns:p14="http://schemas.microsoft.com/office/powerpoint/2010/main" val="1754203285"/>
                  </p:ext>
                </p:extLst>
              </p:nvPr>
            </p:nvGraphicFramePr>
            <p:xfrm>
              <a:off x="508000" y="1206500"/>
              <a:ext cx="8178801" cy="2225040"/>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22960">
                    <a:tc>
                      <a:txBody>
                        <a:bodyPr/>
                        <a:lstStyle/>
                        <a:p>
                          <a:pPr algn="r">
                            <a:lnSpc>
                              <a:spcPct val="100000"/>
                            </a:lnSpc>
                          </a:pPr>
                          <a:r>
                            <a:rPr lang="es-ES" sz="1600" dirty="0" smtClean="0">
                              <a:latin typeface="+mn-lt"/>
                            </a:rPr>
                            <a:t>1.</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r>
                            <a:rPr lang="es-ES" sz="1600" i="1" dirty="0" smtClean="0"/>
                            <a:t>Los seis meses transcurrido entre el 21 de marzo y el 21 de septiembre tienen más días que los comprendidos entre el 21 de septiembre y el 21 de marzo. ¿Se te ocurre alguna razón? ¿Entre que fechas estará más próxima la Tierra al Sol?</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1066800">
                    <a:tc>
                      <a:txBody>
                        <a:bodyPr/>
                        <a:lstStyle/>
                        <a:p>
                          <a:pPr algn="r">
                            <a:lnSpc>
                              <a:spcPct val="100000"/>
                            </a:lnSpc>
                          </a:pPr>
                          <a:r>
                            <a:rPr lang="es-ES" sz="1600" dirty="0" smtClean="0">
                              <a:latin typeface="+mn-lt"/>
                            </a:rPr>
                            <a:t>2.</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3"/>
                          <a:stretch>
                            <a:fillRect l="-5000" t="-109714" r="-156" b="-8000"/>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1219476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2</a:t>
            </a:r>
            <a:r>
              <a:rPr lang="es-ES" sz="1600" b="1" dirty="0" smtClean="0">
                <a:solidFill>
                  <a:schemeClr val="bg1"/>
                </a:solidFill>
              </a:rPr>
              <a:t>. Traslación de los planetas</a:t>
            </a:r>
            <a:endParaRPr lang="es-ES" sz="1600" b="1" dirty="0">
              <a:solidFill>
                <a:schemeClr val="bg1"/>
              </a:solidFill>
            </a:endParaRPr>
          </a:p>
        </p:txBody>
      </p:sp>
      <p:sp>
        <p:nvSpPr>
          <p:cNvPr id="12" name="29 CuadroTexto"/>
          <p:cNvSpPr txBox="1"/>
          <p:nvPr/>
        </p:nvSpPr>
        <p:spPr>
          <a:xfrm>
            <a:off x="395785" y="1146412"/>
            <a:ext cx="8338781" cy="58477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latin typeface="Nunito Sans" panose="00000500000000000000" pitchFamily="2" charset="0"/>
                <a:cs typeface="Arial" pitchFamily="34" charset="0"/>
              </a:rPr>
              <a:t>Al estudiar la traslación de un planeta o satélite los consideraremos como punto materiales dotados de masa.</a:t>
            </a:r>
            <a:endParaRPr lang="es-ES" sz="1600" dirty="0">
              <a:latin typeface="Nunito Sans" panose="00000500000000000000" pitchFamily="2" charset="0"/>
              <a:cs typeface="Arial" pitchFamily="34" charset="0"/>
            </a:endParaRPr>
          </a:p>
        </p:txBody>
      </p:sp>
      <p:grpSp>
        <p:nvGrpSpPr>
          <p:cNvPr id="13" name="28 Grupo"/>
          <p:cNvGrpSpPr/>
          <p:nvPr/>
        </p:nvGrpSpPr>
        <p:grpSpPr>
          <a:xfrm>
            <a:off x="2536929" y="1997387"/>
            <a:ext cx="4311489" cy="2419838"/>
            <a:chOff x="271402" y="852302"/>
            <a:chExt cx="4311489" cy="2419838"/>
          </a:xfrm>
        </p:grpSpPr>
        <p:grpSp>
          <p:nvGrpSpPr>
            <p:cNvPr id="14" name="9 Grupo"/>
            <p:cNvGrpSpPr/>
            <p:nvPr/>
          </p:nvGrpSpPr>
          <p:grpSpPr>
            <a:xfrm>
              <a:off x="764275" y="1310184"/>
              <a:ext cx="3098042" cy="1705971"/>
              <a:chOff x="1364776" y="4012440"/>
              <a:chExt cx="3098042" cy="1705971"/>
            </a:xfrm>
          </p:grpSpPr>
          <p:sp>
            <p:nvSpPr>
              <p:cNvPr id="31" name="6 Elipse"/>
              <p:cNvSpPr/>
              <p:nvPr/>
            </p:nvSpPr>
            <p:spPr>
              <a:xfrm>
                <a:off x="1364776" y="4012440"/>
                <a:ext cx="3098042" cy="17059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Nunito Sans" panose="00000500000000000000" pitchFamily="2" charset="0"/>
                </a:endParaRPr>
              </a:p>
            </p:txBody>
          </p:sp>
          <p:sp>
            <p:nvSpPr>
              <p:cNvPr id="32" name="7 Elipse"/>
              <p:cNvSpPr/>
              <p:nvPr/>
            </p:nvSpPr>
            <p:spPr>
              <a:xfrm>
                <a:off x="2006221" y="4776716"/>
                <a:ext cx="177421" cy="19106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rgbClr val="FFC000"/>
                  </a:solidFill>
                  <a:latin typeface="Nunito Sans" panose="00000500000000000000" pitchFamily="2" charset="0"/>
                </a:endParaRPr>
              </a:p>
            </p:txBody>
          </p:sp>
        </p:grpSp>
        <p:sp>
          <p:nvSpPr>
            <p:cNvPr id="16" name="10 Elipse"/>
            <p:cNvSpPr/>
            <p:nvPr/>
          </p:nvSpPr>
          <p:spPr>
            <a:xfrm>
              <a:off x="3016156" y="1378424"/>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Nunito Sans" panose="00000500000000000000" pitchFamily="2" charset="0"/>
              </a:endParaRPr>
            </a:p>
          </p:txBody>
        </p:sp>
        <p:sp>
          <p:nvSpPr>
            <p:cNvPr id="17" name="12 Elipse"/>
            <p:cNvSpPr/>
            <p:nvPr/>
          </p:nvSpPr>
          <p:spPr>
            <a:xfrm>
              <a:off x="1012210" y="2608996"/>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Nunito Sans" panose="00000500000000000000" pitchFamily="2" charset="0"/>
              </a:endParaRPr>
            </a:p>
          </p:txBody>
        </p:sp>
        <p:sp>
          <p:nvSpPr>
            <p:cNvPr id="18" name="14 Elipse"/>
            <p:cNvSpPr/>
            <p:nvPr/>
          </p:nvSpPr>
          <p:spPr>
            <a:xfrm>
              <a:off x="1205553" y="1492155"/>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Nunito Sans" panose="00000500000000000000" pitchFamily="2" charset="0"/>
              </a:endParaRPr>
            </a:p>
          </p:txBody>
        </p:sp>
        <p:sp>
          <p:nvSpPr>
            <p:cNvPr id="19" name="15 Elipse"/>
            <p:cNvSpPr/>
            <p:nvPr/>
          </p:nvSpPr>
          <p:spPr>
            <a:xfrm>
              <a:off x="3741762" y="2336041"/>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Nunito Sans" panose="00000500000000000000" pitchFamily="2" charset="0"/>
              </a:endParaRPr>
            </a:p>
          </p:txBody>
        </p:sp>
        <p:sp>
          <p:nvSpPr>
            <p:cNvPr id="20" name="16 Elipse"/>
            <p:cNvSpPr/>
            <p:nvPr/>
          </p:nvSpPr>
          <p:spPr>
            <a:xfrm>
              <a:off x="2652215" y="2938817"/>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Nunito Sans" panose="00000500000000000000" pitchFamily="2" charset="0"/>
              </a:endParaRPr>
            </a:p>
          </p:txBody>
        </p:sp>
        <p:cxnSp>
          <p:nvCxnSpPr>
            <p:cNvPr id="21" name="17 Conector recto de flecha"/>
            <p:cNvCxnSpPr/>
            <p:nvPr/>
          </p:nvCxnSpPr>
          <p:spPr>
            <a:xfrm flipV="1">
              <a:off x="2743200" y="2893325"/>
              <a:ext cx="627797" cy="9553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19 Conector recto de flecha"/>
            <p:cNvCxnSpPr/>
            <p:nvPr/>
          </p:nvCxnSpPr>
          <p:spPr>
            <a:xfrm rot="2460000" flipV="1">
              <a:off x="1012207" y="2800064"/>
              <a:ext cx="627797" cy="9553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20 Conector recto de flecha"/>
            <p:cNvCxnSpPr/>
            <p:nvPr/>
          </p:nvCxnSpPr>
          <p:spPr>
            <a:xfrm rot="9780000" flipV="1">
              <a:off x="659641" y="1628633"/>
              <a:ext cx="627797" cy="9553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21 Conector recto de flecha"/>
            <p:cNvCxnSpPr/>
            <p:nvPr/>
          </p:nvCxnSpPr>
          <p:spPr>
            <a:xfrm rot="-9240000" flipV="1">
              <a:off x="2463420" y="1289713"/>
              <a:ext cx="627797" cy="9553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22 Conector recto de flecha"/>
            <p:cNvCxnSpPr/>
            <p:nvPr/>
          </p:nvCxnSpPr>
          <p:spPr>
            <a:xfrm rot="-3240000" flipV="1">
              <a:off x="3625754" y="2083558"/>
              <a:ext cx="627797" cy="9553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23 CuadroTexto"/>
                <p:cNvSpPr txBox="1"/>
                <p:nvPr/>
              </p:nvSpPr>
              <p:spPr>
                <a:xfrm>
                  <a:off x="2941814" y="2933586"/>
                  <a:ext cx="9086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𝑝</m:t>
                            </m:r>
                          </m:e>
                        </m:acc>
                        <m:r>
                          <a:rPr lang="es-ES" sz="1600" b="0" i="1" smtClean="0">
                            <a:latin typeface="Cambria Math"/>
                          </a:rPr>
                          <m:t>=</m:t>
                        </m:r>
                        <m:r>
                          <a:rPr lang="es-ES" sz="1600" b="0" i="1" smtClean="0">
                            <a:latin typeface="Cambria Math"/>
                          </a:rPr>
                          <m:t>𝑚</m:t>
                        </m:r>
                        <m:acc>
                          <m:accPr>
                            <m:chr m:val="⃗"/>
                            <m:ctrlPr>
                              <a:rPr lang="es-ES" sz="1600" b="0" i="1" smtClean="0">
                                <a:latin typeface="Cambria Math" panose="02040503050406030204" pitchFamily="18" charset="0"/>
                              </a:rPr>
                            </m:ctrlPr>
                          </m:accPr>
                          <m:e>
                            <m:r>
                              <a:rPr lang="es-ES" sz="1600" b="0" i="1" smtClean="0">
                                <a:latin typeface="Cambria Math"/>
                              </a:rPr>
                              <m:t>𝑣</m:t>
                            </m:r>
                          </m:e>
                        </m:acc>
                      </m:oMath>
                    </m:oMathPara>
                  </a14:m>
                  <a:endParaRPr lang="es-ES" sz="1600" dirty="0">
                    <a:latin typeface="Nunito Sans" panose="00000500000000000000" pitchFamily="2" charset="0"/>
                  </a:endParaRPr>
                </a:p>
              </p:txBody>
            </p:sp>
          </mc:Choice>
          <mc:Fallback xmlns="">
            <p:sp>
              <p:nvSpPr>
                <p:cNvPr id="24" name="23 CuadroTexto"/>
                <p:cNvSpPr txBox="1">
                  <a:spLocks noRot="1" noChangeAspect="1" noMove="1" noResize="1" noEditPoints="1" noAdjustHandles="1" noChangeArrowheads="1" noChangeShapeType="1" noTextEdit="1"/>
                </p:cNvSpPr>
                <p:nvPr/>
              </p:nvSpPr>
              <p:spPr>
                <a:xfrm>
                  <a:off x="2941814" y="2933586"/>
                  <a:ext cx="908647" cy="338554"/>
                </a:xfrm>
                <a:prstGeom prst="rect">
                  <a:avLst/>
                </a:prstGeom>
                <a:blipFill rotWithShape="1">
                  <a:blip r:embed="rId3"/>
                  <a:stretch>
                    <a:fillRect t="-14545" r="-23490" b="-363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7" name="24 CuadroTexto"/>
                <p:cNvSpPr txBox="1"/>
                <p:nvPr/>
              </p:nvSpPr>
              <p:spPr>
                <a:xfrm>
                  <a:off x="473844" y="2799383"/>
                  <a:ext cx="9086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𝑝</m:t>
                            </m:r>
                          </m:e>
                        </m:acc>
                        <m:r>
                          <a:rPr lang="es-ES" sz="1600" b="0" i="1" smtClean="0">
                            <a:latin typeface="Cambria Math"/>
                          </a:rPr>
                          <m:t>=</m:t>
                        </m:r>
                        <m:r>
                          <a:rPr lang="es-ES" sz="1600" b="0" i="1" smtClean="0">
                            <a:latin typeface="Cambria Math"/>
                          </a:rPr>
                          <m:t>𝑚</m:t>
                        </m:r>
                        <m:acc>
                          <m:accPr>
                            <m:chr m:val="⃗"/>
                            <m:ctrlPr>
                              <a:rPr lang="es-ES" sz="1600" b="0" i="1" smtClean="0">
                                <a:latin typeface="Cambria Math" panose="02040503050406030204" pitchFamily="18" charset="0"/>
                              </a:rPr>
                            </m:ctrlPr>
                          </m:accPr>
                          <m:e>
                            <m:r>
                              <a:rPr lang="es-ES" sz="1600" b="0" i="1" smtClean="0">
                                <a:latin typeface="Cambria Math"/>
                              </a:rPr>
                              <m:t>𝑣</m:t>
                            </m:r>
                          </m:e>
                        </m:acc>
                      </m:oMath>
                    </m:oMathPara>
                  </a14:m>
                  <a:endParaRPr lang="es-ES" sz="1600" dirty="0">
                    <a:latin typeface="Nunito Sans" panose="00000500000000000000" pitchFamily="2" charset="0"/>
                  </a:endParaRPr>
                </a:p>
              </p:txBody>
            </p:sp>
          </mc:Choice>
          <mc:Fallback xmlns="">
            <p:sp>
              <p:nvSpPr>
                <p:cNvPr id="25" name="24 CuadroTexto"/>
                <p:cNvSpPr txBox="1">
                  <a:spLocks noRot="1" noChangeAspect="1" noMove="1" noResize="1" noEditPoints="1" noAdjustHandles="1" noChangeArrowheads="1" noChangeShapeType="1" noTextEdit="1"/>
                </p:cNvSpPr>
                <p:nvPr/>
              </p:nvSpPr>
              <p:spPr>
                <a:xfrm>
                  <a:off x="473844" y="2799383"/>
                  <a:ext cx="908647" cy="338554"/>
                </a:xfrm>
                <a:prstGeom prst="rect">
                  <a:avLst/>
                </a:prstGeom>
                <a:blipFill rotWithShape="1">
                  <a:blip r:embed="rId4"/>
                  <a:stretch>
                    <a:fillRect t="-14545" r="-23490" b="-363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8" name="25 CuadroTexto"/>
                <p:cNvSpPr txBox="1"/>
                <p:nvPr/>
              </p:nvSpPr>
              <p:spPr>
                <a:xfrm>
                  <a:off x="271402" y="1341347"/>
                  <a:ext cx="9086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𝑝</m:t>
                            </m:r>
                          </m:e>
                        </m:acc>
                        <m:r>
                          <a:rPr lang="es-ES" sz="1600" b="0" i="1" smtClean="0">
                            <a:latin typeface="Cambria Math"/>
                          </a:rPr>
                          <m:t>=</m:t>
                        </m:r>
                        <m:r>
                          <a:rPr lang="es-ES" sz="1600" b="0" i="1" smtClean="0">
                            <a:latin typeface="Cambria Math"/>
                          </a:rPr>
                          <m:t>𝑚</m:t>
                        </m:r>
                        <m:acc>
                          <m:accPr>
                            <m:chr m:val="⃗"/>
                            <m:ctrlPr>
                              <a:rPr lang="es-ES" sz="1600" b="0" i="1" smtClean="0">
                                <a:latin typeface="Cambria Math" panose="02040503050406030204" pitchFamily="18" charset="0"/>
                              </a:rPr>
                            </m:ctrlPr>
                          </m:accPr>
                          <m:e>
                            <m:r>
                              <a:rPr lang="es-ES" sz="1600" b="0" i="1" smtClean="0">
                                <a:latin typeface="Cambria Math"/>
                              </a:rPr>
                              <m:t>𝑣</m:t>
                            </m:r>
                          </m:e>
                        </m:acc>
                      </m:oMath>
                    </m:oMathPara>
                  </a14:m>
                  <a:endParaRPr lang="es-ES" sz="1600" dirty="0">
                    <a:latin typeface="Nunito Sans" panose="00000500000000000000" pitchFamily="2" charset="0"/>
                  </a:endParaRPr>
                </a:p>
              </p:txBody>
            </p:sp>
          </mc:Choice>
          <mc:Fallback xmlns="">
            <p:sp>
              <p:nvSpPr>
                <p:cNvPr id="26" name="25 CuadroTexto"/>
                <p:cNvSpPr txBox="1">
                  <a:spLocks noRot="1" noChangeAspect="1" noMove="1" noResize="1" noEditPoints="1" noAdjustHandles="1" noChangeArrowheads="1" noChangeShapeType="1" noTextEdit="1"/>
                </p:cNvSpPr>
                <p:nvPr/>
              </p:nvSpPr>
              <p:spPr>
                <a:xfrm>
                  <a:off x="271402" y="1341347"/>
                  <a:ext cx="908647" cy="338554"/>
                </a:xfrm>
                <a:prstGeom prst="rect">
                  <a:avLst/>
                </a:prstGeom>
                <a:blipFill rotWithShape="1">
                  <a:blip r:embed="rId5"/>
                  <a:stretch>
                    <a:fillRect t="-14545" r="-23490" b="-363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9" name="26 CuadroTexto"/>
                <p:cNvSpPr txBox="1"/>
                <p:nvPr/>
              </p:nvSpPr>
              <p:spPr>
                <a:xfrm>
                  <a:off x="2184363" y="852302"/>
                  <a:ext cx="9086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𝑝</m:t>
                            </m:r>
                          </m:e>
                        </m:acc>
                        <m:r>
                          <a:rPr lang="es-ES" sz="1600" b="0" i="1" smtClean="0">
                            <a:latin typeface="Cambria Math"/>
                          </a:rPr>
                          <m:t>=</m:t>
                        </m:r>
                        <m:r>
                          <a:rPr lang="es-ES" sz="1600" b="0" i="1" smtClean="0">
                            <a:latin typeface="Cambria Math"/>
                          </a:rPr>
                          <m:t>𝑚</m:t>
                        </m:r>
                        <m:acc>
                          <m:accPr>
                            <m:chr m:val="⃗"/>
                            <m:ctrlPr>
                              <a:rPr lang="es-ES" sz="1600" b="0" i="1" smtClean="0">
                                <a:latin typeface="Cambria Math" panose="02040503050406030204" pitchFamily="18" charset="0"/>
                              </a:rPr>
                            </m:ctrlPr>
                          </m:accPr>
                          <m:e>
                            <m:r>
                              <a:rPr lang="es-ES" sz="1600" b="0" i="1" smtClean="0">
                                <a:latin typeface="Cambria Math"/>
                              </a:rPr>
                              <m:t>𝑣</m:t>
                            </m:r>
                          </m:e>
                        </m:acc>
                      </m:oMath>
                    </m:oMathPara>
                  </a14:m>
                  <a:endParaRPr lang="es-ES" sz="1600" dirty="0">
                    <a:latin typeface="Nunito Sans" panose="00000500000000000000" pitchFamily="2" charset="0"/>
                  </a:endParaRPr>
                </a:p>
              </p:txBody>
            </p:sp>
          </mc:Choice>
          <mc:Fallback xmlns="">
            <p:sp>
              <p:nvSpPr>
                <p:cNvPr id="27" name="26 CuadroTexto"/>
                <p:cNvSpPr txBox="1">
                  <a:spLocks noRot="1" noChangeAspect="1" noMove="1" noResize="1" noEditPoints="1" noAdjustHandles="1" noChangeArrowheads="1" noChangeShapeType="1" noTextEdit="1"/>
                </p:cNvSpPr>
                <p:nvPr/>
              </p:nvSpPr>
              <p:spPr>
                <a:xfrm>
                  <a:off x="2184363" y="852302"/>
                  <a:ext cx="908647" cy="338554"/>
                </a:xfrm>
                <a:prstGeom prst="rect">
                  <a:avLst/>
                </a:prstGeom>
                <a:blipFill rotWithShape="1">
                  <a:blip r:embed="rId6"/>
                  <a:stretch>
                    <a:fillRect t="-14286" r="-24161" b="-178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0" name="27 CuadroTexto"/>
                <p:cNvSpPr txBox="1"/>
                <p:nvPr/>
              </p:nvSpPr>
              <p:spPr>
                <a:xfrm>
                  <a:off x="3674244" y="1509670"/>
                  <a:ext cx="9086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𝑝</m:t>
                            </m:r>
                          </m:e>
                        </m:acc>
                        <m:r>
                          <a:rPr lang="es-ES" sz="1600" b="0" i="1" smtClean="0">
                            <a:latin typeface="Cambria Math"/>
                          </a:rPr>
                          <m:t>=</m:t>
                        </m:r>
                        <m:r>
                          <a:rPr lang="es-ES" sz="1600" b="0" i="1" smtClean="0">
                            <a:latin typeface="Cambria Math"/>
                          </a:rPr>
                          <m:t>𝑚</m:t>
                        </m:r>
                        <m:acc>
                          <m:accPr>
                            <m:chr m:val="⃗"/>
                            <m:ctrlPr>
                              <a:rPr lang="es-ES" sz="1600" b="0" i="1" smtClean="0">
                                <a:latin typeface="Cambria Math" panose="02040503050406030204" pitchFamily="18" charset="0"/>
                              </a:rPr>
                            </m:ctrlPr>
                          </m:accPr>
                          <m:e>
                            <m:r>
                              <a:rPr lang="es-ES" sz="1600" b="0" i="1" smtClean="0">
                                <a:latin typeface="Cambria Math"/>
                              </a:rPr>
                              <m:t>𝑣</m:t>
                            </m:r>
                          </m:e>
                        </m:acc>
                      </m:oMath>
                    </m:oMathPara>
                  </a14:m>
                  <a:endParaRPr lang="es-ES" sz="1600" dirty="0">
                    <a:latin typeface="Nunito Sans" panose="00000500000000000000" pitchFamily="2" charset="0"/>
                  </a:endParaRPr>
                </a:p>
              </p:txBody>
            </p:sp>
          </mc:Choice>
          <mc:Fallback xmlns="">
            <p:sp>
              <p:nvSpPr>
                <p:cNvPr id="28" name="27 CuadroTexto"/>
                <p:cNvSpPr txBox="1">
                  <a:spLocks noRot="1" noChangeAspect="1" noMove="1" noResize="1" noEditPoints="1" noAdjustHandles="1" noChangeArrowheads="1" noChangeShapeType="1" noTextEdit="1"/>
                </p:cNvSpPr>
                <p:nvPr/>
              </p:nvSpPr>
              <p:spPr>
                <a:xfrm>
                  <a:off x="3674244" y="1509670"/>
                  <a:ext cx="908647" cy="338554"/>
                </a:xfrm>
                <a:prstGeom prst="rect">
                  <a:avLst/>
                </a:prstGeom>
                <a:blipFill rotWithShape="1">
                  <a:blip r:embed="rId7"/>
                  <a:stretch>
                    <a:fillRect t="-14286" r="-23490" b="-1786"/>
                  </a:stretch>
                </a:blipFill>
              </p:spPr>
              <p:txBody>
                <a:bodyPr/>
                <a:lstStyle/>
                <a:p>
                  <a:r>
                    <a:rPr lang="es-ES">
                      <a:noFill/>
                    </a:rPr>
                    <a:t> </a:t>
                  </a:r>
                </a:p>
              </p:txBody>
            </p:sp>
          </mc:Fallback>
        </mc:AlternateContent>
      </p:grpSp>
      <p:sp>
        <p:nvSpPr>
          <p:cNvPr id="33" name="30 CuadroTexto"/>
          <p:cNvSpPr txBox="1"/>
          <p:nvPr/>
        </p:nvSpPr>
        <p:spPr>
          <a:xfrm>
            <a:off x="323755" y="4694073"/>
            <a:ext cx="8477345" cy="1323439"/>
          </a:xfrm>
          <a:prstGeom prst="rect">
            <a:avLst/>
          </a:prstGeom>
          <a:noFill/>
        </p:spPr>
        <p:txBody>
          <a:bodyPr wrap="square" rtlCol="0">
            <a:spAutoFit/>
          </a:bodyPr>
          <a:lstStyle/>
          <a:p>
            <a:pPr marL="285750" indent="-28575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La magnitud física que nos informa del estado de movimiento de un cuerpo es el </a:t>
            </a:r>
            <a:r>
              <a:rPr lang="es-ES" sz="1600" b="1" dirty="0" smtClean="0">
                <a:latin typeface="Nunito Sans" panose="00000500000000000000" pitchFamily="2" charset="0"/>
                <a:cs typeface="Arial" pitchFamily="34" charset="0"/>
                <a:sym typeface="Wingdings"/>
              </a:rPr>
              <a:t>momento lineal </a:t>
            </a:r>
            <a:r>
              <a:rPr lang="es-ES" sz="1600" dirty="0" smtClean="0">
                <a:latin typeface="Nunito Sans" panose="00000500000000000000" pitchFamily="2" charset="0"/>
                <a:cs typeface="Arial" pitchFamily="34" charset="0"/>
                <a:sym typeface="Wingdings"/>
              </a:rPr>
              <a:t>o </a:t>
            </a:r>
            <a:r>
              <a:rPr lang="es-ES" sz="1600" b="1" dirty="0" smtClean="0">
                <a:latin typeface="Nunito Sans" panose="00000500000000000000" pitchFamily="2" charset="0"/>
                <a:cs typeface="Arial" pitchFamily="34" charset="0"/>
                <a:sym typeface="Wingdings"/>
              </a:rPr>
              <a:t>cantidad de movimiento</a:t>
            </a:r>
            <a:r>
              <a:rPr lang="es-ES" sz="1600" dirty="0">
                <a:latin typeface="Nunito Sans" panose="00000500000000000000" pitchFamily="2" charset="0"/>
                <a:cs typeface="Arial" pitchFamily="34" charset="0"/>
                <a:sym typeface="Wingdings"/>
              </a:rPr>
              <a:t>:</a:t>
            </a:r>
            <a:endParaRPr lang="es-ES" sz="1600" dirty="0" smtClean="0">
              <a:latin typeface="Nunito Sans" panose="00000500000000000000" pitchFamily="2" charset="0"/>
              <a:cs typeface="Arial" pitchFamily="34" charset="0"/>
              <a:sym typeface="Wingdings"/>
            </a:endParaRPr>
          </a:p>
          <a:p>
            <a:pPr marL="742950" lvl="1" indent="-28575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285750" indent="-285750" algn="just">
              <a:buFont typeface="Arial" panose="020B0604020202020204" pitchFamily="34" charset="0"/>
              <a:buChar char="•"/>
            </a:pPr>
            <a:endParaRPr lang="es-ES" sz="1600" dirty="0" smtClean="0">
              <a:latin typeface="Nunito Sans" panose="00000500000000000000" pitchFamily="2" charset="0"/>
              <a:cs typeface="Arial" pitchFamily="34" charset="0"/>
              <a:sym typeface="Wingdings"/>
            </a:endParaRPr>
          </a:p>
          <a:p>
            <a:pPr marL="285750" indent="-28575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Sin embargo esta magnitud </a:t>
            </a:r>
            <a:r>
              <a:rPr lang="es-ES" sz="1600" b="1" dirty="0" smtClean="0">
                <a:latin typeface="Nunito Sans" panose="00000500000000000000" pitchFamily="2" charset="0"/>
                <a:cs typeface="Arial" pitchFamily="34" charset="0"/>
                <a:sym typeface="Wingdings"/>
              </a:rPr>
              <a:t>no permanece constante</a:t>
            </a:r>
            <a:r>
              <a:rPr lang="es-ES" sz="1600" dirty="0" smtClean="0">
                <a:latin typeface="Nunito Sans" panose="00000500000000000000" pitchFamily="2" charset="0"/>
                <a:cs typeface="Arial" pitchFamily="34" charset="0"/>
                <a:sym typeface="Wingdings"/>
              </a:rPr>
              <a:t> en el movimiento planetario.</a:t>
            </a:r>
          </a:p>
        </p:txBody>
      </p:sp>
      <mc:AlternateContent xmlns:mc="http://schemas.openxmlformats.org/markup-compatibility/2006" xmlns:a14="http://schemas.microsoft.com/office/drawing/2010/main">
        <mc:Choice Requires="a14">
          <p:sp>
            <p:nvSpPr>
              <p:cNvPr id="34" name="31 CuadroTexto"/>
              <p:cNvSpPr txBox="1"/>
              <p:nvPr/>
            </p:nvSpPr>
            <p:spPr>
              <a:xfrm>
                <a:off x="4153623" y="5287436"/>
                <a:ext cx="996733"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𝑝</m:t>
                          </m:r>
                        </m:e>
                      </m:acc>
                      <m:r>
                        <a:rPr lang="es-ES" sz="1600" b="0" i="1" smtClean="0">
                          <a:latin typeface="Cambria Math"/>
                        </a:rPr>
                        <m:t>=</m:t>
                      </m:r>
                      <m:r>
                        <a:rPr lang="es-ES" sz="1600" b="0" i="1" smtClean="0">
                          <a:latin typeface="Cambria Math"/>
                        </a:rPr>
                        <m:t>𝑚</m:t>
                      </m:r>
                      <m:acc>
                        <m:accPr>
                          <m:chr m:val="⃗"/>
                          <m:ctrlPr>
                            <a:rPr lang="es-ES" sz="1600" b="0" i="1" smtClean="0">
                              <a:latin typeface="Cambria Math" panose="02040503050406030204" pitchFamily="18" charset="0"/>
                            </a:rPr>
                          </m:ctrlPr>
                        </m:accPr>
                        <m:e>
                          <m:r>
                            <a:rPr lang="es-ES" sz="1600" b="0" i="1" smtClean="0">
                              <a:latin typeface="Cambria Math"/>
                            </a:rPr>
                            <m:t>𝑣</m:t>
                          </m:r>
                        </m:e>
                      </m:acc>
                    </m:oMath>
                  </m:oMathPara>
                </a14:m>
                <a:endParaRPr lang="es-ES" sz="1600" dirty="0">
                  <a:latin typeface="Nunito Sans" panose="00000500000000000000" pitchFamily="2" charset="0"/>
                </a:endParaRPr>
              </a:p>
            </p:txBody>
          </p:sp>
        </mc:Choice>
        <mc:Fallback xmlns="">
          <p:sp>
            <p:nvSpPr>
              <p:cNvPr id="34" name="31 CuadroTexto"/>
              <p:cNvSpPr txBox="1">
                <a:spLocks noRot="1" noChangeAspect="1" noMove="1" noResize="1" noEditPoints="1" noAdjustHandles="1" noChangeArrowheads="1" noChangeShapeType="1" noTextEdit="1"/>
              </p:cNvSpPr>
              <p:nvPr/>
            </p:nvSpPr>
            <p:spPr>
              <a:xfrm>
                <a:off x="4153623" y="5287436"/>
                <a:ext cx="996733" cy="338554"/>
              </a:xfrm>
              <a:prstGeom prst="rect">
                <a:avLst/>
              </a:prstGeom>
              <a:blipFill>
                <a:blip r:embed="rId8"/>
                <a:stretch>
                  <a:fillRect t="-16071" r="-17073" b="-1786"/>
                </a:stretch>
              </a:blipFill>
            </p:spPr>
            <p:txBody>
              <a:bodyPr/>
              <a:lstStyle/>
              <a:p>
                <a:r>
                  <a:rPr lang="es-ES">
                    <a:noFill/>
                  </a:rPr>
                  <a:t> </a:t>
                </a:r>
              </a:p>
            </p:txBody>
          </p:sp>
        </mc:Fallback>
      </mc:AlternateContent>
    </p:spTree>
    <p:extLst>
      <p:ext uri="{BB962C8B-B14F-4D97-AF65-F5344CB8AC3E}">
        <p14:creationId xmlns:p14="http://schemas.microsoft.com/office/powerpoint/2010/main" val="75604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2. Traslación de los planetas</a:t>
            </a:r>
          </a:p>
        </p:txBody>
      </p:sp>
      <p:sp>
        <p:nvSpPr>
          <p:cNvPr id="15" name="CuadroTexto 14"/>
          <p:cNvSpPr txBox="1"/>
          <p:nvPr/>
        </p:nvSpPr>
        <p:spPr>
          <a:xfrm>
            <a:off x="423079" y="968991"/>
            <a:ext cx="8441521" cy="276999"/>
          </a:xfrm>
          <a:prstGeom prst="rect">
            <a:avLst/>
          </a:prstGeom>
          <a:noFill/>
        </p:spPr>
        <p:txBody>
          <a:bodyPr wrap="square" lIns="0" tIns="0" rIns="0" bIns="0" rtlCol="0">
            <a:spAutoFit/>
          </a:bodyPr>
          <a:lstStyle/>
          <a:p>
            <a:r>
              <a:rPr lang="es-ES" b="1" dirty="0">
                <a:solidFill>
                  <a:srgbClr val="002060"/>
                </a:solidFill>
              </a:rPr>
              <a:t>2</a:t>
            </a:r>
            <a:r>
              <a:rPr lang="es-ES" b="1" dirty="0" smtClean="0">
                <a:solidFill>
                  <a:srgbClr val="002060"/>
                </a:solidFill>
              </a:rPr>
              <a:t>.1. Momento angular</a:t>
            </a:r>
            <a:endParaRPr lang="es-ES" b="1" dirty="0">
              <a:solidFill>
                <a:srgbClr val="002060"/>
              </a:solidFill>
            </a:endParaRPr>
          </a:p>
        </p:txBody>
      </p:sp>
      <p:sp>
        <p:nvSpPr>
          <p:cNvPr id="57" name="47 CuadroTexto"/>
          <p:cNvSpPr txBox="1"/>
          <p:nvPr/>
        </p:nvSpPr>
        <p:spPr>
          <a:xfrm>
            <a:off x="5211171" y="1446663"/>
            <a:ext cx="3279386" cy="338554"/>
          </a:xfrm>
          <a:prstGeom prst="rect">
            <a:avLst/>
          </a:prstGeom>
          <a:noFill/>
        </p:spPr>
        <p:txBody>
          <a:bodyPr wrap="square" rtlCol="0">
            <a:spAutoFit/>
          </a:bodyPr>
          <a:lstStyle/>
          <a:p>
            <a:r>
              <a:rPr lang="es-ES" sz="1600" dirty="0" smtClean="0">
                <a:cs typeface="Arial" pitchFamily="34" charset="0"/>
              </a:rPr>
              <a:t>Se define como:</a:t>
            </a:r>
            <a:endParaRPr lang="es-ES" sz="1600" dirty="0">
              <a:cs typeface="Arial" pitchFamily="34" charset="0"/>
            </a:endParaRPr>
          </a:p>
        </p:txBody>
      </p:sp>
      <mc:AlternateContent xmlns:mc="http://schemas.openxmlformats.org/markup-compatibility/2006" xmlns:a14="http://schemas.microsoft.com/office/drawing/2010/main">
        <mc:Choice Requires="a14">
          <p:sp>
            <p:nvSpPr>
              <p:cNvPr id="58" name="48 CuadroTexto"/>
              <p:cNvSpPr txBox="1"/>
              <p:nvPr/>
            </p:nvSpPr>
            <p:spPr>
              <a:xfrm>
                <a:off x="5712309" y="1925928"/>
                <a:ext cx="2517289" cy="3684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𝐿</m:t>
                          </m:r>
                        </m:e>
                      </m:acc>
                      <m:r>
                        <a:rPr lang="es-ES" sz="1600" b="0" i="1" smtClean="0">
                          <a:latin typeface="Cambria Math" panose="02040503050406030204" pitchFamily="18" charset="0"/>
                        </a:rPr>
                        <m:t>=</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r>
                        <a:rPr lang="es-ES" sz="1600" i="1" smtClean="0">
                          <a:latin typeface="Cambria Math" panose="02040503050406030204" pitchFamily="18" charset="0"/>
                          <a:ea typeface="Cambria Math"/>
                        </a:rPr>
                        <m:t>×</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𝑝</m:t>
                          </m:r>
                        </m:e>
                      </m:acc>
                      <m:r>
                        <a:rPr lang="es-ES" sz="1600" b="0" i="1" smtClean="0">
                          <a:latin typeface="Cambria Math" panose="02040503050406030204" pitchFamily="18" charset="0"/>
                        </a:rPr>
                        <m:t>=</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r>
                        <a:rPr lang="es-ES" sz="1600" i="1" smtClean="0">
                          <a:latin typeface="Cambria Math" panose="02040503050406030204" pitchFamily="18" charset="0"/>
                          <a:ea typeface="Cambria Math"/>
                        </a:rPr>
                        <m:t>×</m:t>
                      </m:r>
                      <m:r>
                        <a:rPr lang="es-ES" sz="1600" b="0" i="1" smtClean="0">
                          <a:latin typeface="Cambria Math" panose="02040503050406030204" pitchFamily="18" charset="0"/>
                          <a:ea typeface="Cambria Math"/>
                        </a:rPr>
                        <m:t>𝑚</m:t>
                      </m:r>
                      <m:acc>
                        <m:accPr>
                          <m:chr m:val="⃗"/>
                          <m:ctrlPr>
                            <a:rPr lang="es-ES" sz="1600" b="0" i="1" smtClean="0">
                              <a:latin typeface="Cambria Math" panose="02040503050406030204" pitchFamily="18" charset="0"/>
                              <a:ea typeface="Cambria Math"/>
                            </a:rPr>
                          </m:ctrlPr>
                        </m:accPr>
                        <m:e>
                          <m:r>
                            <a:rPr lang="es-ES" sz="1600" b="0" i="1" smtClean="0">
                              <a:latin typeface="Cambria Math" panose="02040503050406030204" pitchFamily="18" charset="0"/>
                              <a:ea typeface="Cambria Math"/>
                            </a:rPr>
                            <m:t>𝑣</m:t>
                          </m:r>
                        </m:e>
                      </m:acc>
                    </m:oMath>
                  </m:oMathPara>
                </a14:m>
                <a:endParaRPr lang="es-ES" sz="1600" dirty="0"/>
              </a:p>
            </p:txBody>
          </p:sp>
        </mc:Choice>
        <mc:Fallback xmlns="">
          <p:sp>
            <p:nvSpPr>
              <p:cNvPr id="58" name="48 CuadroTexto"/>
              <p:cNvSpPr txBox="1">
                <a:spLocks noRot="1" noChangeAspect="1" noMove="1" noResize="1" noEditPoints="1" noAdjustHandles="1" noChangeArrowheads="1" noChangeShapeType="1" noTextEdit="1"/>
              </p:cNvSpPr>
              <p:nvPr/>
            </p:nvSpPr>
            <p:spPr>
              <a:xfrm>
                <a:off x="5712309" y="1925928"/>
                <a:ext cx="2517289" cy="368499"/>
              </a:xfrm>
              <a:prstGeom prst="rect">
                <a:avLst/>
              </a:prstGeom>
              <a:blipFill>
                <a:blip r:embed="rId3"/>
                <a:stretch>
                  <a:fillRect t="-6667" b="-1667"/>
                </a:stretch>
              </a:blipFill>
            </p:spPr>
            <p:txBody>
              <a:bodyPr/>
              <a:lstStyle/>
              <a:p>
                <a:r>
                  <a:rPr lang="es-ES">
                    <a:noFill/>
                  </a:rPr>
                  <a:t> </a:t>
                </a:r>
              </a:p>
            </p:txBody>
          </p:sp>
        </mc:Fallback>
      </mc:AlternateContent>
      <p:sp>
        <p:nvSpPr>
          <p:cNvPr id="59" name="49 CuadroTexto"/>
          <p:cNvSpPr txBox="1"/>
          <p:nvPr/>
        </p:nvSpPr>
        <p:spPr>
          <a:xfrm>
            <a:off x="5227095" y="2486166"/>
            <a:ext cx="3534768" cy="584775"/>
          </a:xfrm>
          <a:prstGeom prst="rect">
            <a:avLst/>
          </a:prstGeom>
          <a:noFill/>
        </p:spPr>
        <p:txBody>
          <a:bodyPr wrap="square" rtlCol="0">
            <a:spAutoFit/>
          </a:bodyPr>
          <a:lstStyle/>
          <a:p>
            <a:pPr algn="just"/>
            <a:r>
              <a:rPr lang="es-ES" sz="1600" b="1" dirty="0" smtClean="0">
                <a:cs typeface="Arial" pitchFamily="34" charset="0"/>
                <a:sym typeface="Wingdings"/>
              </a:rPr>
              <a:t>¡Depende del origen de referencia que se escoja!</a:t>
            </a:r>
            <a:endParaRPr lang="es-ES" sz="1600" b="1" dirty="0">
              <a:cs typeface="Arial" pitchFamily="34" charset="0"/>
            </a:endParaRPr>
          </a:p>
        </p:txBody>
      </p:sp>
      <mc:AlternateContent xmlns:mc="http://schemas.openxmlformats.org/markup-compatibility/2006" xmlns:a14="http://schemas.microsoft.com/office/drawing/2010/main">
        <mc:Choice Requires="a14">
          <p:sp>
            <p:nvSpPr>
              <p:cNvPr id="60" name="CuadroTexto 59"/>
              <p:cNvSpPr txBox="1"/>
              <p:nvPr/>
            </p:nvSpPr>
            <p:spPr>
              <a:xfrm>
                <a:off x="354844" y="4517409"/>
                <a:ext cx="8434315" cy="1665071"/>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t>La </a:t>
                </a:r>
                <a:r>
                  <a:rPr lang="es-ES" sz="1600" b="1" dirty="0" smtClean="0"/>
                  <a:t>dirección </a:t>
                </a:r>
                <a:r>
                  <a:rPr lang="es-ES" sz="1600" dirty="0" smtClean="0"/>
                  <a:t>de </a:t>
                </a:r>
                <a14:m>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𝐿</m:t>
                        </m:r>
                      </m:e>
                    </m:acc>
                  </m:oMath>
                </a14:m>
                <a:r>
                  <a:rPr lang="es-ES" sz="1600" dirty="0" smtClean="0"/>
                  <a:t> es perpendicular al plano que forman </a:t>
                </a:r>
                <a14:m>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𝑟</m:t>
                        </m:r>
                      </m:e>
                    </m:acc>
                  </m:oMath>
                </a14:m>
                <a:r>
                  <a:rPr lang="es-ES" sz="1600" dirty="0" smtClean="0"/>
                  <a:t> y </a:t>
                </a:r>
                <a14:m>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𝑝</m:t>
                        </m:r>
                      </m:e>
                    </m:acc>
                  </m:oMath>
                </a14:m>
                <a:r>
                  <a:rPr lang="es-ES" sz="1600" dirty="0" smtClean="0"/>
                  <a:t>. </a:t>
                </a:r>
              </a:p>
              <a:p>
                <a:pPr marL="177800" indent="-177800" algn="just">
                  <a:buFont typeface="Arial" panose="020B0604020202020204" pitchFamily="34" charset="0"/>
                  <a:buChar char="•"/>
                </a:pPr>
                <a:r>
                  <a:rPr lang="es-ES" sz="1600" dirty="0" smtClean="0"/>
                  <a:t>El </a:t>
                </a:r>
                <a:r>
                  <a:rPr lang="es-ES" sz="1600" b="1" dirty="0" smtClean="0"/>
                  <a:t>sentido</a:t>
                </a:r>
                <a:r>
                  <a:rPr lang="es-ES" sz="1600" dirty="0" smtClean="0"/>
                  <a:t> de </a:t>
                </a:r>
                <a14:m>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𝐿</m:t>
                        </m:r>
                      </m:e>
                    </m:acc>
                  </m:oMath>
                </a14:m>
                <a:r>
                  <a:rPr lang="es-ES" sz="1600" dirty="0" smtClean="0"/>
                  <a:t> se determina por la regla de la mano derecha.</a:t>
                </a:r>
              </a:p>
              <a:p>
                <a:pPr marL="177800" indent="-177800" algn="just">
                  <a:buFont typeface="Arial" panose="020B0604020202020204" pitchFamily="34" charset="0"/>
                  <a:buChar char="•"/>
                </a:pPr>
                <a:r>
                  <a:rPr lang="es-ES" sz="1600" dirty="0" smtClean="0"/>
                  <a:t>El </a:t>
                </a:r>
                <a:r>
                  <a:rPr lang="es-ES" sz="1600" b="1" dirty="0" smtClean="0"/>
                  <a:t>módulo</a:t>
                </a:r>
                <a:r>
                  <a:rPr lang="es-ES" sz="1600" dirty="0" smtClean="0"/>
                  <a:t> de </a:t>
                </a:r>
                <a14:m>
                  <m:oMath xmlns:m="http://schemas.openxmlformats.org/officeDocument/2006/math">
                    <m:acc>
                      <m:accPr>
                        <m:chr m:val="⃗"/>
                        <m:ctrlPr>
                          <a:rPr lang="es-ES" sz="1600" i="1">
                            <a:latin typeface="Cambria Math" panose="02040503050406030204" pitchFamily="18" charset="0"/>
                          </a:rPr>
                        </m:ctrlPr>
                      </m:accPr>
                      <m:e>
                        <m:r>
                          <a:rPr lang="es-ES" sz="1600" i="1">
                            <a:latin typeface="Cambria Math" panose="02040503050406030204" pitchFamily="18" charset="0"/>
                          </a:rPr>
                          <m:t>𝐿</m:t>
                        </m:r>
                      </m:e>
                    </m:acc>
                  </m:oMath>
                </a14:m>
                <a:r>
                  <a:rPr lang="es-ES" sz="1600" dirty="0" smtClean="0"/>
                  <a:t> viene dado por:</a:t>
                </a:r>
              </a:p>
              <a:p>
                <a:pPr marL="177800" indent="-177800" algn="just">
                  <a:buFont typeface="Arial" panose="020B0604020202020204" pitchFamily="34" charset="0"/>
                  <a:buChar char="•"/>
                </a:pPr>
                <a:endParaRPr lang="es-ES" sz="1600" dirty="0"/>
              </a:p>
              <a:p>
                <a:pPr marL="177800" indent="-177800" algn="just">
                  <a:buFont typeface="Arial" panose="020B0604020202020204" pitchFamily="34" charset="0"/>
                  <a:buChar char="•"/>
                </a:pPr>
                <a:endParaRPr lang="es-ES" sz="1600" dirty="0" smtClean="0"/>
              </a:p>
              <a:p>
                <a:pPr marL="177800" indent="-177800" algn="just">
                  <a:buFont typeface="Arial" panose="020B0604020202020204" pitchFamily="34" charset="0"/>
                  <a:buChar char="•"/>
                </a:pPr>
                <a:r>
                  <a:rPr lang="es-ES" sz="1600" dirty="0" smtClean="0"/>
                  <a:t>La </a:t>
                </a:r>
                <a:r>
                  <a:rPr lang="es-ES" sz="1600" b="1" dirty="0" smtClean="0"/>
                  <a:t>unidad</a:t>
                </a:r>
                <a:r>
                  <a:rPr lang="es-ES" sz="1600" dirty="0" smtClean="0"/>
                  <a:t> en el SI es </a:t>
                </a:r>
                <a14:m>
                  <m:oMath xmlns:m="http://schemas.openxmlformats.org/officeDocument/2006/math">
                    <m:r>
                      <a:rPr lang="es-ES" sz="1600" b="0" i="1" smtClean="0">
                        <a:latin typeface="Cambria Math" panose="02040503050406030204" pitchFamily="18" charset="0"/>
                      </a:rPr>
                      <m:t>𝑘𝑔</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𝑚</m:t>
                        </m:r>
                      </m:e>
                      <m:sup>
                        <m:r>
                          <a:rPr lang="es-ES" sz="1600" b="0" i="1" smtClean="0">
                            <a:latin typeface="Cambria Math" panose="02040503050406030204" pitchFamily="18" charset="0"/>
                          </a:rPr>
                          <m:t>2</m:t>
                        </m:r>
                      </m:sup>
                    </m:sSup>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−1</m:t>
                        </m:r>
                      </m:sup>
                    </m:sSup>
                  </m:oMath>
                </a14:m>
                <a:r>
                  <a:rPr lang="es-ES" sz="1600" dirty="0" smtClean="0"/>
                  <a:t>.</a:t>
                </a:r>
              </a:p>
            </p:txBody>
          </p:sp>
        </mc:Choice>
        <mc:Fallback xmlns="">
          <p:sp>
            <p:nvSpPr>
              <p:cNvPr id="60" name="CuadroTexto 59"/>
              <p:cNvSpPr txBox="1">
                <a:spLocks noRot="1" noChangeAspect="1" noMove="1" noResize="1" noEditPoints="1" noAdjustHandles="1" noChangeArrowheads="1" noChangeShapeType="1" noTextEdit="1"/>
              </p:cNvSpPr>
              <p:nvPr/>
            </p:nvSpPr>
            <p:spPr>
              <a:xfrm>
                <a:off x="354844" y="4517409"/>
                <a:ext cx="8434315" cy="1665071"/>
              </a:xfrm>
              <a:prstGeom prst="rect">
                <a:avLst/>
              </a:prstGeom>
              <a:blipFill>
                <a:blip r:embed="rId4"/>
                <a:stretch>
                  <a:fillRect l="-289" t="-1465" b="-439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1" name="CuadroTexto 60"/>
              <p:cNvSpPr txBox="1"/>
              <p:nvPr/>
            </p:nvSpPr>
            <p:spPr>
              <a:xfrm>
                <a:off x="2934879" y="5513233"/>
                <a:ext cx="2590133" cy="2518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𝐿</m:t>
                      </m:r>
                      <m:r>
                        <a:rPr lang="es-ES" sz="1600" b="0" i="1" smtClean="0">
                          <a:latin typeface="Cambria Math" panose="02040503050406030204" pitchFamily="18" charset="0"/>
                        </a:rPr>
                        <m:t>=</m:t>
                      </m:r>
                      <m:r>
                        <a:rPr lang="es-ES" sz="1600" b="0" i="1" smtClean="0">
                          <a:latin typeface="Cambria Math" panose="02040503050406030204" pitchFamily="18" charset="0"/>
                        </a:rPr>
                        <m:t>𝑚𝑣𝑟</m:t>
                      </m:r>
                      <m:r>
                        <a:rPr lang="es-ES" sz="1600" b="0" i="1" smtClean="0">
                          <a:latin typeface="Cambria Math" panose="02040503050406030204" pitchFamily="18" charset="0"/>
                        </a:rPr>
                        <m:t> </m:t>
                      </m:r>
                      <m:r>
                        <a:rPr lang="es-ES" sz="1600" b="0" i="1" smtClean="0">
                          <a:latin typeface="Cambria Math" panose="02040503050406030204" pitchFamily="18" charset="0"/>
                        </a:rPr>
                        <m:t>𝑠𝑒𝑛</m:t>
                      </m:r>
                      <m:r>
                        <a:rPr lang="es-ES" sz="1600" b="0" i="1" smtClean="0">
                          <a:latin typeface="Cambria Math" panose="02040503050406030204" pitchFamily="18" charset="0"/>
                          <a:ea typeface="Cambria Math" panose="02040503050406030204" pitchFamily="18" charset="0"/>
                        </a:rPr>
                        <m:t>𝛼</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𝑚</m:t>
                      </m:r>
                      <m:r>
                        <a:rPr lang="es-ES" sz="1600" b="0" i="1" smtClean="0">
                          <a:latin typeface="Cambria Math" panose="02040503050406030204" pitchFamily="18" charset="0"/>
                          <a:ea typeface="Cambria Math" panose="02040503050406030204" pitchFamily="18" charset="0"/>
                        </a:rPr>
                        <m:t>𝜔</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𝑟</m:t>
                          </m:r>
                        </m:e>
                        <m:sup>
                          <m:r>
                            <a:rPr lang="es-ES" sz="1600" b="0" i="1" smtClean="0">
                              <a:latin typeface="Cambria Math" panose="02040503050406030204" pitchFamily="18" charset="0"/>
                              <a:ea typeface="Cambria Math" panose="02040503050406030204" pitchFamily="18" charset="0"/>
                            </a:rPr>
                            <m:t>2</m:t>
                          </m:r>
                        </m:sup>
                      </m:sSup>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𝑠𝑒𝑛</m:t>
                      </m:r>
                      <m:r>
                        <a:rPr lang="es-ES" sz="1600" b="0" i="1" smtClean="0">
                          <a:latin typeface="Cambria Math" panose="02040503050406030204" pitchFamily="18" charset="0"/>
                          <a:ea typeface="Cambria Math" panose="02040503050406030204" pitchFamily="18" charset="0"/>
                        </a:rPr>
                        <m:t>𝛼</m:t>
                      </m:r>
                    </m:oMath>
                  </m:oMathPara>
                </a14:m>
                <a:endParaRPr lang="es-ES" sz="1600" dirty="0"/>
              </a:p>
            </p:txBody>
          </p:sp>
        </mc:Choice>
        <mc:Fallback xmlns="">
          <p:sp>
            <p:nvSpPr>
              <p:cNvPr id="61" name="CuadroTexto 60"/>
              <p:cNvSpPr txBox="1">
                <a:spLocks noRot="1" noChangeAspect="1" noMove="1" noResize="1" noEditPoints="1" noAdjustHandles="1" noChangeArrowheads="1" noChangeShapeType="1" noTextEdit="1"/>
              </p:cNvSpPr>
              <p:nvPr/>
            </p:nvSpPr>
            <p:spPr>
              <a:xfrm>
                <a:off x="2934879" y="5513233"/>
                <a:ext cx="2590133" cy="251800"/>
              </a:xfrm>
              <a:prstGeom prst="rect">
                <a:avLst/>
              </a:prstGeom>
              <a:blipFill>
                <a:blip r:embed="rId5"/>
                <a:stretch>
                  <a:fillRect l="-1176" t="-2381" b="-2381"/>
                </a:stretch>
              </a:blipFill>
            </p:spPr>
            <p:txBody>
              <a:bodyPr/>
              <a:lstStyle/>
              <a:p>
                <a:r>
                  <a:rPr lang="es-ES">
                    <a:noFill/>
                  </a:rPr>
                  <a:t> </a:t>
                </a:r>
              </a:p>
            </p:txBody>
          </p:sp>
        </mc:Fallback>
      </mc:AlternateContent>
      <p:grpSp>
        <p:nvGrpSpPr>
          <p:cNvPr id="62" name="Grupo 61"/>
          <p:cNvGrpSpPr/>
          <p:nvPr/>
        </p:nvGrpSpPr>
        <p:grpSpPr>
          <a:xfrm>
            <a:off x="436728" y="1610435"/>
            <a:ext cx="4490114" cy="2333767"/>
            <a:chOff x="300250" y="1119116"/>
            <a:chExt cx="4490114" cy="2333767"/>
          </a:xfrm>
        </p:grpSpPr>
        <p:grpSp>
          <p:nvGrpSpPr>
            <p:cNvPr id="63" name="52 Grupo"/>
            <p:cNvGrpSpPr/>
            <p:nvPr/>
          </p:nvGrpSpPr>
          <p:grpSpPr>
            <a:xfrm>
              <a:off x="300250" y="1546062"/>
              <a:ext cx="4490114" cy="1906821"/>
              <a:chOff x="81888" y="1341346"/>
              <a:chExt cx="4490114" cy="1906821"/>
            </a:xfrm>
          </p:grpSpPr>
          <p:sp>
            <p:nvSpPr>
              <p:cNvPr id="65" name="46 Paralelogramo"/>
              <p:cNvSpPr/>
              <p:nvPr/>
            </p:nvSpPr>
            <p:spPr>
              <a:xfrm>
                <a:off x="81888" y="1746912"/>
                <a:ext cx="4490114" cy="1501255"/>
              </a:xfrm>
              <a:prstGeom prst="parallelogram">
                <a:avLst>
                  <a:gd name="adj" fmla="val 64622"/>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grpSp>
            <p:nvGrpSpPr>
              <p:cNvPr id="66" name="45 Grupo"/>
              <p:cNvGrpSpPr/>
              <p:nvPr/>
            </p:nvGrpSpPr>
            <p:grpSpPr>
              <a:xfrm>
                <a:off x="791572" y="1341346"/>
                <a:ext cx="3454675" cy="1848906"/>
                <a:chOff x="764276" y="1082039"/>
                <a:chExt cx="3454675" cy="1848906"/>
              </a:xfrm>
            </p:grpSpPr>
            <p:sp>
              <p:nvSpPr>
                <p:cNvPr id="67" name="5 Elipse"/>
                <p:cNvSpPr/>
                <p:nvPr/>
              </p:nvSpPr>
              <p:spPr>
                <a:xfrm>
                  <a:off x="764276" y="1746914"/>
                  <a:ext cx="2961563" cy="10372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68" name="33 Elipse"/>
                <p:cNvSpPr/>
                <p:nvPr/>
              </p:nvSpPr>
              <p:spPr>
                <a:xfrm>
                  <a:off x="1528550" y="2142699"/>
                  <a:ext cx="177421" cy="1910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rgbClr val="FFC000"/>
                    </a:solidFill>
                  </a:endParaRPr>
                </a:p>
              </p:txBody>
            </p:sp>
            <p:sp>
              <p:nvSpPr>
                <p:cNvPr id="69" name="34 Elipse"/>
                <p:cNvSpPr/>
                <p:nvPr/>
              </p:nvSpPr>
              <p:spPr>
                <a:xfrm>
                  <a:off x="3228264" y="2594779"/>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70" name="11 Conector recto de flecha"/>
                <p:cNvCxnSpPr>
                  <a:endCxn id="67" idx="5"/>
                </p:cNvCxnSpPr>
                <p:nvPr/>
              </p:nvCxnSpPr>
              <p:spPr>
                <a:xfrm>
                  <a:off x="1614275" y="2238234"/>
                  <a:ext cx="1677853" cy="394010"/>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36 Conector recto de flecha"/>
                <p:cNvCxnSpPr/>
                <p:nvPr/>
              </p:nvCxnSpPr>
              <p:spPr>
                <a:xfrm flipV="1">
                  <a:off x="3275178" y="2374710"/>
                  <a:ext cx="696321" cy="25700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39 CuadroTexto"/>
                    <p:cNvSpPr txBox="1"/>
                    <p:nvPr/>
                  </p:nvSpPr>
                  <p:spPr>
                    <a:xfrm>
                      <a:off x="3310304" y="2592391"/>
                      <a:ext cx="9086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𝑝</m:t>
                                </m:r>
                              </m:e>
                            </m:acc>
                            <m:r>
                              <a:rPr lang="es-ES" sz="1600" b="0" i="1" smtClean="0">
                                <a:latin typeface="Cambria Math" panose="02040503050406030204" pitchFamily="18" charset="0"/>
                              </a:rPr>
                              <m:t>=</m:t>
                            </m:r>
                            <m:r>
                              <a:rPr lang="es-ES" sz="1600" b="0" i="1" smtClean="0">
                                <a:latin typeface="Cambria Math" panose="02040503050406030204" pitchFamily="18" charset="0"/>
                              </a:rPr>
                              <m:t>𝑚</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𝑣</m:t>
                                </m:r>
                              </m:e>
                            </m:acc>
                          </m:oMath>
                        </m:oMathPara>
                      </a14:m>
                      <a:endParaRPr lang="es-ES" sz="1600" dirty="0"/>
                    </a:p>
                  </p:txBody>
                </p:sp>
              </mc:Choice>
              <mc:Fallback xmlns="">
                <p:sp>
                  <p:nvSpPr>
                    <p:cNvPr id="57" name="39 CuadroTexto"/>
                    <p:cNvSpPr txBox="1">
                      <a:spLocks noRot="1" noChangeAspect="1" noMove="1" noResize="1" noEditPoints="1" noAdjustHandles="1" noChangeArrowheads="1" noChangeShapeType="1" noTextEdit="1"/>
                    </p:cNvSpPr>
                    <p:nvPr/>
                  </p:nvSpPr>
                  <p:spPr>
                    <a:xfrm>
                      <a:off x="3310304" y="2592391"/>
                      <a:ext cx="908647" cy="338554"/>
                    </a:xfrm>
                    <a:prstGeom prst="rect">
                      <a:avLst/>
                    </a:prstGeom>
                    <a:blipFill>
                      <a:blip r:embed="rId9"/>
                      <a:stretch>
                        <a:fillRect t="-12727" r="-24161" b="-545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3" name="40 CuadroTexto"/>
                    <p:cNvSpPr txBox="1"/>
                    <p:nvPr/>
                  </p:nvSpPr>
                  <p:spPr>
                    <a:xfrm>
                      <a:off x="2370883" y="2116994"/>
                      <a:ext cx="3398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oMath>
                        </m:oMathPara>
                      </a14:m>
                      <a:endParaRPr lang="es-ES" sz="1600" dirty="0"/>
                    </a:p>
                  </p:txBody>
                </p:sp>
              </mc:Choice>
              <mc:Fallback xmlns="">
                <p:sp>
                  <p:nvSpPr>
                    <p:cNvPr id="73" name="40 CuadroTexto"/>
                    <p:cNvSpPr txBox="1">
                      <a:spLocks noRot="1" noChangeAspect="1" noMove="1" noResize="1" noEditPoints="1" noAdjustHandles="1" noChangeArrowheads="1" noChangeShapeType="1" noTextEdit="1"/>
                    </p:cNvSpPr>
                    <p:nvPr/>
                  </p:nvSpPr>
                  <p:spPr>
                    <a:xfrm>
                      <a:off x="2370883" y="2116994"/>
                      <a:ext cx="339837" cy="338554"/>
                    </a:xfrm>
                    <a:prstGeom prst="rect">
                      <a:avLst/>
                    </a:prstGeom>
                    <a:blipFill>
                      <a:blip r:embed="rId10"/>
                      <a:stretch>
                        <a:fillRect t="-16071" r="-18182"/>
                      </a:stretch>
                    </a:blipFill>
                  </p:spPr>
                  <p:txBody>
                    <a:bodyPr/>
                    <a:lstStyle/>
                    <a:p>
                      <a:r>
                        <a:rPr lang="es-ES">
                          <a:noFill/>
                        </a:rPr>
                        <a:t> </a:t>
                      </a:r>
                    </a:p>
                  </p:txBody>
                </p:sp>
              </mc:Fallback>
            </mc:AlternateContent>
            <p:cxnSp>
              <p:nvCxnSpPr>
                <p:cNvPr id="74" name="41 Conector recto de flecha"/>
                <p:cNvCxnSpPr/>
                <p:nvPr/>
              </p:nvCxnSpPr>
              <p:spPr>
                <a:xfrm flipH="1" flipV="1">
                  <a:off x="1624084" y="1269242"/>
                  <a:ext cx="1990" cy="982613"/>
                </a:xfrm>
                <a:prstGeom prst="straightConnector1">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44 CuadroTexto"/>
                    <p:cNvSpPr txBox="1"/>
                    <p:nvPr/>
                  </p:nvSpPr>
                  <p:spPr>
                    <a:xfrm>
                      <a:off x="1595235" y="1082039"/>
                      <a:ext cx="350801"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𝐿</m:t>
                                </m:r>
                              </m:e>
                            </m:acc>
                          </m:oMath>
                        </m:oMathPara>
                      </a14:m>
                      <a:endParaRPr lang="es-ES" sz="1600" dirty="0"/>
                    </a:p>
                  </p:txBody>
                </p:sp>
              </mc:Choice>
              <mc:Fallback xmlns="">
                <p:sp>
                  <p:nvSpPr>
                    <p:cNvPr id="75" name="44 CuadroTexto"/>
                    <p:cNvSpPr txBox="1">
                      <a:spLocks noRot="1" noChangeAspect="1" noMove="1" noResize="1" noEditPoints="1" noAdjustHandles="1" noChangeArrowheads="1" noChangeShapeType="1" noTextEdit="1"/>
                    </p:cNvSpPr>
                    <p:nvPr/>
                  </p:nvSpPr>
                  <p:spPr>
                    <a:xfrm>
                      <a:off x="1595235" y="1082039"/>
                      <a:ext cx="350801" cy="368499"/>
                    </a:xfrm>
                    <a:prstGeom prst="rect">
                      <a:avLst/>
                    </a:prstGeom>
                    <a:blipFill>
                      <a:blip r:embed="rId11"/>
                      <a:stretch>
                        <a:fillRect/>
                      </a:stretch>
                    </a:blipFill>
                  </p:spPr>
                  <p:txBody>
                    <a:bodyPr/>
                    <a:lstStyle/>
                    <a:p>
                      <a:r>
                        <a:rPr lang="es-ES">
                          <a:noFill/>
                        </a:rPr>
                        <a:t> </a:t>
                      </a:r>
                    </a:p>
                  </p:txBody>
                </p:sp>
              </mc:Fallback>
            </mc:AlternateContent>
          </p:grpSp>
        </p:grpSp>
        <p:pic>
          <p:nvPicPr>
            <p:cNvPr id="64" name="Imagen 63" descr="INSTALA Plomeria, Electrico y Ferreteria: Regla de la &lt;strong&gt;mano&lt;/strong&gt; ..."/>
            <p:cNvPicPr>
              <a:picLocks noChangeAspect="1"/>
            </p:cNvPicPr>
            <p:nvPr/>
          </p:nvPicPr>
          <p:blipFill rotWithShape="1">
            <a:blip r:embed="rId12">
              <a:clrChange>
                <a:clrFrom>
                  <a:srgbClr val="FFFEFC"/>
                </a:clrFrom>
                <a:clrTo>
                  <a:srgbClr val="FFFEFC">
                    <a:alpha val="0"/>
                  </a:srgbClr>
                </a:clrTo>
              </a:clrChange>
              <a:extLst>
                <a:ext uri="{28A0092B-C50C-407E-A947-70E740481C1C}">
                  <a14:useLocalDpi xmlns:a14="http://schemas.microsoft.com/office/drawing/2010/main" val="0"/>
                </a:ext>
              </a:extLst>
            </a:blip>
            <a:srcRect l="39983" r="5569" b="30285"/>
            <a:stretch/>
          </p:blipFill>
          <p:spPr>
            <a:xfrm>
              <a:off x="1665027" y="1119116"/>
              <a:ext cx="373064" cy="477670"/>
            </a:xfrm>
            <a:prstGeom prst="rect">
              <a:avLst/>
            </a:prstGeom>
          </p:spPr>
        </p:pic>
      </p:grpSp>
    </p:spTree>
    <p:extLst>
      <p:ext uri="{BB962C8B-B14F-4D97-AF65-F5344CB8AC3E}">
        <p14:creationId xmlns:p14="http://schemas.microsoft.com/office/powerpoint/2010/main" val="36336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2. Traslación de los planetas</a:t>
            </a:r>
          </a:p>
        </p:txBody>
      </p:sp>
      <p:sp>
        <p:nvSpPr>
          <p:cNvPr id="15" name="CuadroTexto 14"/>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2.2</a:t>
            </a:r>
            <a:r>
              <a:rPr lang="es-ES" b="1" dirty="0">
                <a:solidFill>
                  <a:srgbClr val="002060"/>
                </a:solidFill>
              </a:rPr>
              <a:t>. Conservación del momento angular y leyes de Kepler</a:t>
            </a:r>
          </a:p>
        </p:txBody>
      </p:sp>
      <mc:AlternateContent xmlns:mc="http://schemas.openxmlformats.org/markup-compatibility/2006" xmlns:a14="http://schemas.microsoft.com/office/drawing/2010/main">
        <mc:Choice Requires="a14">
          <p:sp>
            <p:nvSpPr>
              <p:cNvPr id="29" name="5 CuadroTexto"/>
              <p:cNvSpPr txBox="1"/>
              <p:nvPr/>
            </p:nvSpPr>
            <p:spPr>
              <a:xfrm>
                <a:off x="1064211" y="1761006"/>
                <a:ext cx="6812378" cy="6170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s-ES" sz="1600" i="1" smtClean="0">
                              <a:latin typeface="Cambria Math" panose="02040503050406030204" pitchFamily="18" charset="0"/>
                            </a:rPr>
                          </m:ctrlPr>
                        </m:fPr>
                        <m:num>
                          <m:r>
                            <a:rPr lang="es-ES" sz="1600" i="1" smtClean="0">
                              <a:latin typeface="Cambria Math"/>
                            </a:rPr>
                            <m:t>𝑑</m:t>
                          </m:r>
                          <m:acc>
                            <m:accPr>
                              <m:chr m:val="⃗"/>
                              <m:ctrlPr>
                                <a:rPr lang="es-ES" sz="1600" i="1" smtClean="0">
                                  <a:latin typeface="Cambria Math" panose="02040503050406030204" pitchFamily="18" charset="0"/>
                                </a:rPr>
                              </m:ctrlPr>
                            </m:accPr>
                            <m:e>
                              <m:r>
                                <a:rPr lang="es-ES" sz="1600" b="0" i="1" smtClean="0">
                                  <a:latin typeface="Cambria Math"/>
                                </a:rPr>
                                <m:t>𝐿</m:t>
                              </m:r>
                            </m:e>
                          </m:acc>
                        </m:num>
                        <m:den>
                          <m:r>
                            <a:rPr lang="es-ES" sz="1600" i="1" smtClean="0">
                              <a:latin typeface="Cambria Math"/>
                            </a:rPr>
                            <m:t>𝑑</m:t>
                          </m:r>
                          <m:r>
                            <a:rPr lang="es-ES" sz="1600" b="0" i="1" smtClean="0">
                              <a:latin typeface="Cambria Math"/>
                            </a:rPr>
                            <m:t>𝑡</m:t>
                          </m:r>
                        </m:den>
                      </m:f>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𝑑</m:t>
                          </m:r>
                          <m:r>
                            <a:rPr lang="es-ES" sz="1600" b="0" i="1" smtClean="0">
                              <a:latin typeface="Cambria Math"/>
                            </a:rPr>
                            <m:t>(</m:t>
                          </m:r>
                          <m:acc>
                            <m:accPr>
                              <m:chr m:val="⃗"/>
                              <m:ctrlPr>
                                <a:rPr lang="es-ES" sz="1600" b="0" i="1" smtClean="0">
                                  <a:latin typeface="Cambria Math" panose="02040503050406030204" pitchFamily="18" charset="0"/>
                                </a:rPr>
                              </m:ctrlPr>
                            </m:accPr>
                            <m:e>
                              <m:r>
                                <a:rPr lang="es-ES" sz="1600" b="0" i="1" smtClean="0">
                                  <a:latin typeface="Cambria Math"/>
                                </a:rPr>
                                <m:t>𝑟</m:t>
                              </m:r>
                            </m:e>
                          </m:acc>
                          <m:r>
                            <a:rPr lang="es-ES" sz="1600" i="1" smtClean="0">
                              <a:latin typeface="Cambria Math"/>
                              <a:ea typeface="Cambria Math"/>
                            </a:rPr>
                            <m:t>×</m:t>
                          </m:r>
                          <m:acc>
                            <m:accPr>
                              <m:chr m:val="⃗"/>
                              <m:ctrlPr>
                                <a:rPr lang="es-ES" sz="1600" i="1" smtClean="0">
                                  <a:latin typeface="Cambria Math" panose="02040503050406030204" pitchFamily="18" charset="0"/>
                                  <a:ea typeface="Cambria Math"/>
                                </a:rPr>
                              </m:ctrlPr>
                            </m:accPr>
                            <m:e>
                              <m:r>
                                <a:rPr lang="es-ES" sz="1600" b="0" i="1" smtClean="0">
                                  <a:latin typeface="Cambria Math"/>
                                  <a:ea typeface="Cambria Math"/>
                                </a:rPr>
                                <m:t>𝑝</m:t>
                              </m:r>
                            </m:e>
                          </m:acc>
                          <m:r>
                            <a:rPr lang="es-ES" sz="1600" b="0" i="1" smtClean="0">
                              <a:latin typeface="Cambria Math"/>
                            </a:rPr>
                            <m:t>)</m:t>
                          </m:r>
                        </m:num>
                        <m:den>
                          <m:r>
                            <a:rPr lang="es-ES" sz="1600" b="0" i="1" smtClean="0">
                              <a:latin typeface="Cambria Math"/>
                            </a:rPr>
                            <m:t>𝑑𝑡</m:t>
                          </m:r>
                        </m:den>
                      </m:f>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𝑑</m:t>
                          </m:r>
                          <m:acc>
                            <m:accPr>
                              <m:chr m:val="⃗"/>
                              <m:ctrlPr>
                                <a:rPr lang="es-ES" sz="1600" b="0" i="1" smtClean="0">
                                  <a:latin typeface="Cambria Math" panose="02040503050406030204" pitchFamily="18" charset="0"/>
                                </a:rPr>
                              </m:ctrlPr>
                            </m:accPr>
                            <m:e>
                              <m:r>
                                <a:rPr lang="es-ES" sz="1600" b="0" i="1" smtClean="0">
                                  <a:latin typeface="Cambria Math"/>
                                </a:rPr>
                                <m:t>𝑟</m:t>
                              </m:r>
                            </m:e>
                          </m:acc>
                        </m:num>
                        <m:den>
                          <m:r>
                            <a:rPr lang="es-ES" sz="1600" b="0" i="1" smtClean="0">
                              <a:latin typeface="Cambria Math"/>
                            </a:rPr>
                            <m:t>𝑑𝑡</m:t>
                          </m:r>
                        </m:den>
                      </m:f>
                      <m:r>
                        <a:rPr lang="es-ES" sz="1600" b="0" i="1" smtClean="0">
                          <a:latin typeface="Cambria Math"/>
                          <a:ea typeface="Cambria Math"/>
                        </a:rPr>
                        <m:t>×</m:t>
                      </m:r>
                      <m:acc>
                        <m:accPr>
                          <m:chr m:val="⃗"/>
                          <m:ctrlPr>
                            <a:rPr lang="es-ES" sz="1600" b="0" i="1" smtClean="0">
                              <a:latin typeface="Cambria Math" panose="02040503050406030204" pitchFamily="18" charset="0"/>
                              <a:ea typeface="Cambria Math"/>
                            </a:rPr>
                          </m:ctrlPr>
                        </m:accPr>
                        <m:e>
                          <m:r>
                            <a:rPr lang="es-ES" sz="1600" b="0" i="1" smtClean="0">
                              <a:latin typeface="Cambria Math"/>
                              <a:ea typeface="Cambria Math"/>
                            </a:rPr>
                            <m:t>𝑝</m:t>
                          </m:r>
                        </m:e>
                      </m:acc>
                      <m:r>
                        <a:rPr lang="es-ES" sz="1600" b="0" i="1" smtClean="0">
                          <a:latin typeface="Cambria Math"/>
                        </a:rPr>
                        <m:t>+</m:t>
                      </m:r>
                      <m:acc>
                        <m:accPr>
                          <m:chr m:val="⃗"/>
                          <m:ctrlPr>
                            <a:rPr lang="es-ES" sz="1600" b="0" i="1" smtClean="0">
                              <a:latin typeface="Cambria Math" panose="02040503050406030204" pitchFamily="18" charset="0"/>
                            </a:rPr>
                          </m:ctrlPr>
                        </m:accPr>
                        <m:e>
                          <m:r>
                            <a:rPr lang="es-ES" sz="1600" b="0" i="1" smtClean="0">
                              <a:latin typeface="Cambria Math"/>
                            </a:rPr>
                            <m:t>𝑟</m:t>
                          </m:r>
                        </m:e>
                      </m:acc>
                      <m:r>
                        <a:rPr lang="es-ES" sz="1600" i="1" smtClean="0">
                          <a:latin typeface="Cambria Math"/>
                          <a:ea typeface="Cambria Math"/>
                        </a:rPr>
                        <m:t>×</m:t>
                      </m:r>
                      <m:f>
                        <m:fPr>
                          <m:ctrlPr>
                            <a:rPr lang="es-ES" sz="1600" i="1" smtClean="0">
                              <a:latin typeface="Cambria Math" panose="02040503050406030204" pitchFamily="18" charset="0"/>
                              <a:ea typeface="Cambria Math"/>
                            </a:rPr>
                          </m:ctrlPr>
                        </m:fPr>
                        <m:num>
                          <m:r>
                            <a:rPr lang="es-ES" sz="1600" b="0" i="1" smtClean="0">
                              <a:latin typeface="Cambria Math"/>
                              <a:ea typeface="Cambria Math"/>
                            </a:rPr>
                            <m:t>𝑑</m:t>
                          </m:r>
                          <m:acc>
                            <m:accPr>
                              <m:chr m:val="⃗"/>
                              <m:ctrlPr>
                                <a:rPr lang="es-ES" sz="1600" b="0" i="1" smtClean="0">
                                  <a:latin typeface="Cambria Math" panose="02040503050406030204" pitchFamily="18" charset="0"/>
                                  <a:ea typeface="Cambria Math"/>
                                </a:rPr>
                              </m:ctrlPr>
                            </m:accPr>
                            <m:e>
                              <m:r>
                                <a:rPr lang="es-ES" sz="1600" b="0" i="1" smtClean="0">
                                  <a:latin typeface="Cambria Math"/>
                                  <a:ea typeface="Cambria Math"/>
                                </a:rPr>
                                <m:t>𝑝</m:t>
                              </m:r>
                            </m:e>
                          </m:acc>
                        </m:num>
                        <m:den>
                          <m:r>
                            <a:rPr lang="es-ES" sz="1600" b="0" i="1" smtClean="0">
                              <a:latin typeface="Cambria Math"/>
                              <a:ea typeface="Cambria Math"/>
                            </a:rPr>
                            <m:t>𝑑𝑡</m:t>
                          </m:r>
                        </m:den>
                      </m:f>
                      <m:r>
                        <a:rPr lang="es-ES" sz="1600" b="0" i="1" smtClean="0">
                          <a:latin typeface="Cambria Math" panose="02040503050406030204" pitchFamily="18" charset="0"/>
                          <a:ea typeface="Cambria Math"/>
                        </a:rPr>
                        <m:t>=</m:t>
                      </m:r>
                      <m:acc>
                        <m:accPr>
                          <m:chr m:val="⃗"/>
                          <m:ctrlPr>
                            <a:rPr lang="es-ES" sz="1600" i="1">
                              <a:latin typeface="Cambria Math" panose="02040503050406030204" pitchFamily="18" charset="0"/>
                            </a:rPr>
                          </m:ctrlPr>
                        </m:accPr>
                        <m:e>
                          <m:r>
                            <a:rPr lang="es-ES" sz="1600" i="1">
                              <a:latin typeface="Cambria Math"/>
                            </a:rPr>
                            <m:t>𝑣</m:t>
                          </m:r>
                        </m:e>
                      </m:acc>
                      <m:r>
                        <a:rPr lang="es-ES" sz="1600" i="1">
                          <a:latin typeface="Cambria Math"/>
                          <a:ea typeface="Cambria Math"/>
                        </a:rPr>
                        <m:t>×</m:t>
                      </m:r>
                      <m:acc>
                        <m:accPr>
                          <m:chr m:val="⃗"/>
                          <m:ctrlPr>
                            <a:rPr lang="es-ES" sz="1600" i="1">
                              <a:latin typeface="Cambria Math" panose="02040503050406030204" pitchFamily="18" charset="0"/>
                              <a:ea typeface="Cambria Math"/>
                            </a:rPr>
                          </m:ctrlPr>
                        </m:accPr>
                        <m:e>
                          <m:r>
                            <a:rPr lang="es-ES" sz="1600" i="1">
                              <a:latin typeface="Cambria Math"/>
                              <a:ea typeface="Cambria Math"/>
                            </a:rPr>
                            <m:t>𝑝</m:t>
                          </m:r>
                        </m:e>
                      </m:acc>
                      <m:r>
                        <a:rPr lang="es-ES" sz="1600" i="1">
                          <a:latin typeface="Cambria Math"/>
                        </a:rPr>
                        <m:t>+</m:t>
                      </m:r>
                      <m:acc>
                        <m:accPr>
                          <m:chr m:val="⃗"/>
                          <m:ctrlPr>
                            <a:rPr lang="es-ES" sz="1600" i="1">
                              <a:latin typeface="Cambria Math" panose="02040503050406030204" pitchFamily="18" charset="0"/>
                            </a:rPr>
                          </m:ctrlPr>
                        </m:accPr>
                        <m:e>
                          <m:r>
                            <a:rPr lang="es-ES" sz="1600" i="1">
                              <a:latin typeface="Cambria Math"/>
                            </a:rPr>
                            <m:t>𝑟</m:t>
                          </m:r>
                        </m:e>
                      </m:acc>
                      <m:r>
                        <a:rPr lang="es-ES" sz="1600" i="1">
                          <a:latin typeface="Cambria Math"/>
                          <a:ea typeface="Cambria Math"/>
                        </a:rPr>
                        <m:t>×</m:t>
                      </m:r>
                      <m:acc>
                        <m:accPr>
                          <m:chr m:val="⃗"/>
                          <m:ctrlPr>
                            <a:rPr lang="es-ES" sz="1600" i="1">
                              <a:latin typeface="Cambria Math" panose="02040503050406030204" pitchFamily="18" charset="0"/>
                              <a:ea typeface="Cambria Math"/>
                            </a:rPr>
                          </m:ctrlPr>
                        </m:accPr>
                        <m:e>
                          <m:r>
                            <a:rPr lang="es-ES" sz="1600" i="1">
                              <a:latin typeface="Cambria Math"/>
                              <a:ea typeface="Cambria Math"/>
                            </a:rPr>
                            <m:t>𝐹</m:t>
                          </m:r>
                        </m:e>
                      </m:acc>
                      <m:r>
                        <a:rPr lang="es-ES" sz="1600" b="0" i="1" smtClean="0">
                          <a:latin typeface="Cambria Math" panose="02040503050406030204" pitchFamily="18" charset="0"/>
                          <a:ea typeface="Cambria Math"/>
                        </a:rPr>
                        <m:t>    </m:t>
                      </m:r>
                      <m:r>
                        <a:rPr lang="es-ES" sz="1600" b="0" i="1" smtClean="0">
                          <a:latin typeface="Cambria Math" panose="02040503050406030204" pitchFamily="18" charset="0"/>
                          <a:ea typeface="Cambria Math" panose="02040503050406030204" pitchFamily="18" charset="0"/>
                        </a:rPr>
                        <m:t>⟹     </m:t>
                      </m:r>
                      <m:f>
                        <m:fPr>
                          <m:ctrlPr>
                            <a:rPr lang="es-ES" sz="1600" i="1">
                              <a:latin typeface="Cambria Math" panose="02040503050406030204" pitchFamily="18" charset="0"/>
                            </a:rPr>
                          </m:ctrlPr>
                        </m:fPr>
                        <m:num>
                          <m:r>
                            <a:rPr lang="es-ES" sz="1600" i="1">
                              <a:latin typeface="Cambria Math"/>
                            </a:rPr>
                            <m:t>𝑑</m:t>
                          </m:r>
                          <m:acc>
                            <m:accPr>
                              <m:chr m:val="⃗"/>
                              <m:ctrlPr>
                                <a:rPr lang="es-ES" sz="1600" i="1">
                                  <a:latin typeface="Cambria Math" panose="02040503050406030204" pitchFamily="18" charset="0"/>
                                </a:rPr>
                              </m:ctrlPr>
                            </m:accPr>
                            <m:e>
                              <m:r>
                                <a:rPr lang="es-ES" sz="1600" i="1">
                                  <a:latin typeface="Cambria Math"/>
                                </a:rPr>
                                <m:t>𝐿</m:t>
                              </m:r>
                            </m:e>
                          </m:acc>
                        </m:num>
                        <m:den>
                          <m:r>
                            <a:rPr lang="es-ES" sz="1600" i="1">
                              <a:latin typeface="Cambria Math"/>
                            </a:rPr>
                            <m:t>𝑑𝑡</m:t>
                          </m:r>
                        </m:den>
                      </m:f>
                      <m:r>
                        <a:rPr lang="es-ES" sz="1600" i="1">
                          <a:latin typeface="Cambria Math"/>
                        </a:rPr>
                        <m:t>=</m:t>
                      </m:r>
                      <m:acc>
                        <m:accPr>
                          <m:chr m:val="⃗"/>
                          <m:ctrlPr>
                            <a:rPr lang="es-ES" sz="1600" i="1">
                              <a:latin typeface="Cambria Math" panose="02040503050406030204" pitchFamily="18" charset="0"/>
                            </a:rPr>
                          </m:ctrlPr>
                        </m:accPr>
                        <m:e>
                          <m:r>
                            <a:rPr lang="es-ES" sz="1600" i="1">
                              <a:latin typeface="Cambria Math"/>
                            </a:rPr>
                            <m:t>𝑟</m:t>
                          </m:r>
                        </m:e>
                      </m:acc>
                      <m:r>
                        <a:rPr lang="es-ES" sz="1600" i="1">
                          <a:latin typeface="Cambria Math"/>
                          <a:ea typeface="Cambria Math"/>
                        </a:rPr>
                        <m:t>×</m:t>
                      </m:r>
                      <m:acc>
                        <m:accPr>
                          <m:chr m:val="⃗"/>
                          <m:ctrlPr>
                            <a:rPr lang="es-ES" sz="1600" i="1">
                              <a:latin typeface="Cambria Math" panose="02040503050406030204" pitchFamily="18" charset="0"/>
                              <a:ea typeface="Cambria Math"/>
                            </a:rPr>
                          </m:ctrlPr>
                        </m:accPr>
                        <m:e>
                          <m:r>
                            <a:rPr lang="es-ES" sz="1600" i="1">
                              <a:latin typeface="Cambria Math"/>
                              <a:ea typeface="Cambria Math"/>
                            </a:rPr>
                            <m:t>𝐹</m:t>
                          </m:r>
                        </m:e>
                      </m:acc>
                      <m:r>
                        <a:rPr lang="es-ES" sz="1600" i="1">
                          <a:latin typeface="Cambria Math"/>
                        </a:rPr>
                        <m:t>=</m:t>
                      </m:r>
                      <m:acc>
                        <m:accPr>
                          <m:chr m:val="⃗"/>
                          <m:ctrlPr>
                            <a:rPr lang="es-ES" sz="1600" i="1">
                              <a:latin typeface="Cambria Math" panose="02040503050406030204" pitchFamily="18" charset="0"/>
                            </a:rPr>
                          </m:ctrlPr>
                        </m:accPr>
                        <m:e>
                          <m:r>
                            <a:rPr lang="es-ES" sz="1600" i="1">
                              <a:latin typeface="Cambria Math"/>
                            </a:rPr>
                            <m:t>𝑀</m:t>
                          </m:r>
                        </m:e>
                      </m:acc>
                    </m:oMath>
                  </m:oMathPara>
                </a14:m>
                <a:endParaRPr lang="es-ES" sz="1600" dirty="0"/>
              </a:p>
            </p:txBody>
          </p:sp>
        </mc:Choice>
        <mc:Fallback xmlns="">
          <p:sp>
            <p:nvSpPr>
              <p:cNvPr id="29" name="5 CuadroTexto"/>
              <p:cNvSpPr txBox="1">
                <a:spLocks noRot="1" noChangeAspect="1" noMove="1" noResize="1" noEditPoints="1" noAdjustHandles="1" noChangeArrowheads="1" noChangeShapeType="1" noTextEdit="1"/>
              </p:cNvSpPr>
              <p:nvPr/>
            </p:nvSpPr>
            <p:spPr>
              <a:xfrm>
                <a:off x="1064211" y="1761006"/>
                <a:ext cx="6812378" cy="617092"/>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0" name="9 CuadroTexto"/>
              <p:cNvSpPr txBox="1"/>
              <p:nvPr/>
            </p:nvSpPr>
            <p:spPr>
              <a:xfrm>
                <a:off x="476723" y="2699390"/>
                <a:ext cx="3587435" cy="365920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177800" indent="-177800" algn="just">
                  <a:buFont typeface="Arial" panose="020B0604020202020204" pitchFamily="34" charset="0"/>
                  <a:buChar char="•"/>
                </a:pPr>
                <a:r>
                  <a:rPr lang="es-ES" sz="1600" dirty="0" smtClean="0">
                    <a:cs typeface="Arial" pitchFamily="34" charset="0"/>
                  </a:rPr>
                  <a:t>El </a:t>
                </a:r>
                <a:r>
                  <a:rPr lang="es-ES" sz="1600" b="1" dirty="0" smtClean="0">
                    <a:cs typeface="Arial" pitchFamily="34" charset="0"/>
                  </a:rPr>
                  <a:t>momento angular </a:t>
                </a:r>
                <a:r>
                  <a:rPr lang="es-ES" sz="1600" dirty="0" smtClean="0">
                    <a:cs typeface="Arial" pitchFamily="34" charset="0"/>
                  </a:rPr>
                  <a:t>de un cuerpo varía cuando sobre él actúa el </a:t>
                </a:r>
                <a:r>
                  <a:rPr lang="es-ES" sz="1600" b="1" dirty="0" smtClean="0">
                    <a:cs typeface="Arial" pitchFamily="34" charset="0"/>
                  </a:rPr>
                  <a:t>momento de una fuerza, </a:t>
                </a:r>
                <a14:m>
                  <m:oMath xmlns:m="http://schemas.openxmlformats.org/officeDocument/2006/math">
                    <m:acc>
                      <m:accPr>
                        <m:chr m:val="⃗"/>
                        <m:ctrlPr>
                          <a:rPr lang="es-ES" sz="1600" i="1">
                            <a:latin typeface="Cambria Math" panose="02040503050406030204" pitchFamily="18" charset="0"/>
                            <a:cs typeface="Arial" pitchFamily="34" charset="0"/>
                            <a:sym typeface="Wingdings"/>
                          </a:rPr>
                        </m:ctrlPr>
                      </m:accPr>
                      <m:e>
                        <m:r>
                          <a:rPr lang="es-ES" sz="1600" i="1">
                            <a:latin typeface="Cambria Math" panose="02040503050406030204" pitchFamily="18" charset="0"/>
                            <a:cs typeface="Arial" pitchFamily="34" charset="0"/>
                            <a:sym typeface="Wingdings"/>
                          </a:rPr>
                          <m:t>𝐹</m:t>
                        </m:r>
                      </m:e>
                    </m:acc>
                    <m:r>
                      <a:rPr lang="es-ES" sz="1600" i="1">
                        <a:latin typeface="Cambria Math" panose="02040503050406030204" pitchFamily="18" charset="0"/>
                        <a:cs typeface="Arial" pitchFamily="34" charset="0"/>
                        <a:sym typeface="Wingdings"/>
                      </a:rPr>
                      <m:t>=0</m:t>
                    </m:r>
                  </m:oMath>
                </a14:m>
                <a:r>
                  <a:rPr lang="es-ES" sz="1600" dirty="0" smtClean="0">
                    <a:cs typeface="Arial" pitchFamily="34" charset="0"/>
                  </a:rPr>
                  <a:t>.</a:t>
                </a:r>
              </a:p>
              <a:p>
                <a:pPr marL="177800" indent="-177800" algn="just"/>
                <a:endParaRPr lang="es-ES" sz="1600" dirty="0" smtClean="0">
                  <a:cs typeface="Arial" pitchFamily="34" charset="0"/>
                </a:endParaRPr>
              </a:p>
              <a:p>
                <a:pPr marL="177800" indent="-177800" algn="just">
                  <a:buFont typeface="Arial" panose="020B0604020202020204" pitchFamily="34" charset="0"/>
                  <a:buChar char="•"/>
                </a:pPr>
                <a:r>
                  <a:rPr lang="es-ES" sz="1600" dirty="0" smtClean="0">
                    <a:cs typeface="Arial" pitchFamily="34" charset="0"/>
                  </a:rPr>
                  <a:t>El </a:t>
                </a:r>
                <a:r>
                  <a:rPr lang="es-ES" sz="1600" b="1" dirty="0" smtClean="0">
                    <a:cs typeface="Arial" pitchFamily="34" charset="0"/>
                  </a:rPr>
                  <a:t>momento angular </a:t>
                </a:r>
                <a:r>
                  <a:rPr lang="es-ES" sz="1600" dirty="0" smtClean="0">
                    <a:cs typeface="Arial" pitchFamily="34" charset="0"/>
                  </a:rPr>
                  <a:t>de un cuerpo permanece constante si sobre él no actúan fuerzas, </a:t>
                </a:r>
                <a14:m>
                  <m:oMath xmlns:m="http://schemas.openxmlformats.org/officeDocument/2006/math">
                    <m:nary>
                      <m:naryPr>
                        <m:chr m:val="∑"/>
                        <m:subHide m:val="on"/>
                        <m:supHide m:val="on"/>
                        <m:ctrlPr>
                          <a:rPr lang="es-ES" sz="1600" i="1" smtClean="0">
                            <a:latin typeface="Cambria Math" panose="02040503050406030204" pitchFamily="18" charset="0"/>
                            <a:cs typeface="Arial" pitchFamily="34" charset="0"/>
                          </a:rPr>
                        </m:ctrlPr>
                      </m:naryPr>
                      <m:sub/>
                      <m:sup/>
                      <m:e>
                        <m:acc>
                          <m:accPr>
                            <m:chr m:val="⃗"/>
                            <m:ctrlPr>
                              <a:rPr lang="es-ES" sz="1600" i="1" smtClean="0">
                                <a:latin typeface="Cambria Math" panose="02040503050406030204" pitchFamily="18" charset="0"/>
                                <a:cs typeface="Arial" pitchFamily="34" charset="0"/>
                              </a:rPr>
                            </m:ctrlPr>
                          </m:accPr>
                          <m:e>
                            <m:r>
                              <a:rPr lang="es-ES" sz="1600" b="0" i="1" smtClean="0">
                                <a:latin typeface="Cambria Math" panose="02040503050406030204" pitchFamily="18" charset="0"/>
                                <a:cs typeface="Arial" pitchFamily="34" charset="0"/>
                              </a:rPr>
                              <m:t>𝐹</m:t>
                            </m:r>
                          </m:e>
                        </m:acc>
                        <m:r>
                          <a:rPr lang="es-ES" sz="1600" b="0" i="1" smtClean="0">
                            <a:latin typeface="Cambria Math" panose="02040503050406030204" pitchFamily="18" charset="0"/>
                            <a:cs typeface="Arial" pitchFamily="34" charset="0"/>
                          </a:rPr>
                          <m:t>=0</m:t>
                        </m:r>
                      </m:e>
                    </m:nary>
                  </m:oMath>
                </a14:m>
                <a:r>
                  <a:rPr lang="es-ES" sz="1600" dirty="0" smtClean="0">
                    <a:cs typeface="Arial" pitchFamily="34" charset="0"/>
                  </a:rPr>
                  <a:t>, o las </a:t>
                </a:r>
                <a:r>
                  <a:rPr lang="es-ES" sz="1600" b="1" dirty="0" smtClean="0">
                    <a:cs typeface="Arial" pitchFamily="34" charset="0"/>
                  </a:rPr>
                  <a:t>fuerzas</a:t>
                </a:r>
                <a:r>
                  <a:rPr lang="es-ES" sz="1600" dirty="0" smtClean="0">
                    <a:cs typeface="Arial" pitchFamily="34" charset="0"/>
                  </a:rPr>
                  <a:t> que actúan son </a:t>
                </a:r>
                <a:r>
                  <a:rPr lang="es-ES" sz="1600" b="1" dirty="0" smtClean="0">
                    <a:cs typeface="Arial" pitchFamily="34" charset="0"/>
                  </a:rPr>
                  <a:t>centrales</a:t>
                </a:r>
                <a:r>
                  <a:rPr lang="es-ES" sz="1600" dirty="0" smtClean="0">
                    <a:cs typeface="Arial" pitchFamily="34" charset="0"/>
                  </a:rPr>
                  <a:t>, </a:t>
                </a:r>
                <a14:m>
                  <m:oMath xmlns:m="http://schemas.openxmlformats.org/officeDocument/2006/math">
                    <m:acc>
                      <m:accPr>
                        <m:chr m:val="⃗"/>
                        <m:ctrlPr>
                          <a:rPr lang="es-ES" sz="1600" i="1" smtClean="0">
                            <a:latin typeface="Cambria Math" panose="02040503050406030204" pitchFamily="18" charset="0"/>
                            <a:cs typeface="Arial" pitchFamily="34" charset="0"/>
                          </a:rPr>
                        </m:ctrlPr>
                      </m:accPr>
                      <m:e>
                        <m:r>
                          <a:rPr lang="es-ES" sz="1600" b="0" i="1" smtClean="0">
                            <a:latin typeface="Cambria Math" panose="02040503050406030204" pitchFamily="18" charset="0"/>
                            <a:cs typeface="Arial" pitchFamily="34" charset="0"/>
                          </a:rPr>
                          <m:t>𝑟</m:t>
                        </m:r>
                      </m:e>
                    </m:acc>
                    <m:r>
                      <a:rPr lang="es-ES" sz="1600" i="1">
                        <a:latin typeface="Cambria Math" panose="02040503050406030204" pitchFamily="18" charset="0"/>
                        <a:ea typeface="Cambria Math" panose="02040503050406030204" pitchFamily="18" charset="0"/>
                        <a:cs typeface="Arial" pitchFamily="34" charset="0"/>
                      </a:rPr>
                      <m:t>∥</m:t>
                    </m:r>
                    <m:acc>
                      <m:accPr>
                        <m:chr m:val="⃗"/>
                        <m:ctrlPr>
                          <a:rPr lang="es-ES" sz="1600" b="0" i="1" smtClean="0">
                            <a:latin typeface="Cambria Math" panose="02040503050406030204" pitchFamily="18" charset="0"/>
                            <a:cs typeface="Arial" pitchFamily="34" charset="0"/>
                          </a:rPr>
                        </m:ctrlPr>
                      </m:accPr>
                      <m:e>
                        <m:r>
                          <a:rPr lang="es-ES" sz="1600" b="0" i="1" smtClean="0">
                            <a:latin typeface="Cambria Math" panose="02040503050406030204" pitchFamily="18" charset="0"/>
                            <a:cs typeface="Arial" pitchFamily="34" charset="0"/>
                          </a:rPr>
                          <m:t>𝐹</m:t>
                        </m:r>
                      </m:e>
                    </m:acc>
                  </m:oMath>
                </a14:m>
                <a:r>
                  <a:rPr lang="es-ES" sz="1600" b="1" dirty="0" smtClean="0">
                    <a:cs typeface="Arial" pitchFamily="34" charset="0"/>
                  </a:rPr>
                  <a:t> </a:t>
                </a:r>
                <a:r>
                  <a:rPr lang="es-ES" sz="1600" dirty="0" smtClean="0">
                    <a:cs typeface="Arial" pitchFamily="34" charset="0"/>
                  </a:rPr>
                  <a:t>.</a:t>
                </a:r>
              </a:p>
              <a:p>
                <a:pPr marL="177800" indent="-177800" algn="just">
                  <a:buFont typeface="Arial" panose="020B0604020202020204" pitchFamily="34" charset="0"/>
                  <a:buChar char="•"/>
                </a:pPr>
                <a:endParaRPr lang="es-ES" sz="1600" dirty="0">
                  <a:cs typeface="Arial" pitchFamily="34" charset="0"/>
                </a:endParaRPr>
              </a:p>
              <a:p>
                <a:pPr marL="177800" indent="-177800" algn="just">
                  <a:buFont typeface="Arial" panose="020B0604020202020204" pitchFamily="34" charset="0"/>
                  <a:buChar char="•"/>
                </a:pPr>
                <a:endParaRPr lang="es-ES" sz="1600" dirty="0" smtClean="0">
                  <a:cs typeface="Arial" pitchFamily="34" charset="0"/>
                </a:endParaRPr>
              </a:p>
              <a:p>
                <a:pPr marL="177800" indent="-177800" algn="just"/>
                <a:endParaRPr lang="es-ES" sz="1600" dirty="0" smtClean="0">
                  <a:cs typeface="Arial" pitchFamily="34" charset="0"/>
                </a:endParaRPr>
              </a:p>
              <a:p>
                <a:pPr marL="177800" indent="-177800" algn="just"/>
                <a:r>
                  <a:rPr lang="es-ES" sz="1600" dirty="0" smtClean="0">
                    <a:cs typeface="Arial" pitchFamily="34" charset="0"/>
                  </a:rPr>
                  <a:t>	Dado </a:t>
                </a:r>
                <a:r>
                  <a:rPr lang="es-ES" sz="1600" dirty="0">
                    <a:cs typeface="Arial" pitchFamily="34" charset="0"/>
                  </a:rPr>
                  <a:t>que </a:t>
                </a:r>
                <a14:m>
                  <m:oMath xmlns:m="http://schemas.openxmlformats.org/officeDocument/2006/math">
                    <m:acc>
                      <m:accPr>
                        <m:chr m:val="⃗"/>
                        <m:ctrlPr>
                          <a:rPr lang="es-ES" sz="1600" i="1">
                            <a:latin typeface="Cambria Math" panose="02040503050406030204" pitchFamily="18" charset="0"/>
                            <a:cs typeface="Arial" pitchFamily="34" charset="0"/>
                            <a:sym typeface="Wingdings"/>
                          </a:rPr>
                        </m:ctrlPr>
                      </m:accPr>
                      <m:e>
                        <m:r>
                          <a:rPr lang="es-ES" sz="1600" i="1">
                            <a:latin typeface="Cambria Math" panose="02040503050406030204" pitchFamily="18" charset="0"/>
                            <a:cs typeface="Arial" pitchFamily="34" charset="0"/>
                            <a:sym typeface="Wingdings"/>
                          </a:rPr>
                          <m:t>𝐿</m:t>
                        </m:r>
                      </m:e>
                    </m:acc>
                  </m:oMath>
                </a14:m>
                <a:r>
                  <a:rPr lang="es-ES" sz="1600" dirty="0">
                    <a:cs typeface="Arial" pitchFamily="34" charset="0"/>
                  </a:rPr>
                  <a:t> es constante, la </a:t>
                </a:r>
                <a:r>
                  <a:rPr lang="es-ES" sz="1600" b="1" dirty="0">
                    <a:cs typeface="Arial" pitchFamily="34" charset="0"/>
                  </a:rPr>
                  <a:t>trayectoria es siempre plana</a:t>
                </a:r>
                <a:r>
                  <a:rPr lang="es-ES" sz="1600" dirty="0">
                    <a:cs typeface="Arial" pitchFamily="34" charset="0"/>
                  </a:rPr>
                  <a:t>. </a:t>
                </a:r>
              </a:p>
            </p:txBody>
          </p:sp>
        </mc:Choice>
        <mc:Fallback xmlns="">
          <p:sp>
            <p:nvSpPr>
              <p:cNvPr id="30" name="9 CuadroTexto"/>
              <p:cNvSpPr txBox="1">
                <a:spLocks noRot="1" noChangeAspect="1" noMove="1" noResize="1" noEditPoints="1" noAdjustHandles="1" noChangeArrowheads="1" noChangeShapeType="1" noTextEdit="1"/>
              </p:cNvSpPr>
              <p:nvPr/>
            </p:nvSpPr>
            <p:spPr>
              <a:xfrm>
                <a:off x="476723" y="2699390"/>
                <a:ext cx="3587435" cy="3659207"/>
              </a:xfrm>
              <a:prstGeom prst="rect">
                <a:avLst/>
              </a:prstGeom>
              <a:blipFill>
                <a:blip r:embed="rId4"/>
                <a:stretch>
                  <a:fillRect/>
                </a:stretch>
              </a:blipFill>
              <a:effectLst>
                <a:outerShdw blurRad="50800" dist="38100" dir="2700000" algn="tl" rotWithShape="0">
                  <a:prstClr val="black">
                    <a:alpha val="40000"/>
                  </a:prstClr>
                </a:outerShdw>
              </a:effectLst>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1" name="38 Rectángulo"/>
              <p:cNvSpPr/>
              <p:nvPr/>
            </p:nvSpPr>
            <p:spPr>
              <a:xfrm>
                <a:off x="1471473" y="5056874"/>
                <a:ext cx="1597937" cy="6170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sz="1600" i="1" smtClean="0">
                              <a:latin typeface="Cambria Math" panose="02040503050406030204" pitchFamily="18" charset="0"/>
                            </a:rPr>
                          </m:ctrlPr>
                        </m:fPr>
                        <m:num>
                          <m:r>
                            <a:rPr lang="es-ES" sz="1600" i="1">
                              <a:latin typeface="Cambria Math"/>
                            </a:rPr>
                            <m:t>𝑑</m:t>
                          </m:r>
                          <m:acc>
                            <m:accPr>
                              <m:chr m:val="⃗"/>
                              <m:ctrlPr>
                                <a:rPr lang="es-ES" sz="1600" i="1">
                                  <a:latin typeface="Cambria Math" panose="02040503050406030204" pitchFamily="18" charset="0"/>
                                </a:rPr>
                              </m:ctrlPr>
                            </m:accPr>
                            <m:e>
                              <m:r>
                                <a:rPr lang="es-ES" sz="1600" i="1">
                                  <a:latin typeface="Cambria Math"/>
                                </a:rPr>
                                <m:t>𝐿</m:t>
                              </m:r>
                            </m:e>
                          </m:acc>
                        </m:num>
                        <m:den>
                          <m:r>
                            <a:rPr lang="es-ES" sz="1600" i="1">
                              <a:latin typeface="Cambria Math"/>
                            </a:rPr>
                            <m:t>𝑑𝑡</m:t>
                          </m:r>
                        </m:den>
                      </m:f>
                      <m:r>
                        <a:rPr lang="es-ES" sz="1600" i="1">
                          <a:latin typeface="Cambria Math"/>
                        </a:rPr>
                        <m:t>=</m:t>
                      </m:r>
                      <m:acc>
                        <m:accPr>
                          <m:chr m:val="⃗"/>
                          <m:ctrlPr>
                            <a:rPr lang="es-ES" sz="1600" i="1">
                              <a:latin typeface="Cambria Math" panose="02040503050406030204" pitchFamily="18" charset="0"/>
                            </a:rPr>
                          </m:ctrlPr>
                        </m:accPr>
                        <m:e>
                          <m:r>
                            <a:rPr lang="es-ES" sz="1600" i="1">
                              <a:latin typeface="Cambria Math"/>
                            </a:rPr>
                            <m:t>𝑟</m:t>
                          </m:r>
                        </m:e>
                      </m:acc>
                      <m:r>
                        <a:rPr lang="es-ES" sz="1600" i="1">
                          <a:latin typeface="Cambria Math"/>
                          <a:ea typeface="Cambria Math"/>
                        </a:rPr>
                        <m:t>×</m:t>
                      </m:r>
                      <m:acc>
                        <m:accPr>
                          <m:chr m:val="⃗"/>
                          <m:ctrlPr>
                            <a:rPr lang="es-ES" sz="1600" i="1" smtClean="0">
                              <a:latin typeface="Cambria Math" panose="02040503050406030204" pitchFamily="18" charset="0"/>
                              <a:ea typeface="Cambria Math"/>
                            </a:rPr>
                          </m:ctrlPr>
                        </m:accPr>
                        <m:e>
                          <m:r>
                            <a:rPr lang="es-ES" sz="1600" b="0" i="1" smtClean="0">
                              <a:latin typeface="Cambria Math"/>
                              <a:ea typeface="Cambria Math"/>
                            </a:rPr>
                            <m:t>𝐹</m:t>
                          </m:r>
                        </m:e>
                      </m:acc>
                      <m:r>
                        <a:rPr lang="es-ES" sz="1600" b="0" i="1" smtClean="0">
                          <a:latin typeface="Cambria Math"/>
                        </a:rPr>
                        <m:t>=0</m:t>
                      </m:r>
                    </m:oMath>
                  </m:oMathPara>
                </a14:m>
                <a:endParaRPr lang="es-ES" sz="1600" dirty="0"/>
              </a:p>
            </p:txBody>
          </p:sp>
        </mc:Choice>
        <mc:Fallback xmlns="">
          <p:sp>
            <p:nvSpPr>
              <p:cNvPr id="31" name="38 Rectángulo"/>
              <p:cNvSpPr>
                <a:spLocks noRot="1" noChangeAspect="1" noMove="1" noResize="1" noEditPoints="1" noAdjustHandles="1" noChangeArrowheads="1" noChangeShapeType="1" noTextEdit="1"/>
              </p:cNvSpPr>
              <p:nvPr/>
            </p:nvSpPr>
            <p:spPr>
              <a:xfrm>
                <a:off x="1471473" y="5056874"/>
                <a:ext cx="1597937" cy="617092"/>
              </a:xfrm>
              <a:prstGeom prst="rect">
                <a:avLst/>
              </a:prstGeom>
              <a:blipFill>
                <a:blip r:embed="rId5"/>
                <a:stretch>
                  <a:fillRect/>
                </a:stretch>
              </a:blipFill>
            </p:spPr>
            <p:txBody>
              <a:bodyPr/>
              <a:lstStyle/>
              <a:p>
                <a:r>
                  <a:rPr lang="es-ES">
                    <a:noFill/>
                  </a:rPr>
                  <a:t> </a:t>
                </a:r>
              </a:p>
            </p:txBody>
          </p:sp>
        </mc:Fallback>
      </mc:AlternateContent>
      <p:grpSp>
        <p:nvGrpSpPr>
          <p:cNvPr id="32" name="Grupo 31"/>
          <p:cNvGrpSpPr/>
          <p:nvPr/>
        </p:nvGrpSpPr>
        <p:grpSpPr>
          <a:xfrm>
            <a:off x="4296374" y="2785470"/>
            <a:ext cx="4508500" cy="1829724"/>
            <a:chOff x="2711166" y="4652963"/>
            <a:chExt cx="4508500" cy="1829724"/>
          </a:xfrm>
        </p:grpSpPr>
        <p:sp>
          <p:nvSpPr>
            <p:cNvPr id="33" name="Paralelogramo 32"/>
            <p:cNvSpPr/>
            <p:nvPr/>
          </p:nvSpPr>
          <p:spPr>
            <a:xfrm>
              <a:off x="2711166" y="4926842"/>
              <a:ext cx="4508500" cy="1286871"/>
            </a:xfrm>
            <a:prstGeom prst="parallelogram">
              <a:avLst>
                <a:gd name="adj" fmla="val 10905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34" name="Elipse 33"/>
            <p:cNvSpPr/>
            <p:nvPr/>
          </p:nvSpPr>
          <p:spPr>
            <a:xfrm>
              <a:off x="3971499" y="5704764"/>
              <a:ext cx="108000" cy="1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35" name="Arco 34"/>
            <p:cNvSpPr/>
            <p:nvPr/>
          </p:nvSpPr>
          <p:spPr>
            <a:xfrm>
              <a:off x="3343702" y="5049673"/>
              <a:ext cx="2552131" cy="1433014"/>
            </a:xfrm>
            <a:prstGeom prst="arc">
              <a:avLst>
                <a:gd name="adj1" fmla="val 13131171"/>
                <a:gd name="adj2" fmla="val 128777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dirty="0"/>
            </a:p>
          </p:txBody>
        </p:sp>
        <p:sp>
          <p:nvSpPr>
            <p:cNvPr id="36" name="Elipse 35"/>
            <p:cNvSpPr/>
            <p:nvPr/>
          </p:nvSpPr>
          <p:spPr>
            <a:xfrm>
              <a:off x="5652448" y="5365845"/>
              <a:ext cx="252000" cy="25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37" name="Conector recto de flecha 36"/>
            <p:cNvCxnSpPr/>
            <p:nvPr/>
          </p:nvCxnSpPr>
          <p:spPr>
            <a:xfrm flipV="1">
              <a:off x="4079499" y="5519738"/>
              <a:ext cx="1573589" cy="2295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p:nvPr/>
          </p:nvCxnSpPr>
          <p:spPr>
            <a:xfrm flipH="1">
              <a:off x="5172076" y="5500688"/>
              <a:ext cx="604838" cy="904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p:nvPr/>
          </p:nvCxnSpPr>
          <p:spPr>
            <a:xfrm flipH="1" flipV="1">
              <a:off x="5257800" y="5000625"/>
              <a:ext cx="452439" cy="38576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p:nvPr/>
          </p:nvCxnSpPr>
          <p:spPr>
            <a:xfrm flipH="1" flipV="1">
              <a:off x="4024313" y="4652963"/>
              <a:ext cx="0" cy="105817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CuadroTexto 40"/>
                <p:cNvSpPr txBox="1"/>
                <p:nvPr/>
              </p:nvSpPr>
              <p:spPr>
                <a:xfrm>
                  <a:off x="4052888" y="4769644"/>
                  <a:ext cx="166136" cy="2761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solidFill>
                                  <a:srgbClr val="C00000"/>
                                </a:solidFill>
                                <a:latin typeface="Cambria Math" panose="02040503050406030204" pitchFamily="18" charset="0"/>
                              </a:rPr>
                            </m:ctrlPr>
                          </m:accPr>
                          <m:e>
                            <m:r>
                              <a:rPr lang="es-ES" sz="1600" b="0" i="1" smtClean="0">
                                <a:solidFill>
                                  <a:srgbClr val="C00000"/>
                                </a:solidFill>
                                <a:latin typeface="Cambria Math" panose="02040503050406030204" pitchFamily="18" charset="0"/>
                              </a:rPr>
                              <m:t>𝐿</m:t>
                            </m:r>
                          </m:e>
                        </m:acc>
                      </m:oMath>
                    </m:oMathPara>
                  </a14:m>
                  <a:endParaRPr lang="es-ES" sz="1600" dirty="0">
                    <a:solidFill>
                      <a:srgbClr val="C00000"/>
                    </a:solidFill>
                  </a:endParaRPr>
                </a:p>
              </p:txBody>
            </p:sp>
          </mc:Choice>
          <mc:Fallback xmlns="">
            <p:sp>
              <p:nvSpPr>
                <p:cNvPr id="41" name="CuadroTexto 40"/>
                <p:cNvSpPr txBox="1">
                  <a:spLocks noRot="1" noChangeAspect="1" noMove="1" noResize="1" noEditPoints="1" noAdjustHandles="1" noChangeArrowheads="1" noChangeShapeType="1" noTextEdit="1"/>
                </p:cNvSpPr>
                <p:nvPr/>
              </p:nvSpPr>
              <p:spPr>
                <a:xfrm>
                  <a:off x="4052888" y="4769644"/>
                  <a:ext cx="166136" cy="276166"/>
                </a:xfrm>
                <a:prstGeom prst="rect">
                  <a:avLst/>
                </a:prstGeom>
                <a:blipFill>
                  <a:blip r:embed="rId6"/>
                  <a:stretch>
                    <a:fillRect l="-29630" r="-22222" b="-444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2" name="CuadroTexto 41"/>
                <p:cNvSpPr txBox="1"/>
                <p:nvPr/>
              </p:nvSpPr>
              <p:spPr>
                <a:xfrm>
                  <a:off x="4629151" y="5698331"/>
                  <a:ext cx="1551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𝑟</m:t>
                            </m:r>
                          </m:e>
                        </m:acc>
                      </m:oMath>
                    </m:oMathPara>
                  </a14:m>
                  <a:endParaRPr lang="es-ES" sz="1600" dirty="0"/>
                </a:p>
              </p:txBody>
            </p:sp>
          </mc:Choice>
          <mc:Fallback xmlns="">
            <p:sp>
              <p:nvSpPr>
                <p:cNvPr id="42" name="CuadroTexto 41"/>
                <p:cNvSpPr txBox="1">
                  <a:spLocks noRot="1" noChangeAspect="1" noMove="1" noResize="1" noEditPoints="1" noAdjustHandles="1" noChangeArrowheads="1" noChangeShapeType="1" noTextEdit="1"/>
                </p:cNvSpPr>
                <p:nvPr/>
              </p:nvSpPr>
              <p:spPr>
                <a:xfrm>
                  <a:off x="4629151" y="5698331"/>
                  <a:ext cx="155171" cy="246221"/>
                </a:xfrm>
                <a:prstGeom prst="rect">
                  <a:avLst/>
                </a:prstGeom>
                <a:blipFill>
                  <a:blip r:embed="rId7"/>
                  <a:stretch>
                    <a:fillRect l="-30769" t="-39024" r="-9230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3" name="CuadroTexto 42"/>
                <p:cNvSpPr txBox="1"/>
                <p:nvPr/>
              </p:nvSpPr>
              <p:spPr>
                <a:xfrm>
                  <a:off x="5314951" y="5274469"/>
                  <a:ext cx="185948" cy="2761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solidFill>
                                  <a:srgbClr val="FF0000"/>
                                </a:solidFill>
                                <a:latin typeface="Cambria Math" panose="02040503050406030204" pitchFamily="18" charset="0"/>
                              </a:rPr>
                            </m:ctrlPr>
                          </m:accPr>
                          <m:e>
                            <m:r>
                              <a:rPr lang="es-ES" sz="1600" b="0" i="1" smtClean="0">
                                <a:solidFill>
                                  <a:srgbClr val="FF0000"/>
                                </a:solidFill>
                                <a:latin typeface="Cambria Math" panose="02040503050406030204" pitchFamily="18" charset="0"/>
                              </a:rPr>
                              <m:t>𝐹</m:t>
                            </m:r>
                          </m:e>
                        </m:acc>
                      </m:oMath>
                    </m:oMathPara>
                  </a14:m>
                  <a:endParaRPr lang="es-ES" sz="1600" dirty="0">
                    <a:solidFill>
                      <a:srgbClr val="FF0000"/>
                    </a:solidFill>
                  </a:endParaRPr>
                </a:p>
              </p:txBody>
            </p:sp>
          </mc:Choice>
          <mc:Fallback xmlns="">
            <p:sp>
              <p:nvSpPr>
                <p:cNvPr id="43" name="CuadroTexto 42"/>
                <p:cNvSpPr txBox="1">
                  <a:spLocks noRot="1" noChangeAspect="1" noMove="1" noResize="1" noEditPoints="1" noAdjustHandles="1" noChangeArrowheads="1" noChangeShapeType="1" noTextEdit="1"/>
                </p:cNvSpPr>
                <p:nvPr/>
              </p:nvSpPr>
              <p:spPr>
                <a:xfrm>
                  <a:off x="5314951" y="5274469"/>
                  <a:ext cx="185948" cy="276166"/>
                </a:xfrm>
                <a:prstGeom prst="rect">
                  <a:avLst/>
                </a:prstGeom>
                <a:blipFill>
                  <a:blip r:embed="rId8"/>
                  <a:stretch>
                    <a:fillRect l="-26667" t="-40000" r="-93333" b="-222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4" name="CuadroTexto 43"/>
                <p:cNvSpPr txBox="1"/>
                <p:nvPr/>
              </p:nvSpPr>
              <p:spPr>
                <a:xfrm>
                  <a:off x="5500688" y="4926806"/>
                  <a:ext cx="16921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solidFill>
                                  <a:srgbClr val="0070C0"/>
                                </a:solidFill>
                                <a:latin typeface="Cambria Math" panose="02040503050406030204" pitchFamily="18" charset="0"/>
                              </a:rPr>
                            </m:ctrlPr>
                          </m:accPr>
                          <m:e>
                            <m:r>
                              <a:rPr lang="es-ES" sz="1600" b="0" i="1" smtClean="0">
                                <a:solidFill>
                                  <a:srgbClr val="0070C0"/>
                                </a:solidFill>
                                <a:latin typeface="Cambria Math" panose="02040503050406030204" pitchFamily="18" charset="0"/>
                              </a:rPr>
                              <m:t>𝑝</m:t>
                            </m:r>
                          </m:e>
                        </m:acc>
                      </m:oMath>
                    </m:oMathPara>
                  </a14:m>
                  <a:endParaRPr lang="es-ES" sz="1600" dirty="0">
                    <a:solidFill>
                      <a:srgbClr val="0070C0"/>
                    </a:solidFill>
                  </a:endParaRPr>
                </a:p>
              </p:txBody>
            </p:sp>
          </mc:Choice>
          <mc:Fallback xmlns="">
            <p:sp>
              <p:nvSpPr>
                <p:cNvPr id="44" name="CuadroTexto 43"/>
                <p:cNvSpPr txBox="1">
                  <a:spLocks noRot="1" noChangeAspect="1" noMove="1" noResize="1" noEditPoints="1" noAdjustHandles="1" noChangeArrowheads="1" noChangeShapeType="1" noTextEdit="1"/>
                </p:cNvSpPr>
                <p:nvPr/>
              </p:nvSpPr>
              <p:spPr>
                <a:xfrm>
                  <a:off x="5500688" y="4926806"/>
                  <a:ext cx="169212" cy="246221"/>
                </a:xfrm>
                <a:prstGeom prst="rect">
                  <a:avLst/>
                </a:prstGeom>
                <a:blipFill>
                  <a:blip r:embed="rId9"/>
                  <a:stretch>
                    <a:fillRect l="-28571" t="-42500" r="-100000" b="-22500"/>
                  </a:stretch>
                </a:blipFill>
              </p:spPr>
              <p:txBody>
                <a:bodyPr/>
                <a:lstStyle/>
                <a:p>
                  <a:r>
                    <a:rPr lang="es-ES">
                      <a:noFill/>
                    </a:rPr>
                    <a:t> </a:t>
                  </a:r>
                </a:p>
              </p:txBody>
            </p:sp>
          </mc:Fallback>
        </mc:AlternateContent>
      </p:grpSp>
      <p:sp>
        <p:nvSpPr>
          <p:cNvPr id="45" name="CuadroTexto 44"/>
          <p:cNvSpPr txBox="1"/>
          <p:nvPr/>
        </p:nvSpPr>
        <p:spPr>
          <a:xfrm>
            <a:off x="364010" y="1271390"/>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Conservación del momento angular</a:t>
            </a:r>
            <a:endParaRPr lang="es-ES" b="1" dirty="0">
              <a:solidFill>
                <a:srgbClr val="00B0F0"/>
              </a:solidFill>
            </a:endParaRPr>
          </a:p>
        </p:txBody>
      </p:sp>
    </p:spTree>
    <p:extLst>
      <p:ext uri="{BB962C8B-B14F-4D97-AF65-F5344CB8AC3E}">
        <p14:creationId xmlns:p14="http://schemas.microsoft.com/office/powerpoint/2010/main" val="3847996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2. Traslación de los planetas</a:t>
            </a:r>
          </a:p>
        </p:txBody>
      </p:sp>
      <p:sp>
        <p:nvSpPr>
          <p:cNvPr id="15" name="CuadroTexto 14"/>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2.2</a:t>
            </a:r>
            <a:r>
              <a:rPr lang="es-ES" b="1" dirty="0">
                <a:solidFill>
                  <a:srgbClr val="002060"/>
                </a:solidFill>
              </a:rPr>
              <a:t>. Conservación del momento angular y leyes de Kepler</a:t>
            </a:r>
          </a:p>
        </p:txBody>
      </p:sp>
      <p:sp>
        <p:nvSpPr>
          <p:cNvPr id="45" name="CuadroTexto 44"/>
          <p:cNvSpPr txBox="1"/>
          <p:nvPr/>
        </p:nvSpPr>
        <p:spPr>
          <a:xfrm>
            <a:off x="322749" y="1298376"/>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Leyes de Kepler</a:t>
            </a:r>
            <a:endParaRPr lang="es-ES" b="1" dirty="0">
              <a:solidFill>
                <a:srgbClr val="00B0F0"/>
              </a:solidFill>
            </a:endParaRPr>
          </a:p>
        </p:txBody>
      </p:sp>
      <p:grpSp>
        <p:nvGrpSpPr>
          <p:cNvPr id="27" name="Grupo 26"/>
          <p:cNvGrpSpPr/>
          <p:nvPr/>
        </p:nvGrpSpPr>
        <p:grpSpPr>
          <a:xfrm>
            <a:off x="3696875" y="1674366"/>
            <a:ext cx="5071289" cy="1794484"/>
            <a:chOff x="356763" y="1201927"/>
            <a:chExt cx="5071289" cy="1794484"/>
          </a:xfrm>
        </p:grpSpPr>
        <p:grpSp>
          <p:nvGrpSpPr>
            <p:cNvPr id="28" name="37 Grupo"/>
            <p:cNvGrpSpPr/>
            <p:nvPr/>
          </p:nvGrpSpPr>
          <p:grpSpPr>
            <a:xfrm>
              <a:off x="356763" y="1201927"/>
              <a:ext cx="4052533" cy="1794484"/>
              <a:chOff x="784606" y="1957317"/>
              <a:chExt cx="4052533" cy="1794484"/>
            </a:xfrm>
          </p:grpSpPr>
          <p:sp>
            <p:nvSpPr>
              <p:cNvPr id="52" name="30 Triángulo isósceles"/>
              <p:cNvSpPr/>
              <p:nvPr/>
            </p:nvSpPr>
            <p:spPr>
              <a:xfrm rot="416719" flipV="1">
                <a:off x="1630803" y="2909109"/>
                <a:ext cx="3020851" cy="321724"/>
              </a:xfrm>
              <a:prstGeom prst="triangle">
                <a:avLst>
                  <a:gd name="adj" fmla="val 82926"/>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53" name="17 Elipse"/>
              <p:cNvSpPr/>
              <p:nvPr/>
            </p:nvSpPr>
            <p:spPr>
              <a:xfrm>
                <a:off x="784606" y="1957317"/>
                <a:ext cx="4039735" cy="1583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54" name="18 Elipse"/>
              <p:cNvSpPr/>
              <p:nvPr/>
            </p:nvSpPr>
            <p:spPr>
              <a:xfrm>
                <a:off x="1528551" y="2620371"/>
                <a:ext cx="177421" cy="1910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rgbClr val="FFC000"/>
                  </a:solidFill>
                </a:endParaRPr>
              </a:p>
            </p:txBody>
          </p:sp>
          <p:sp>
            <p:nvSpPr>
              <p:cNvPr id="55" name="19 Elipse"/>
              <p:cNvSpPr/>
              <p:nvPr/>
            </p:nvSpPr>
            <p:spPr>
              <a:xfrm>
                <a:off x="4088074" y="3301904"/>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57" name="20 Conector recto de flecha"/>
              <p:cNvCxnSpPr/>
              <p:nvPr/>
            </p:nvCxnSpPr>
            <p:spPr>
              <a:xfrm>
                <a:off x="1639046" y="2728868"/>
                <a:ext cx="2517267" cy="630186"/>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23 CuadroTexto"/>
                  <p:cNvSpPr txBox="1"/>
                  <p:nvPr/>
                </p:nvSpPr>
                <p:spPr>
                  <a:xfrm>
                    <a:off x="2829363" y="3065585"/>
                    <a:ext cx="3398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oMath>
                      </m:oMathPara>
                    </a14:m>
                    <a:endParaRPr lang="es-ES" sz="1600" dirty="0"/>
                  </a:p>
                </p:txBody>
              </p:sp>
            </mc:Choice>
            <mc:Fallback xmlns="">
              <p:sp>
                <p:nvSpPr>
                  <p:cNvPr id="58" name="23 CuadroTexto"/>
                  <p:cNvSpPr txBox="1">
                    <a:spLocks noRot="1" noChangeAspect="1" noMove="1" noResize="1" noEditPoints="1" noAdjustHandles="1" noChangeArrowheads="1" noChangeShapeType="1" noTextEdit="1"/>
                  </p:cNvSpPr>
                  <p:nvPr/>
                </p:nvSpPr>
                <p:spPr>
                  <a:xfrm>
                    <a:off x="2829363" y="3065585"/>
                    <a:ext cx="339837" cy="338554"/>
                  </a:xfrm>
                  <a:prstGeom prst="rect">
                    <a:avLst/>
                  </a:prstGeom>
                  <a:blipFill>
                    <a:blip r:embed="rId3"/>
                    <a:stretch>
                      <a:fillRect t="-16071" r="-16071"/>
                    </a:stretch>
                  </a:blipFill>
                </p:spPr>
                <p:txBody>
                  <a:bodyPr/>
                  <a:lstStyle/>
                  <a:p>
                    <a:r>
                      <a:rPr lang="es-ES">
                        <a:noFill/>
                      </a:rPr>
                      <a:t> </a:t>
                    </a:r>
                  </a:p>
                </p:txBody>
              </p:sp>
            </mc:Fallback>
          </mc:AlternateContent>
          <p:sp>
            <p:nvSpPr>
              <p:cNvPr id="59" name="27 Elipse"/>
              <p:cNvSpPr/>
              <p:nvPr/>
            </p:nvSpPr>
            <p:spPr>
              <a:xfrm>
                <a:off x="4556576" y="3044589"/>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60" name="29 Conector recto de flecha"/>
              <p:cNvCxnSpPr>
                <a:endCxn id="65" idx="2"/>
              </p:cNvCxnSpPr>
              <p:nvPr/>
            </p:nvCxnSpPr>
            <p:spPr>
              <a:xfrm>
                <a:off x="1643926" y="2715749"/>
                <a:ext cx="2984663" cy="369302"/>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34 CuadroTexto"/>
                  <p:cNvSpPr txBox="1"/>
                  <p:nvPr/>
                </p:nvSpPr>
                <p:spPr>
                  <a:xfrm>
                    <a:off x="2986526" y="2589334"/>
                    <a:ext cx="80592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r>
                            <a:rPr lang="es-ES" sz="1600" b="0" i="1" smtClean="0">
                              <a:latin typeface="Cambria Math" panose="02040503050406030204" pitchFamily="18" charset="0"/>
                            </a:rPr>
                            <m:t>+</m:t>
                          </m:r>
                          <m:r>
                            <a:rPr lang="es-ES" sz="1600" b="0" i="1" smtClean="0">
                              <a:latin typeface="Cambria Math" panose="02040503050406030204" pitchFamily="18" charset="0"/>
                            </a:rPr>
                            <m:t>𝑑</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oMath>
                      </m:oMathPara>
                    </a14:m>
                    <a:endParaRPr lang="es-ES" sz="1600" dirty="0"/>
                  </a:p>
                </p:txBody>
              </p:sp>
            </mc:Choice>
            <mc:Fallback xmlns="">
              <p:sp>
                <p:nvSpPr>
                  <p:cNvPr id="36" name="34 CuadroTexto"/>
                  <p:cNvSpPr txBox="1">
                    <a:spLocks noRot="1" noChangeAspect="1" noMove="1" noResize="1" noEditPoints="1" noAdjustHandles="1" noChangeArrowheads="1" noChangeShapeType="1" noTextEdit="1"/>
                  </p:cNvSpPr>
                  <p:nvPr/>
                </p:nvSpPr>
                <p:spPr>
                  <a:xfrm>
                    <a:off x="2986526" y="2589334"/>
                    <a:ext cx="805925" cy="338554"/>
                  </a:xfrm>
                  <a:prstGeom prst="rect">
                    <a:avLst/>
                  </a:prstGeom>
                  <a:blipFill>
                    <a:blip r:embed="rId4"/>
                    <a:stretch>
                      <a:fillRect t="-14286" r="-2727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2" name="36 CuadroTexto"/>
                  <p:cNvSpPr txBox="1"/>
                  <p:nvPr/>
                </p:nvSpPr>
                <p:spPr>
                  <a:xfrm>
                    <a:off x="3524688" y="2927472"/>
                    <a:ext cx="48801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𝑑𝐴</m:t>
                          </m:r>
                        </m:oMath>
                      </m:oMathPara>
                    </a14:m>
                    <a:endParaRPr lang="es-ES" sz="1600" dirty="0"/>
                  </a:p>
                </p:txBody>
              </p:sp>
            </mc:Choice>
            <mc:Fallback xmlns="">
              <p:sp>
                <p:nvSpPr>
                  <p:cNvPr id="62" name="36 CuadroTexto"/>
                  <p:cNvSpPr txBox="1">
                    <a:spLocks noRot="1" noChangeAspect="1" noMove="1" noResize="1" noEditPoints="1" noAdjustHandles="1" noChangeArrowheads="1" noChangeShapeType="1" noTextEdit="1"/>
                  </p:cNvSpPr>
                  <p:nvPr/>
                </p:nvSpPr>
                <p:spPr>
                  <a:xfrm>
                    <a:off x="3524688" y="2927472"/>
                    <a:ext cx="488018" cy="338554"/>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3" name="40 CuadroTexto"/>
                  <p:cNvSpPr txBox="1"/>
                  <p:nvPr/>
                </p:nvSpPr>
                <p:spPr>
                  <a:xfrm>
                    <a:off x="1256459" y="2723466"/>
                    <a:ext cx="52623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𝑆𝑜𝑙</m:t>
                          </m:r>
                        </m:oMath>
                      </m:oMathPara>
                    </a14:m>
                    <a:endParaRPr lang="es-ES" sz="1600" dirty="0"/>
                  </a:p>
                </p:txBody>
              </p:sp>
            </mc:Choice>
            <mc:Fallback xmlns="">
              <p:sp>
                <p:nvSpPr>
                  <p:cNvPr id="63" name="40 CuadroTexto"/>
                  <p:cNvSpPr txBox="1">
                    <a:spLocks noRot="1" noChangeAspect="1" noMove="1" noResize="1" noEditPoints="1" noAdjustHandles="1" noChangeArrowheads="1" noChangeShapeType="1" noTextEdit="1"/>
                  </p:cNvSpPr>
                  <p:nvPr/>
                </p:nvSpPr>
                <p:spPr>
                  <a:xfrm>
                    <a:off x="1256459" y="2723466"/>
                    <a:ext cx="526233" cy="338554"/>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4" name="41 CuadroTexto"/>
                  <p:cNvSpPr txBox="1"/>
                  <p:nvPr/>
                </p:nvSpPr>
                <p:spPr>
                  <a:xfrm>
                    <a:off x="3915213" y="3413247"/>
                    <a:ext cx="36920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𝑃</m:t>
                          </m:r>
                        </m:oMath>
                      </m:oMathPara>
                    </a14:m>
                    <a:endParaRPr lang="es-ES" sz="1600" dirty="0"/>
                  </a:p>
                </p:txBody>
              </p:sp>
            </mc:Choice>
            <mc:Fallback xmlns="">
              <p:sp>
                <p:nvSpPr>
                  <p:cNvPr id="64" name="41 CuadroTexto"/>
                  <p:cNvSpPr txBox="1">
                    <a:spLocks noRot="1" noChangeAspect="1" noMove="1" noResize="1" noEditPoints="1" noAdjustHandles="1" noChangeArrowheads="1" noChangeShapeType="1" noTextEdit="1"/>
                  </p:cNvSpPr>
                  <p:nvPr/>
                </p:nvSpPr>
                <p:spPr>
                  <a:xfrm>
                    <a:off x="3915213" y="3413247"/>
                    <a:ext cx="369204" cy="338554"/>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5" name="42 CuadroTexto"/>
                  <p:cNvSpPr txBox="1"/>
                  <p:nvPr/>
                </p:nvSpPr>
                <p:spPr>
                  <a:xfrm>
                    <a:off x="4420038" y="2746497"/>
                    <a:ext cx="41710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𝑃</m:t>
                          </m:r>
                          <m:r>
                            <a:rPr lang="es-ES" sz="1600" b="0" i="1" smtClean="0">
                              <a:latin typeface="Cambria Math" panose="02040503050406030204" pitchFamily="18" charset="0"/>
                            </a:rPr>
                            <m:t>′</m:t>
                          </m:r>
                        </m:oMath>
                      </m:oMathPara>
                    </a14:m>
                    <a:endParaRPr lang="es-ES" sz="1600" dirty="0"/>
                  </a:p>
                </p:txBody>
              </p:sp>
            </mc:Choice>
            <mc:Fallback xmlns="">
              <p:sp>
                <p:nvSpPr>
                  <p:cNvPr id="65" name="42 CuadroTexto"/>
                  <p:cNvSpPr txBox="1">
                    <a:spLocks noRot="1" noChangeAspect="1" noMove="1" noResize="1" noEditPoints="1" noAdjustHandles="1" noChangeArrowheads="1" noChangeShapeType="1" noTextEdit="1"/>
                  </p:cNvSpPr>
                  <p:nvPr/>
                </p:nvSpPr>
                <p:spPr>
                  <a:xfrm>
                    <a:off x="4420038" y="2746497"/>
                    <a:ext cx="417101" cy="338554"/>
                  </a:xfrm>
                  <a:prstGeom prst="rect">
                    <a:avLst/>
                  </a:prstGeom>
                  <a:blipFill>
                    <a:blip r:embed="rId8"/>
                    <a:stretch>
                      <a:fillRect/>
                    </a:stretch>
                  </a:blipFill>
                </p:spPr>
                <p:txBody>
                  <a:bodyPr/>
                  <a:lstStyle/>
                  <a:p>
                    <a:r>
                      <a:rPr lang="es-ES">
                        <a:noFill/>
                      </a:rPr>
                      <a:t> </a:t>
                    </a:r>
                  </a:p>
                </p:txBody>
              </p:sp>
            </mc:Fallback>
          </mc:AlternateContent>
        </p:grpSp>
        <p:cxnSp>
          <p:nvCxnSpPr>
            <p:cNvPr id="46" name="20 Conector recto de flecha"/>
            <p:cNvCxnSpPr>
              <a:endCxn id="65" idx="2"/>
            </p:cNvCxnSpPr>
            <p:nvPr/>
          </p:nvCxnSpPr>
          <p:spPr>
            <a:xfrm flipV="1">
              <a:off x="3721788" y="2329661"/>
              <a:ext cx="478958" cy="266684"/>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34 CuadroTexto"/>
                <p:cNvSpPr txBox="1"/>
                <p:nvPr/>
              </p:nvSpPr>
              <p:spPr>
                <a:xfrm>
                  <a:off x="4377956" y="2043493"/>
                  <a:ext cx="105009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𝑑</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r>
                          <a:rPr lang="es-ES" sz="1600" b="0" i="1" smtClean="0">
                            <a:latin typeface="Cambria Math" panose="02040503050406030204" pitchFamily="18" charset="0"/>
                          </a:rPr>
                          <m:t>=</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𝑣</m:t>
                            </m:r>
                          </m:e>
                        </m:acc>
                        <m:r>
                          <a:rPr lang="es-ES" sz="1600" b="0" i="1" smtClean="0">
                            <a:latin typeface="Cambria Math" panose="02040503050406030204" pitchFamily="18" charset="0"/>
                          </a:rPr>
                          <m:t>𝑑𝑡</m:t>
                        </m:r>
                      </m:oMath>
                    </m:oMathPara>
                  </a14:m>
                  <a:endParaRPr lang="es-ES" sz="1600" dirty="0"/>
                </a:p>
              </p:txBody>
            </p:sp>
          </mc:Choice>
          <mc:Fallback xmlns="">
            <p:sp>
              <p:nvSpPr>
                <p:cNvPr id="46" name="34 CuadroTexto"/>
                <p:cNvSpPr txBox="1">
                  <a:spLocks noRot="1" noChangeAspect="1" noMove="1" noResize="1" noEditPoints="1" noAdjustHandles="1" noChangeArrowheads="1" noChangeShapeType="1" noTextEdit="1"/>
                </p:cNvSpPr>
                <p:nvPr/>
              </p:nvSpPr>
              <p:spPr>
                <a:xfrm>
                  <a:off x="4377956" y="2043493"/>
                  <a:ext cx="1050096" cy="338554"/>
                </a:xfrm>
                <a:prstGeom prst="rect">
                  <a:avLst/>
                </a:prstGeom>
                <a:blipFill>
                  <a:blip r:embed="rId11"/>
                  <a:stretch>
                    <a:fillRect t="-14545" r="-1156"/>
                  </a:stretch>
                </a:blipFill>
              </p:spPr>
              <p:txBody>
                <a:bodyPr/>
                <a:lstStyle/>
                <a:p>
                  <a:r>
                    <a:rPr lang="es-ES">
                      <a:noFill/>
                    </a:rPr>
                    <a:t> </a:t>
                  </a:r>
                </a:p>
              </p:txBody>
            </p:sp>
          </mc:Fallback>
        </mc:AlternateContent>
        <p:cxnSp>
          <p:nvCxnSpPr>
            <p:cNvPr id="48" name="Conector recto 47"/>
            <p:cNvCxnSpPr/>
            <p:nvPr/>
          </p:nvCxnSpPr>
          <p:spPr>
            <a:xfrm>
              <a:off x="3720086" y="2601607"/>
              <a:ext cx="528064" cy="13683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flipH="1">
              <a:off x="4000502" y="2319338"/>
              <a:ext cx="514348" cy="138112"/>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31 Arco"/>
            <p:cNvSpPr/>
            <p:nvPr/>
          </p:nvSpPr>
          <p:spPr>
            <a:xfrm rot="1541250">
              <a:off x="3708983" y="2489419"/>
              <a:ext cx="221196" cy="239823"/>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dirty="0"/>
            </a:p>
          </p:txBody>
        </p:sp>
        <mc:AlternateContent xmlns:mc="http://schemas.openxmlformats.org/markup-compatibility/2006" xmlns:a14="http://schemas.microsoft.com/office/drawing/2010/main">
          <mc:Choice Requires="a14">
            <p:sp>
              <p:nvSpPr>
                <p:cNvPr id="51" name="39 CuadroTexto"/>
                <p:cNvSpPr txBox="1"/>
                <p:nvPr/>
              </p:nvSpPr>
              <p:spPr>
                <a:xfrm>
                  <a:off x="3858845" y="2405445"/>
                  <a:ext cx="35900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ea typeface="Cambria Math"/>
                          </a:rPr>
                          <m:t>𝜃</m:t>
                        </m:r>
                      </m:oMath>
                    </m:oMathPara>
                  </a14:m>
                  <a:endParaRPr lang="es-ES" sz="1600" dirty="0"/>
                </a:p>
              </p:txBody>
            </p:sp>
          </mc:Choice>
          <mc:Fallback xmlns="">
            <p:sp>
              <p:nvSpPr>
                <p:cNvPr id="51" name="39 CuadroTexto"/>
                <p:cNvSpPr txBox="1">
                  <a:spLocks noRot="1" noChangeAspect="1" noMove="1" noResize="1" noEditPoints="1" noAdjustHandles="1" noChangeArrowheads="1" noChangeShapeType="1" noTextEdit="1"/>
                </p:cNvSpPr>
                <p:nvPr/>
              </p:nvSpPr>
              <p:spPr>
                <a:xfrm>
                  <a:off x="3858845" y="2405445"/>
                  <a:ext cx="359009" cy="338554"/>
                </a:xfrm>
                <a:prstGeom prst="rect">
                  <a:avLst/>
                </a:prstGeom>
                <a:blipFill>
                  <a:blip r:embed="rId12"/>
                  <a:stretch>
                    <a:fillRect/>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66" name="CuadroTexto 65"/>
              <p:cNvSpPr txBox="1"/>
              <p:nvPr/>
            </p:nvSpPr>
            <p:spPr>
              <a:xfrm>
                <a:off x="367222" y="3468850"/>
                <a:ext cx="3057099" cy="338554"/>
              </a:xfrm>
              <a:prstGeom prst="rect">
                <a:avLst/>
              </a:prstGeom>
              <a:noFill/>
            </p:spPr>
            <p:txBody>
              <a:bodyPr wrap="square" rtlCol="0">
                <a:spAutoFit/>
              </a:bodyPr>
              <a:lstStyle/>
              <a:p>
                <a:r>
                  <a:rPr lang="es-ES" sz="1600" dirty="0" smtClean="0"/>
                  <a:t>El valor de </a:t>
                </a:r>
                <a14:m>
                  <m:oMath xmlns:m="http://schemas.openxmlformats.org/officeDocument/2006/math">
                    <m:r>
                      <a:rPr lang="es-ES" sz="1600" i="1">
                        <a:latin typeface="Cambria Math" panose="02040503050406030204" pitchFamily="18" charset="0"/>
                      </a:rPr>
                      <m:t>𝑑𝐴</m:t>
                    </m:r>
                    <m:r>
                      <a:rPr lang="es-ES" sz="1600" i="1">
                        <a:latin typeface="Cambria Math" panose="02040503050406030204" pitchFamily="18" charset="0"/>
                      </a:rPr>
                      <m:t> </m:t>
                    </m:r>
                  </m:oMath>
                </a14:m>
                <a:r>
                  <a:rPr lang="es-ES" sz="1600" dirty="0" smtClean="0"/>
                  <a:t>será:</a:t>
                </a:r>
                <a:endParaRPr lang="es-ES" sz="1600" dirty="0"/>
              </a:p>
            </p:txBody>
          </p:sp>
        </mc:Choice>
        <mc:Fallback xmlns="">
          <p:sp>
            <p:nvSpPr>
              <p:cNvPr id="66" name="CuadroTexto 65"/>
              <p:cNvSpPr txBox="1">
                <a:spLocks noRot="1" noChangeAspect="1" noMove="1" noResize="1" noEditPoints="1" noAdjustHandles="1" noChangeArrowheads="1" noChangeShapeType="1" noTextEdit="1"/>
              </p:cNvSpPr>
              <p:nvPr/>
            </p:nvSpPr>
            <p:spPr>
              <a:xfrm>
                <a:off x="367222" y="3468850"/>
                <a:ext cx="3057099" cy="338554"/>
              </a:xfrm>
              <a:prstGeom prst="rect">
                <a:avLst/>
              </a:prstGeom>
              <a:blipFill>
                <a:blip r:embed="rId13"/>
                <a:stretch>
                  <a:fillRect l="-996" t="-3571" b="-2321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7" name="CuadroTexto 66"/>
              <p:cNvSpPr txBox="1"/>
              <p:nvPr/>
            </p:nvSpPr>
            <p:spPr>
              <a:xfrm>
                <a:off x="517860" y="3862493"/>
                <a:ext cx="5757410" cy="4675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rPr>
                        <m:t>𝑑𝐴</m:t>
                      </m:r>
                      <m:r>
                        <a:rPr lang="es-ES" sz="1600" b="0" i="1" smtClean="0">
                          <a:latin typeface="Cambria Math" panose="02040503050406030204" pitchFamily="18" charset="0"/>
                        </a:rPr>
                        <m:t>=</m:t>
                      </m:r>
                      <m:f>
                        <m:fPr>
                          <m:ctrlPr>
                            <a:rPr lang="es-ES" sz="1600" i="1">
                              <a:latin typeface="Cambria Math" panose="02040503050406030204" pitchFamily="18" charset="0"/>
                            </a:rPr>
                          </m:ctrlPr>
                        </m:fPr>
                        <m:num>
                          <m:r>
                            <a:rPr lang="es-ES" sz="1600" i="1">
                              <a:latin typeface="Cambria Math" panose="02040503050406030204" pitchFamily="18" charset="0"/>
                            </a:rPr>
                            <m:t>1</m:t>
                          </m:r>
                        </m:num>
                        <m:den>
                          <m:r>
                            <a:rPr lang="es-ES" sz="1600" i="1">
                              <a:latin typeface="Cambria Math" panose="02040503050406030204" pitchFamily="18" charset="0"/>
                            </a:rPr>
                            <m:t>2</m:t>
                          </m:r>
                        </m:den>
                      </m:f>
                      <m:d>
                        <m:dPr>
                          <m:begChr m:val="|"/>
                          <m:endChr m:val="|"/>
                          <m:ctrlPr>
                            <a:rPr lang="es-ES" sz="1600" i="1">
                              <a:latin typeface="Cambria Math" panose="02040503050406030204" pitchFamily="18" charset="0"/>
                            </a:rPr>
                          </m:ctrlPr>
                        </m:dPr>
                        <m:e>
                          <m:acc>
                            <m:accPr>
                              <m:chr m:val="⃗"/>
                              <m:ctrlPr>
                                <a:rPr lang="es-ES" sz="1600" i="1">
                                  <a:latin typeface="Cambria Math" panose="02040503050406030204" pitchFamily="18" charset="0"/>
                                </a:rPr>
                              </m:ctrlPr>
                            </m:accPr>
                            <m:e>
                              <m:r>
                                <a:rPr lang="es-ES" sz="1600" i="1">
                                  <a:latin typeface="Cambria Math" panose="02040503050406030204" pitchFamily="18" charset="0"/>
                                </a:rPr>
                                <m:t>𝑟</m:t>
                              </m:r>
                            </m:e>
                          </m:acc>
                          <m:r>
                            <a:rPr lang="es-ES" sz="1600" i="1">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𝑑</m:t>
                          </m:r>
                          <m:acc>
                            <m:accPr>
                              <m:chr m:val="⃗"/>
                              <m:ctrlPr>
                                <a:rPr lang="es-ES" sz="1600" i="1">
                                  <a:latin typeface="Cambria Math" panose="02040503050406030204" pitchFamily="18" charset="0"/>
                                  <a:ea typeface="Cambria Math" panose="02040503050406030204" pitchFamily="18" charset="0"/>
                                </a:rPr>
                              </m:ctrlPr>
                            </m:accPr>
                            <m:e>
                              <m:r>
                                <a:rPr lang="es-ES" sz="1600" i="1">
                                  <a:latin typeface="Cambria Math" panose="02040503050406030204" pitchFamily="18" charset="0"/>
                                  <a:ea typeface="Cambria Math" panose="02040503050406030204" pitchFamily="18" charset="0"/>
                                </a:rPr>
                                <m:t>𝑟</m:t>
                              </m:r>
                            </m:e>
                          </m:acc>
                        </m:e>
                      </m:d>
                      <m:r>
                        <a:rPr lang="es-ES" sz="1600" b="0" i="1" smtClean="0">
                          <a:latin typeface="Cambria Math" panose="02040503050406030204" pitchFamily="18" charset="0"/>
                        </a:rPr>
                        <m:t>=</m:t>
                      </m:r>
                      <m:f>
                        <m:fPr>
                          <m:ctrlPr>
                            <a:rPr lang="es-ES" sz="1600" i="1">
                              <a:latin typeface="Cambria Math" panose="02040503050406030204" pitchFamily="18" charset="0"/>
                            </a:rPr>
                          </m:ctrlPr>
                        </m:fPr>
                        <m:num>
                          <m:r>
                            <a:rPr lang="es-ES" sz="1600" i="1">
                              <a:latin typeface="Cambria Math" panose="02040503050406030204" pitchFamily="18" charset="0"/>
                            </a:rPr>
                            <m:t>1</m:t>
                          </m:r>
                        </m:num>
                        <m:den>
                          <m:r>
                            <a:rPr lang="es-ES" sz="1600" i="1">
                              <a:latin typeface="Cambria Math" panose="02040503050406030204" pitchFamily="18" charset="0"/>
                            </a:rPr>
                            <m:t>2</m:t>
                          </m:r>
                        </m:den>
                      </m:f>
                      <m:d>
                        <m:dPr>
                          <m:begChr m:val="|"/>
                          <m:endChr m:val="|"/>
                          <m:ctrlPr>
                            <a:rPr lang="es-ES" sz="1600" i="1">
                              <a:latin typeface="Cambria Math" panose="02040503050406030204" pitchFamily="18" charset="0"/>
                            </a:rPr>
                          </m:ctrlPr>
                        </m:dPr>
                        <m:e>
                          <m:acc>
                            <m:accPr>
                              <m:chr m:val="⃗"/>
                              <m:ctrlPr>
                                <a:rPr lang="es-ES" sz="1600" i="1">
                                  <a:latin typeface="Cambria Math" panose="02040503050406030204" pitchFamily="18" charset="0"/>
                                </a:rPr>
                              </m:ctrlPr>
                            </m:accPr>
                            <m:e>
                              <m:r>
                                <a:rPr lang="es-ES" sz="1600" i="1">
                                  <a:latin typeface="Cambria Math" panose="02040503050406030204" pitchFamily="18" charset="0"/>
                                </a:rPr>
                                <m:t>𝑟</m:t>
                              </m:r>
                            </m:e>
                          </m:acc>
                          <m:r>
                            <a:rPr lang="es-ES" sz="1600" i="1">
                              <a:latin typeface="Cambria Math" panose="02040503050406030204" pitchFamily="18" charset="0"/>
                              <a:ea typeface="Cambria Math" panose="02040503050406030204" pitchFamily="18" charset="0"/>
                            </a:rPr>
                            <m:t>×</m:t>
                          </m:r>
                          <m:acc>
                            <m:accPr>
                              <m:chr m:val="⃗"/>
                              <m:ctrlPr>
                                <a:rPr lang="es-ES" sz="1600" i="1">
                                  <a:latin typeface="Cambria Math" panose="02040503050406030204" pitchFamily="18" charset="0"/>
                                  <a:ea typeface="Cambria Math" panose="02040503050406030204" pitchFamily="18" charset="0"/>
                                </a:rPr>
                              </m:ctrlPr>
                            </m:accPr>
                            <m:e>
                              <m:r>
                                <a:rPr lang="es-ES" sz="1600" i="1">
                                  <a:latin typeface="Cambria Math" panose="02040503050406030204" pitchFamily="18" charset="0"/>
                                  <a:ea typeface="Cambria Math" panose="02040503050406030204" pitchFamily="18" charset="0"/>
                                </a:rPr>
                                <m:t>𝑣</m:t>
                              </m:r>
                            </m:e>
                          </m:acc>
                          <m:r>
                            <a:rPr lang="es-ES" sz="1600" i="1">
                              <a:latin typeface="Cambria Math" panose="02040503050406030204" pitchFamily="18" charset="0"/>
                              <a:ea typeface="Cambria Math" panose="02040503050406030204" pitchFamily="18" charset="0"/>
                            </a:rPr>
                            <m:t>𝑑𝑡</m:t>
                          </m:r>
                        </m:e>
                      </m:d>
                      <m:r>
                        <a:rPr lang="es-ES" sz="1600" i="1">
                          <a:latin typeface="Cambria Math" panose="02040503050406030204" pitchFamily="18" charset="0"/>
                        </a:rPr>
                        <m:t>=</m:t>
                      </m:r>
                      <m:f>
                        <m:fPr>
                          <m:ctrlPr>
                            <a:rPr lang="es-ES" sz="1600" i="1" smtClean="0">
                              <a:latin typeface="Cambria Math" panose="02040503050406030204" pitchFamily="18" charset="0"/>
                            </a:rPr>
                          </m:ctrlPr>
                        </m:fPr>
                        <m:num>
                          <m:r>
                            <a:rPr lang="es-ES" sz="1600" b="0" i="1" smtClean="0">
                              <a:latin typeface="Cambria Math" panose="02040503050406030204" pitchFamily="18" charset="0"/>
                            </a:rPr>
                            <m:t>1</m:t>
                          </m:r>
                        </m:num>
                        <m:den>
                          <m:r>
                            <a:rPr lang="es-ES" sz="1600" b="0" i="1" smtClean="0">
                              <a:latin typeface="Cambria Math" panose="02040503050406030204" pitchFamily="18" charset="0"/>
                            </a:rPr>
                            <m:t>2</m:t>
                          </m:r>
                        </m:den>
                      </m:f>
                      <m:d>
                        <m:dPr>
                          <m:begChr m:val="|"/>
                          <m:endChr m:val="|"/>
                          <m:ctrlPr>
                            <a:rPr lang="es-ES" sz="1600" i="1" smtClean="0">
                              <a:latin typeface="Cambria Math" panose="02040503050406030204" pitchFamily="18" charset="0"/>
                            </a:rPr>
                          </m:ctrlPr>
                        </m:dPr>
                        <m:e>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𝑟</m:t>
                              </m:r>
                            </m:e>
                          </m:acc>
                          <m:r>
                            <a:rPr lang="es-ES" sz="1600" i="1" smtClean="0">
                              <a:latin typeface="Cambria Math" panose="02040503050406030204" pitchFamily="18" charset="0"/>
                              <a:ea typeface="Cambria Math" panose="02040503050406030204" pitchFamily="18" charset="0"/>
                            </a:rPr>
                            <m:t>×</m:t>
                          </m:r>
                          <m:acc>
                            <m:accPr>
                              <m:chr m:val="⃗"/>
                              <m:ctrlPr>
                                <a:rPr lang="es-ES" sz="1600" i="1" smtClean="0">
                                  <a:latin typeface="Cambria Math" panose="02040503050406030204" pitchFamily="18" charset="0"/>
                                  <a:ea typeface="Cambria Math" panose="02040503050406030204" pitchFamily="18" charset="0"/>
                                </a:rPr>
                              </m:ctrlPr>
                            </m:accPr>
                            <m:e>
                              <m:r>
                                <a:rPr lang="es-ES" sz="1600" b="0" i="1" smtClean="0">
                                  <a:latin typeface="Cambria Math" panose="02040503050406030204" pitchFamily="18" charset="0"/>
                                  <a:ea typeface="Cambria Math" panose="02040503050406030204" pitchFamily="18" charset="0"/>
                                </a:rPr>
                                <m:t>𝑣</m:t>
                              </m:r>
                            </m:e>
                          </m:acc>
                        </m:e>
                      </m:d>
                      <m:r>
                        <a:rPr lang="es-ES" sz="1600" b="0" i="1" smtClean="0">
                          <a:latin typeface="Cambria Math" panose="02040503050406030204" pitchFamily="18" charset="0"/>
                          <a:ea typeface="Cambria Math" panose="02040503050406030204" pitchFamily="18" charset="0"/>
                        </a:rPr>
                        <m:t>𝑑𝑡</m:t>
                      </m:r>
                      <m:r>
                        <a:rPr lang="es-ES" sz="1600" b="0" i="1" smtClean="0">
                          <a:latin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    </m:t>
                      </m:r>
                      <m:f>
                        <m:fPr>
                          <m:ctrlPr>
                            <a:rPr lang="es-ES" sz="1600" i="1">
                              <a:latin typeface="Cambria Math" panose="02040503050406030204" pitchFamily="18" charset="0"/>
                            </a:rPr>
                          </m:ctrlPr>
                        </m:fPr>
                        <m:num>
                          <m:r>
                            <a:rPr lang="es-ES" sz="1600" i="1">
                              <a:latin typeface="Cambria Math" panose="02040503050406030204" pitchFamily="18" charset="0"/>
                            </a:rPr>
                            <m:t>𝑑𝐴</m:t>
                          </m:r>
                        </m:num>
                        <m:den>
                          <m:r>
                            <a:rPr lang="es-ES" sz="1600" i="1">
                              <a:latin typeface="Cambria Math" panose="02040503050406030204" pitchFamily="18" charset="0"/>
                            </a:rPr>
                            <m:t>𝑑𝑡</m:t>
                          </m:r>
                        </m:den>
                      </m:f>
                      <m:r>
                        <a:rPr lang="es-ES" sz="1600" i="1">
                          <a:latin typeface="Cambria Math" panose="02040503050406030204" pitchFamily="18" charset="0"/>
                        </a:rPr>
                        <m:t>=</m:t>
                      </m:r>
                      <m:f>
                        <m:fPr>
                          <m:ctrlPr>
                            <a:rPr lang="es-ES" sz="1600" i="1">
                              <a:latin typeface="Cambria Math" panose="02040503050406030204" pitchFamily="18" charset="0"/>
                            </a:rPr>
                          </m:ctrlPr>
                        </m:fPr>
                        <m:num>
                          <m:r>
                            <a:rPr lang="es-ES" sz="1600" i="1">
                              <a:latin typeface="Cambria Math" panose="02040503050406030204" pitchFamily="18" charset="0"/>
                            </a:rPr>
                            <m:t>1</m:t>
                          </m:r>
                        </m:num>
                        <m:den>
                          <m:r>
                            <a:rPr lang="es-ES" sz="1600" i="1">
                              <a:latin typeface="Cambria Math" panose="02040503050406030204" pitchFamily="18" charset="0"/>
                            </a:rPr>
                            <m:t>2</m:t>
                          </m:r>
                        </m:den>
                      </m:f>
                      <m:d>
                        <m:dPr>
                          <m:begChr m:val="|"/>
                          <m:endChr m:val="|"/>
                          <m:ctrlPr>
                            <a:rPr lang="es-ES" sz="1600" i="1">
                              <a:latin typeface="Cambria Math" panose="02040503050406030204" pitchFamily="18" charset="0"/>
                            </a:rPr>
                          </m:ctrlPr>
                        </m:dPr>
                        <m:e>
                          <m:acc>
                            <m:accPr>
                              <m:chr m:val="⃗"/>
                              <m:ctrlPr>
                                <a:rPr lang="es-ES" sz="1600" i="1">
                                  <a:latin typeface="Cambria Math" panose="02040503050406030204" pitchFamily="18" charset="0"/>
                                </a:rPr>
                              </m:ctrlPr>
                            </m:accPr>
                            <m:e>
                              <m:r>
                                <a:rPr lang="es-ES" sz="1600" i="1">
                                  <a:latin typeface="Cambria Math" panose="02040503050406030204" pitchFamily="18" charset="0"/>
                                </a:rPr>
                                <m:t>𝑟</m:t>
                              </m:r>
                            </m:e>
                          </m:acc>
                          <m:r>
                            <a:rPr lang="es-ES" sz="1600" i="1">
                              <a:latin typeface="Cambria Math" panose="02040503050406030204" pitchFamily="18" charset="0"/>
                              <a:ea typeface="Cambria Math" panose="02040503050406030204" pitchFamily="18" charset="0"/>
                            </a:rPr>
                            <m:t>×</m:t>
                          </m:r>
                          <m:acc>
                            <m:accPr>
                              <m:chr m:val="⃗"/>
                              <m:ctrlPr>
                                <a:rPr lang="es-ES" sz="1600" i="1">
                                  <a:latin typeface="Cambria Math" panose="02040503050406030204" pitchFamily="18" charset="0"/>
                                  <a:ea typeface="Cambria Math" panose="02040503050406030204" pitchFamily="18" charset="0"/>
                                </a:rPr>
                              </m:ctrlPr>
                            </m:accPr>
                            <m:e>
                              <m:r>
                                <a:rPr lang="es-ES" sz="1600" i="1">
                                  <a:latin typeface="Cambria Math" panose="02040503050406030204" pitchFamily="18" charset="0"/>
                                  <a:ea typeface="Cambria Math" panose="02040503050406030204" pitchFamily="18" charset="0"/>
                                </a:rPr>
                                <m:t>𝑣</m:t>
                              </m:r>
                            </m:e>
                          </m:acc>
                        </m:e>
                      </m:d>
                    </m:oMath>
                  </m:oMathPara>
                </a14:m>
                <a:endParaRPr lang="es-ES" sz="1600" dirty="0"/>
              </a:p>
            </p:txBody>
          </p:sp>
        </mc:Choice>
        <mc:Fallback xmlns="">
          <p:sp>
            <p:nvSpPr>
              <p:cNvPr id="67" name="CuadroTexto 66"/>
              <p:cNvSpPr txBox="1">
                <a:spLocks noRot="1" noChangeAspect="1" noMove="1" noResize="1" noEditPoints="1" noAdjustHandles="1" noChangeArrowheads="1" noChangeShapeType="1" noTextEdit="1"/>
              </p:cNvSpPr>
              <p:nvPr/>
            </p:nvSpPr>
            <p:spPr>
              <a:xfrm>
                <a:off x="517860" y="3862493"/>
                <a:ext cx="5757410" cy="467500"/>
              </a:xfrm>
              <a:prstGeom prst="rect">
                <a:avLst/>
              </a:prstGeom>
              <a:blipFill>
                <a:blip r:embed="rId14"/>
                <a:stretch>
                  <a:fillRect/>
                </a:stretch>
              </a:blipFill>
            </p:spPr>
            <p:txBody>
              <a:bodyPr/>
              <a:lstStyle/>
              <a:p>
                <a:r>
                  <a:rPr lang="es-ES">
                    <a:noFill/>
                  </a:rPr>
                  <a:t> </a:t>
                </a:r>
              </a:p>
            </p:txBody>
          </p:sp>
        </mc:Fallback>
      </mc:AlternateContent>
      <p:sp>
        <p:nvSpPr>
          <p:cNvPr id="68" name="CuadroTexto 67"/>
          <p:cNvSpPr txBox="1"/>
          <p:nvPr/>
        </p:nvSpPr>
        <p:spPr>
          <a:xfrm>
            <a:off x="367222" y="4505613"/>
            <a:ext cx="4251019" cy="338554"/>
          </a:xfrm>
          <a:prstGeom prst="rect">
            <a:avLst/>
          </a:prstGeom>
          <a:noFill/>
        </p:spPr>
        <p:txBody>
          <a:bodyPr wrap="square" rtlCol="0">
            <a:spAutoFit/>
          </a:bodyPr>
          <a:lstStyle/>
          <a:p>
            <a:r>
              <a:rPr lang="es-ES" sz="1600" dirty="0" smtClean="0"/>
              <a:t>Por otra parte:</a:t>
            </a:r>
            <a:endParaRPr lang="es-ES" sz="1600" dirty="0"/>
          </a:p>
        </p:txBody>
      </p:sp>
      <mc:AlternateContent xmlns:mc="http://schemas.openxmlformats.org/markup-compatibility/2006" xmlns:a14="http://schemas.microsoft.com/office/drawing/2010/main">
        <mc:Choice Requires="a14">
          <p:sp>
            <p:nvSpPr>
              <p:cNvPr id="69" name="CuadroTexto 68"/>
              <p:cNvSpPr txBox="1"/>
              <p:nvPr/>
            </p:nvSpPr>
            <p:spPr>
              <a:xfrm>
                <a:off x="1714843" y="4930552"/>
                <a:ext cx="3159198" cy="7723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𝑣</m:t>
                          </m:r>
                        </m:e>
                        <m:sub>
                          <m:r>
                            <a:rPr lang="es-ES" sz="1600" b="0" i="1" smtClean="0">
                              <a:latin typeface="Cambria Math" panose="02040503050406030204" pitchFamily="18" charset="0"/>
                            </a:rPr>
                            <m:t>𝑎</m:t>
                          </m:r>
                        </m:sub>
                      </m:sSub>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𝑑𝐴</m:t>
                          </m:r>
                        </m:num>
                        <m:den>
                          <m:r>
                            <a:rPr lang="es-ES" sz="1600" b="0" i="1" smtClean="0">
                              <a:latin typeface="Cambria Math" panose="02040503050406030204" pitchFamily="18" charset="0"/>
                            </a:rPr>
                            <m:t>𝑑𝑡</m:t>
                          </m:r>
                        </m:den>
                      </m:f>
                      <m:r>
                        <a:rPr lang="es-ES" sz="1600" b="0" i="1" smtClean="0">
                          <a:latin typeface="Cambria Math" panose="02040503050406030204" pitchFamily="18" charset="0"/>
                        </a:rPr>
                        <m:t>=</m:t>
                      </m:r>
                      <m:f>
                        <m:fPr>
                          <m:ctrlPr>
                            <a:rPr lang="es-ES" sz="1600" i="1" smtClean="0">
                              <a:latin typeface="Cambria Math" panose="02040503050406030204" pitchFamily="18" charset="0"/>
                            </a:rPr>
                          </m:ctrlPr>
                        </m:fPr>
                        <m:num>
                          <m:r>
                            <a:rPr lang="es-ES" sz="1600" b="0" i="1" smtClean="0">
                              <a:latin typeface="Cambria Math" panose="02040503050406030204" pitchFamily="18" charset="0"/>
                            </a:rPr>
                            <m:t>1</m:t>
                          </m:r>
                        </m:num>
                        <m:den>
                          <m:r>
                            <a:rPr lang="es-ES" sz="1600" b="0" i="1" smtClean="0">
                              <a:latin typeface="Cambria Math" panose="02040503050406030204" pitchFamily="18" charset="0"/>
                            </a:rPr>
                            <m:t>2</m:t>
                          </m:r>
                        </m:den>
                      </m:f>
                      <m:d>
                        <m:dPr>
                          <m:begChr m:val="|"/>
                          <m:endChr m:val="|"/>
                          <m:ctrlPr>
                            <a:rPr lang="es-ES" sz="1600" i="1" smtClean="0">
                              <a:latin typeface="Cambria Math" panose="02040503050406030204" pitchFamily="18" charset="0"/>
                            </a:rPr>
                          </m:ctrlPr>
                        </m:dPr>
                        <m:e>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𝑟</m:t>
                              </m:r>
                            </m:e>
                          </m:acc>
                          <m:r>
                            <a:rPr lang="es-ES" sz="1600" i="1" smtClean="0">
                              <a:latin typeface="Cambria Math" panose="02040503050406030204" pitchFamily="18" charset="0"/>
                              <a:ea typeface="Cambria Math" panose="02040503050406030204" pitchFamily="18" charset="0"/>
                            </a:rPr>
                            <m:t>×</m:t>
                          </m:r>
                          <m:acc>
                            <m:accPr>
                              <m:chr m:val="⃗"/>
                              <m:ctrlPr>
                                <a:rPr lang="es-ES" sz="1600" i="1" smtClean="0">
                                  <a:latin typeface="Cambria Math" panose="02040503050406030204" pitchFamily="18" charset="0"/>
                                  <a:ea typeface="Cambria Math" panose="02040503050406030204" pitchFamily="18" charset="0"/>
                                </a:rPr>
                              </m:ctrlPr>
                            </m:accPr>
                            <m:e>
                              <m:r>
                                <a:rPr lang="es-ES" sz="1600" b="0" i="1" smtClean="0">
                                  <a:latin typeface="Cambria Math" panose="02040503050406030204" pitchFamily="18" charset="0"/>
                                  <a:ea typeface="Cambria Math" panose="02040503050406030204" pitchFamily="18" charset="0"/>
                                </a:rPr>
                                <m:t>𝑣</m:t>
                              </m:r>
                            </m:e>
                          </m:acc>
                        </m:e>
                      </m:d>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d>
                            <m:dPr>
                              <m:begChr m:val="|"/>
                              <m:endChr m:val="|"/>
                              <m:ctrlPr>
                                <a:rPr lang="es-ES" sz="1600" i="1">
                                  <a:latin typeface="Cambria Math" panose="02040503050406030204" pitchFamily="18" charset="0"/>
                                </a:rPr>
                              </m:ctrlPr>
                            </m:dPr>
                            <m:e>
                              <m:acc>
                                <m:accPr>
                                  <m:chr m:val="⃗"/>
                                  <m:ctrlPr>
                                    <a:rPr lang="es-ES" sz="1600" i="1">
                                      <a:latin typeface="Cambria Math" panose="02040503050406030204" pitchFamily="18" charset="0"/>
                                    </a:rPr>
                                  </m:ctrlPr>
                                </m:accPr>
                                <m:e>
                                  <m:r>
                                    <a:rPr lang="es-ES" sz="1600" i="1">
                                      <a:latin typeface="Cambria Math" panose="02040503050406030204" pitchFamily="18" charset="0"/>
                                    </a:rPr>
                                    <m:t>𝐿</m:t>
                                  </m:r>
                                </m:e>
                              </m:acc>
                            </m:e>
                          </m:d>
                        </m:num>
                        <m:den>
                          <m:r>
                            <a:rPr lang="es-ES" sz="1600" b="0" i="1" smtClean="0">
                              <a:latin typeface="Cambria Math" panose="02040503050406030204" pitchFamily="18" charset="0"/>
                            </a:rPr>
                            <m:t>2</m:t>
                          </m:r>
                          <m:r>
                            <a:rPr lang="es-ES" sz="1600" b="0" i="1" smtClean="0">
                              <a:latin typeface="Cambria Math" panose="02040503050406030204" pitchFamily="18" charset="0"/>
                            </a:rPr>
                            <m:t>𝑚</m:t>
                          </m:r>
                        </m:den>
                      </m:f>
                      <m:r>
                        <a:rPr lang="es-ES" sz="1600" b="0" i="1" smtClean="0">
                          <a:latin typeface="Cambria Math" panose="02040503050406030204" pitchFamily="18" charset="0"/>
                        </a:rPr>
                        <m:t>=</m:t>
                      </m:r>
                      <m:r>
                        <a:rPr lang="es-ES" sz="1600" b="0" i="1" smtClean="0">
                          <a:latin typeface="Cambria Math" panose="02040503050406030204" pitchFamily="18" charset="0"/>
                        </a:rPr>
                        <m:t>𝑐𝑡𝑒</m:t>
                      </m:r>
                      <m:r>
                        <a:rPr lang="es-ES" sz="1600" b="0" i="1" smtClean="0">
                          <a:latin typeface="Cambria Math" panose="02040503050406030204" pitchFamily="18" charset="0"/>
                        </a:rPr>
                        <m:t>.</m:t>
                      </m:r>
                    </m:oMath>
                  </m:oMathPara>
                </a14:m>
                <a:endParaRPr lang="es-ES" sz="1600" dirty="0"/>
              </a:p>
              <a:p>
                <a:endParaRPr lang="es-ES" sz="1600" dirty="0"/>
              </a:p>
            </p:txBody>
          </p:sp>
        </mc:Choice>
        <mc:Fallback xmlns="">
          <p:sp>
            <p:nvSpPr>
              <p:cNvPr id="69" name="CuadroTexto 68"/>
              <p:cNvSpPr txBox="1">
                <a:spLocks noRot="1" noChangeAspect="1" noMove="1" noResize="1" noEditPoints="1" noAdjustHandles="1" noChangeArrowheads="1" noChangeShapeType="1" noTextEdit="1"/>
              </p:cNvSpPr>
              <p:nvPr/>
            </p:nvSpPr>
            <p:spPr>
              <a:xfrm>
                <a:off x="1714843" y="4930552"/>
                <a:ext cx="3159198" cy="772327"/>
              </a:xfrm>
              <a:prstGeom prst="rect">
                <a:avLst/>
              </a:prstGeom>
              <a:blipFill>
                <a:blip r:embed="rId15"/>
                <a:stretch>
                  <a:fillRect/>
                </a:stretch>
              </a:blipFill>
            </p:spPr>
            <p:txBody>
              <a:bodyPr/>
              <a:lstStyle/>
              <a:p>
                <a:r>
                  <a:rPr lang="es-ES">
                    <a:noFill/>
                  </a:rPr>
                  <a:t> </a:t>
                </a:r>
              </a:p>
            </p:txBody>
          </p:sp>
        </mc:Fallback>
      </mc:AlternateContent>
      <p:sp>
        <p:nvSpPr>
          <p:cNvPr id="70" name="CuadroTexto 69"/>
          <p:cNvSpPr txBox="1"/>
          <p:nvPr/>
        </p:nvSpPr>
        <p:spPr>
          <a:xfrm>
            <a:off x="367222" y="5607245"/>
            <a:ext cx="4696156" cy="338554"/>
          </a:xfrm>
          <a:prstGeom prst="rect">
            <a:avLst/>
          </a:prstGeom>
          <a:noFill/>
        </p:spPr>
        <p:txBody>
          <a:bodyPr wrap="square" rtlCol="0">
            <a:spAutoFit/>
          </a:bodyPr>
          <a:lstStyle/>
          <a:p>
            <a:r>
              <a:rPr lang="es-ES" sz="1600" dirty="0" smtClean="0"/>
              <a:t>Para dos puntos cualesquiera se cumple:</a:t>
            </a:r>
            <a:endParaRPr lang="es-ES" sz="1600" dirty="0"/>
          </a:p>
        </p:txBody>
      </p:sp>
      <mc:AlternateContent xmlns:mc="http://schemas.openxmlformats.org/markup-compatibility/2006" xmlns:a14="http://schemas.microsoft.com/office/drawing/2010/main">
        <mc:Choice Requires="a14">
          <p:sp>
            <p:nvSpPr>
              <p:cNvPr id="71" name="CuadroTexto 70"/>
              <p:cNvSpPr txBox="1"/>
              <p:nvPr/>
            </p:nvSpPr>
            <p:spPr>
              <a:xfrm>
                <a:off x="399289" y="6003039"/>
                <a:ext cx="5574475" cy="2682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1</m:t>
                          </m:r>
                        </m:sub>
                      </m:sSub>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𝑣</m:t>
                          </m:r>
                        </m:e>
                        <m:sub>
                          <m:r>
                            <a:rPr lang="es-ES" sz="1600" b="0" i="1" smtClean="0">
                              <a:latin typeface="Cambria Math" panose="02040503050406030204" pitchFamily="18" charset="0"/>
                            </a:rPr>
                            <m:t>1</m:t>
                          </m:r>
                        </m:sub>
                      </m:sSub>
                      <m:r>
                        <a:rPr lang="es-ES" sz="1600" b="0" i="1" smtClean="0">
                          <a:latin typeface="Cambria Math" panose="02040503050406030204" pitchFamily="18" charset="0"/>
                        </a:rPr>
                        <m:t> </m:t>
                      </m:r>
                      <m:r>
                        <a:rPr lang="es-ES" sz="1600" b="0" i="1" smtClean="0">
                          <a:latin typeface="Cambria Math" panose="02040503050406030204" pitchFamily="18" charset="0"/>
                        </a:rPr>
                        <m:t>𝑠𝑒𝑛</m:t>
                      </m:r>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𝜃</m:t>
                          </m:r>
                        </m:e>
                        <m:sub>
                          <m:r>
                            <a:rPr lang="es-ES" sz="1600" b="0" i="1" smtClean="0">
                              <a:latin typeface="Cambria Math" panose="02040503050406030204" pitchFamily="18" charset="0"/>
                            </a:rPr>
                            <m:t>1</m:t>
                          </m:r>
                        </m:sub>
                      </m:sSub>
                      <m:r>
                        <a:rPr lang="es-ES" sz="1600" b="0" i="1" smtClean="0">
                          <a:latin typeface="Cambria Math" panose="02040503050406030204" pitchFamily="18" charset="0"/>
                        </a:rPr>
                        <m:t>=</m:t>
                      </m:r>
                      <m:sSub>
                        <m:sSubPr>
                          <m:ctrlPr>
                            <a:rPr lang="es-ES" sz="1600" i="1">
                              <a:latin typeface="Cambria Math" panose="02040503050406030204" pitchFamily="18" charset="0"/>
                            </a:rPr>
                          </m:ctrlPr>
                        </m:sSubPr>
                        <m:e>
                          <m:r>
                            <a:rPr lang="es-ES" sz="1600" i="1">
                              <a:latin typeface="Cambria Math" panose="02040503050406030204" pitchFamily="18" charset="0"/>
                            </a:rPr>
                            <m:t>𝑟</m:t>
                          </m:r>
                        </m:e>
                        <m:sub>
                          <m:r>
                            <a:rPr lang="es-ES" sz="1600" b="0" i="1" smtClean="0">
                              <a:latin typeface="Cambria Math" panose="02040503050406030204" pitchFamily="18" charset="0"/>
                            </a:rPr>
                            <m:t>2</m:t>
                          </m:r>
                        </m:sub>
                      </m:sSub>
                      <m:sSub>
                        <m:sSubPr>
                          <m:ctrlPr>
                            <a:rPr lang="es-ES" sz="1600" i="1">
                              <a:latin typeface="Cambria Math" panose="02040503050406030204" pitchFamily="18" charset="0"/>
                            </a:rPr>
                          </m:ctrlPr>
                        </m:sSubPr>
                        <m:e>
                          <m:r>
                            <a:rPr lang="es-ES" sz="1600" i="1">
                              <a:latin typeface="Cambria Math" panose="02040503050406030204" pitchFamily="18" charset="0"/>
                            </a:rPr>
                            <m:t>𝑣</m:t>
                          </m:r>
                        </m:e>
                        <m:sub>
                          <m:r>
                            <a:rPr lang="es-ES" sz="1600" b="0" i="1" smtClean="0">
                              <a:latin typeface="Cambria Math" panose="02040503050406030204" pitchFamily="18" charset="0"/>
                            </a:rPr>
                            <m:t>2</m:t>
                          </m:r>
                        </m:sub>
                      </m:sSub>
                      <m:r>
                        <a:rPr lang="es-ES" sz="1600" i="1">
                          <a:latin typeface="Cambria Math" panose="02040503050406030204" pitchFamily="18" charset="0"/>
                        </a:rPr>
                        <m:t> </m:t>
                      </m:r>
                      <m:r>
                        <a:rPr lang="es-ES" sz="1600" i="1">
                          <a:latin typeface="Cambria Math" panose="02040503050406030204" pitchFamily="18" charset="0"/>
                        </a:rPr>
                        <m:t>𝑠𝑒𝑛</m:t>
                      </m:r>
                      <m:sSub>
                        <m:sSubPr>
                          <m:ctrlPr>
                            <a:rPr lang="es-ES" sz="1600" i="1">
                              <a:latin typeface="Cambria Math" panose="02040503050406030204" pitchFamily="18" charset="0"/>
                            </a:rPr>
                          </m:ctrlPr>
                        </m:sSubPr>
                        <m:e>
                          <m:r>
                            <a:rPr lang="es-ES" sz="1600" i="1">
                              <a:latin typeface="Cambria Math" panose="02040503050406030204" pitchFamily="18" charset="0"/>
                              <a:ea typeface="Cambria Math" panose="02040503050406030204" pitchFamily="18" charset="0"/>
                            </a:rPr>
                            <m:t>𝜃</m:t>
                          </m:r>
                        </m:e>
                        <m:sub>
                          <m:r>
                            <a:rPr lang="es-ES" sz="1600" b="0" i="1" smtClean="0">
                              <a:latin typeface="Cambria Math" panose="02040503050406030204" pitchFamily="18" charset="0"/>
                              <a:ea typeface="Cambria Math" panose="02040503050406030204" pitchFamily="18" charset="0"/>
                            </a:rPr>
                            <m:t>2</m:t>
                          </m:r>
                        </m:sub>
                      </m:sSub>
                      <m:r>
                        <a:rPr lang="es-ES" sz="1600" b="0" i="1" smtClean="0">
                          <a:latin typeface="Cambria Math" panose="02040503050406030204" pitchFamily="18" charset="0"/>
                        </a:rPr>
                        <m:t> </m:t>
                      </m:r>
                      <m:r>
                        <a:rPr lang="es-ES" sz="1600" i="1">
                          <a:latin typeface="Cambria Math" panose="02040503050406030204" pitchFamily="18" charset="0"/>
                          <a:ea typeface="Cambria Math" panose="02040503050406030204" pitchFamily="18" charset="0"/>
                        </a:rPr>
                        <m:t>⟹</m:t>
                      </m:r>
                      <m:sSub>
                        <m:sSubPr>
                          <m:ctrlPr>
                            <a:rPr lang="es-ES" sz="1600" i="1">
                              <a:latin typeface="Cambria Math" panose="02040503050406030204" pitchFamily="18" charset="0"/>
                            </a:rPr>
                          </m:ctrlPr>
                        </m:sSubPr>
                        <m:e>
                          <m:r>
                            <a:rPr lang="es-ES" sz="1600" b="0" i="1" smtClean="0">
                              <a:latin typeface="Cambria Math" panose="02040503050406030204" pitchFamily="18" charset="0"/>
                            </a:rPr>
                            <m:t>  </m:t>
                          </m:r>
                          <m:r>
                            <a:rPr lang="es-ES" sz="1600" i="1">
                              <a:latin typeface="Cambria Math" panose="02040503050406030204" pitchFamily="18" charset="0"/>
                            </a:rPr>
                            <m:t>𝑟</m:t>
                          </m:r>
                        </m:e>
                        <m:sub>
                          <m:r>
                            <a:rPr lang="es-ES" sz="1600" b="0" i="1" smtClean="0">
                              <a:latin typeface="Cambria Math" panose="02040503050406030204" pitchFamily="18" charset="0"/>
                            </a:rPr>
                            <m:t>𝑎</m:t>
                          </m:r>
                        </m:sub>
                      </m:sSub>
                      <m:sSub>
                        <m:sSubPr>
                          <m:ctrlPr>
                            <a:rPr lang="es-ES" sz="1600" i="1">
                              <a:latin typeface="Cambria Math" panose="02040503050406030204" pitchFamily="18" charset="0"/>
                            </a:rPr>
                          </m:ctrlPr>
                        </m:sSubPr>
                        <m:e>
                          <m:r>
                            <a:rPr lang="es-ES" sz="1600" i="1">
                              <a:latin typeface="Cambria Math" panose="02040503050406030204" pitchFamily="18" charset="0"/>
                            </a:rPr>
                            <m:t>𝑣</m:t>
                          </m:r>
                        </m:e>
                        <m:sub>
                          <m:r>
                            <a:rPr lang="es-ES" sz="1600" b="0" i="1" smtClean="0">
                              <a:latin typeface="Cambria Math" panose="02040503050406030204" pitchFamily="18" charset="0"/>
                            </a:rPr>
                            <m:t>𝑎</m:t>
                          </m:r>
                        </m:sub>
                      </m:sSub>
                      <m:r>
                        <a:rPr lang="es-ES" sz="1600" i="1">
                          <a:latin typeface="Cambria Math" panose="02040503050406030204" pitchFamily="18" charset="0"/>
                        </a:rPr>
                        <m:t>=</m:t>
                      </m:r>
                      <m:sSub>
                        <m:sSubPr>
                          <m:ctrlPr>
                            <a:rPr lang="es-ES" sz="1600" i="1">
                              <a:latin typeface="Cambria Math" panose="02040503050406030204" pitchFamily="18" charset="0"/>
                            </a:rPr>
                          </m:ctrlPr>
                        </m:sSubPr>
                        <m:e>
                          <m:r>
                            <a:rPr lang="es-ES" sz="1600" i="1">
                              <a:latin typeface="Cambria Math" panose="02040503050406030204" pitchFamily="18" charset="0"/>
                            </a:rPr>
                            <m:t>𝑟</m:t>
                          </m:r>
                        </m:e>
                        <m:sub>
                          <m:r>
                            <a:rPr lang="es-ES" sz="1600" b="0" i="1" smtClean="0">
                              <a:latin typeface="Cambria Math" panose="02040503050406030204" pitchFamily="18" charset="0"/>
                            </a:rPr>
                            <m:t>𝑝</m:t>
                          </m:r>
                        </m:sub>
                      </m:sSub>
                      <m:sSub>
                        <m:sSubPr>
                          <m:ctrlPr>
                            <a:rPr lang="es-ES" sz="1600" i="1">
                              <a:latin typeface="Cambria Math" panose="02040503050406030204" pitchFamily="18" charset="0"/>
                            </a:rPr>
                          </m:ctrlPr>
                        </m:sSubPr>
                        <m:e>
                          <m:r>
                            <a:rPr lang="es-ES" sz="1600" i="1">
                              <a:latin typeface="Cambria Math" panose="02040503050406030204" pitchFamily="18" charset="0"/>
                            </a:rPr>
                            <m:t>𝑣</m:t>
                          </m:r>
                        </m:e>
                        <m:sub>
                          <m:r>
                            <a:rPr lang="es-ES" sz="1600" b="0" i="1" smtClean="0">
                              <a:latin typeface="Cambria Math" panose="02040503050406030204" pitchFamily="18" charset="0"/>
                            </a:rPr>
                            <m:t>𝑝</m:t>
                          </m:r>
                        </m:sub>
                      </m:sSub>
                      <m:r>
                        <a:rPr lang="es-ES" sz="1600" b="0" i="1" smtClean="0">
                          <a:latin typeface="Cambria Math" panose="02040503050406030204" pitchFamily="18" charset="0"/>
                        </a:rPr>
                        <m:t> (</m:t>
                      </m:r>
                      <m:r>
                        <a:rPr lang="es-ES" sz="1600" b="0" i="1" smtClean="0">
                          <a:latin typeface="Cambria Math" panose="02040503050406030204" pitchFamily="18" charset="0"/>
                        </a:rPr>
                        <m:t>𝑎𝑓𝑒𝑙𝑖𝑜</m:t>
                      </m:r>
                      <m:r>
                        <a:rPr lang="es-ES" sz="1600" b="0" i="1" smtClean="0">
                          <a:latin typeface="Cambria Math" panose="02040503050406030204" pitchFamily="18" charset="0"/>
                        </a:rPr>
                        <m:t> </m:t>
                      </m:r>
                      <m:r>
                        <a:rPr lang="es-ES" sz="1600" b="0" i="1" smtClean="0">
                          <a:latin typeface="Cambria Math" panose="02040503050406030204" pitchFamily="18" charset="0"/>
                        </a:rPr>
                        <m:t>𝑦</m:t>
                      </m:r>
                      <m:r>
                        <a:rPr lang="es-ES" sz="1600" b="0" i="1" smtClean="0">
                          <a:latin typeface="Cambria Math" panose="02040503050406030204" pitchFamily="18" charset="0"/>
                        </a:rPr>
                        <m:t> </m:t>
                      </m:r>
                      <m:r>
                        <a:rPr lang="es-ES" sz="1600" b="0" i="1" smtClean="0">
                          <a:latin typeface="Cambria Math" panose="02040503050406030204" pitchFamily="18" charset="0"/>
                        </a:rPr>
                        <m:t>𝑝𝑒𝑟𝑖h𝑒𝑙𝑖𝑜</m:t>
                      </m:r>
                      <m:r>
                        <a:rPr lang="es-ES" sz="1600" b="0" i="1" smtClean="0">
                          <a:latin typeface="Cambria Math" panose="02040503050406030204" pitchFamily="18" charset="0"/>
                        </a:rPr>
                        <m:t>)</m:t>
                      </m:r>
                    </m:oMath>
                  </m:oMathPara>
                </a14:m>
                <a:endParaRPr lang="es-ES" sz="1600" dirty="0"/>
              </a:p>
            </p:txBody>
          </p:sp>
        </mc:Choice>
        <mc:Fallback xmlns="">
          <p:sp>
            <p:nvSpPr>
              <p:cNvPr id="71" name="CuadroTexto 70"/>
              <p:cNvSpPr txBox="1">
                <a:spLocks noRot="1" noChangeAspect="1" noMove="1" noResize="1" noEditPoints="1" noAdjustHandles="1" noChangeArrowheads="1" noChangeShapeType="1" noTextEdit="1"/>
              </p:cNvSpPr>
              <p:nvPr/>
            </p:nvSpPr>
            <p:spPr>
              <a:xfrm>
                <a:off x="399289" y="6003039"/>
                <a:ext cx="5574475" cy="268279"/>
              </a:xfrm>
              <a:prstGeom prst="rect">
                <a:avLst/>
              </a:prstGeom>
              <a:blipFill>
                <a:blip r:embed="rId16"/>
                <a:stretch>
                  <a:fillRect b="-22727"/>
                </a:stretch>
              </a:blipFill>
            </p:spPr>
            <p:txBody>
              <a:bodyPr/>
              <a:lstStyle/>
              <a:p>
                <a:r>
                  <a:rPr lang="es-ES">
                    <a:noFill/>
                  </a:rPr>
                  <a:t> </a:t>
                </a:r>
              </a:p>
            </p:txBody>
          </p:sp>
        </mc:Fallback>
      </mc:AlternateContent>
      <p:grpSp>
        <p:nvGrpSpPr>
          <p:cNvPr id="72" name="Grupo 71"/>
          <p:cNvGrpSpPr/>
          <p:nvPr/>
        </p:nvGrpSpPr>
        <p:grpSpPr>
          <a:xfrm>
            <a:off x="5945436" y="4930552"/>
            <a:ext cx="3046817" cy="1243359"/>
            <a:chOff x="5749476" y="4800049"/>
            <a:chExt cx="3046817" cy="1243359"/>
          </a:xfrm>
        </p:grpSpPr>
        <p:grpSp>
          <p:nvGrpSpPr>
            <p:cNvPr id="73" name="Grupo 72"/>
            <p:cNvGrpSpPr/>
            <p:nvPr/>
          </p:nvGrpSpPr>
          <p:grpSpPr>
            <a:xfrm>
              <a:off x="5749476" y="4844953"/>
              <a:ext cx="2946066" cy="1092745"/>
              <a:chOff x="1975658" y="2634942"/>
              <a:chExt cx="4768530" cy="1583140"/>
            </a:xfrm>
          </p:grpSpPr>
          <p:grpSp>
            <p:nvGrpSpPr>
              <p:cNvPr id="78" name="30 Grupo"/>
              <p:cNvGrpSpPr/>
              <p:nvPr/>
            </p:nvGrpSpPr>
            <p:grpSpPr>
              <a:xfrm>
                <a:off x="2306830" y="2634942"/>
                <a:ext cx="4142094" cy="1583140"/>
                <a:chOff x="2402364" y="1543121"/>
                <a:chExt cx="4142094" cy="1583140"/>
              </a:xfrm>
            </p:grpSpPr>
            <p:sp>
              <p:nvSpPr>
                <p:cNvPr id="83" name="31 Elipse"/>
                <p:cNvSpPr/>
                <p:nvPr/>
              </p:nvSpPr>
              <p:spPr>
                <a:xfrm>
                  <a:off x="2458518" y="1543121"/>
                  <a:ext cx="4039735" cy="1583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84" name="34 Elipse"/>
                <p:cNvSpPr/>
                <p:nvPr/>
              </p:nvSpPr>
              <p:spPr>
                <a:xfrm>
                  <a:off x="3192938" y="2220463"/>
                  <a:ext cx="177421" cy="1910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rgbClr val="FFC000"/>
                    </a:solidFill>
                  </a:endParaRPr>
                </a:p>
              </p:txBody>
            </p:sp>
            <mc:AlternateContent xmlns:mc="http://schemas.openxmlformats.org/markup-compatibility/2006" xmlns:a14="http://schemas.microsoft.com/office/drawing/2010/main">
              <mc:Choice Requires="a14">
                <p:sp>
                  <p:nvSpPr>
                    <p:cNvPr id="85" name="39 CuadroTexto"/>
                    <p:cNvSpPr txBox="1"/>
                    <p:nvPr/>
                  </p:nvSpPr>
                  <p:spPr>
                    <a:xfrm>
                      <a:off x="2930371" y="2323556"/>
                      <a:ext cx="851767" cy="4904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𝑆𝑜𝑙</m:t>
                            </m:r>
                          </m:oMath>
                        </m:oMathPara>
                      </a14:m>
                      <a:endParaRPr lang="es-ES" sz="1600" dirty="0"/>
                    </a:p>
                  </p:txBody>
                </p:sp>
              </mc:Choice>
              <mc:Fallback xmlns="">
                <p:sp>
                  <p:nvSpPr>
                    <p:cNvPr id="85" name="39 CuadroTexto"/>
                    <p:cNvSpPr txBox="1">
                      <a:spLocks noRot="1" noChangeAspect="1" noMove="1" noResize="1" noEditPoints="1" noAdjustHandles="1" noChangeArrowheads="1" noChangeShapeType="1" noTextEdit="1"/>
                    </p:cNvSpPr>
                    <p:nvPr/>
                  </p:nvSpPr>
                  <p:spPr>
                    <a:xfrm>
                      <a:off x="2930371" y="2323556"/>
                      <a:ext cx="851767" cy="490488"/>
                    </a:xfrm>
                    <a:prstGeom prst="rect">
                      <a:avLst/>
                    </a:prstGeom>
                    <a:blipFill>
                      <a:blip r:embed="rId17"/>
                      <a:stretch>
                        <a:fillRect/>
                      </a:stretch>
                    </a:blipFill>
                  </p:spPr>
                  <p:txBody>
                    <a:bodyPr/>
                    <a:lstStyle/>
                    <a:p>
                      <a:r>
                        <a:rPr lang="es-ES">
                          <a:noFill/>
                        </a:rPr>
                        <a:t> </a:t>
                      </a:r>
                    </a:p>
                  </p:txBody>
                </p:sp>
              </mc:Fallback>
            </mc:AlternateContent>
            <p:sp>
              <p:nvSpPr>
                <p:cNvPr id="86" name="46 Elipse"/>
                <p:cNvSpPr/>
                <p:nvPr/>
              </p:nvSpPr>
              <p:spPr>
                <a:xfrm>
                  <a:off x="6435276" y="2282730"/>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87" name="50 Elipse"/>
                <p:cNvSpPr/>
                <p:nvPr/>
              </p:nvSpPr>
              <p:spPr>
                <a:xfrm>
                  <a:off x="2402364" y="2275265"/>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88" name="48 Conector recto de flecha"/>
                <p:cNvCxnSpPr>
                  <a:endCxn id="83" idx="2"/>
                </p:cNvCxnSpPr>
                <p:nvPr/>
              </p:nvCxnSpPr>
              <p:spPr>
                <a:xfrm flipH="1" flipV="1">
                  <a:off x="2458518" y="2334691"/>
                  <a:ext cx="731764" cy="1"/>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51 CuadroTexto"/>
                    <p:cNvSpPr txBox="1"/>
                    <p:nvPr/>
                  </p:nvSpPr>
                  <p:spPr>
                    <a:xfrm>
                      <a:off x="2655086" y="1843755"/>
                      <a:ext cx="657479" cy="5179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e>
                              <m:sub>
                                <m:r>
                                  <a:rPr lang="es-ES" sz="1600" b="0" i="1" smtClean="0">
                                    <a:latin typeface="Cambria Math" panose="02040503050406030204" pitchFamily="18" charset="0"/>
                                  </a:rPr>
                                  <m:t>𝑝</m:t>
                                </m:r>
                              </m:sub>
                            </m:sSub>
                          </m:oMath>
                        </m:oMathPara>
                      </a14:m>
                      <a:endParaRPr lang="es-ES" sz="1600" dirty="0"/>
                    </a:p>
                  </p:txBody>
                </p:sp>
              </mc:Choice>
              <mc:Fallback xmlns="">
                <p:sp>
                  <p:nvSpPr>
                    <p:cNvPr id="89" name="51 CuadroTexto"/>
                    <p:cNvSpPr txBox="1">
                      <a:spLocks noRot="1" noChangeAspect="1" noMove="1" noResize="1" noEditPoints="1" noAdjustHandles="1" noChangeArrowheads="1" noChangeShapeType="1" noTextEdit="1"/>
                    </p:cNvSpPr>
                    <p:nvPr/>
                  </p:nvSpPr>
                  <p:spPr>
                    <a:xfrm>
                      <a:off x="2655086" y="1843755"/>
                      <a:ext cx="657479" cy="517986"/>
                    </a:xfrm>
                    <a:prstGeom prst="rect">
                      <a:avLst/>
                    </a:prstGeom>
                    <a:blipFill>
                      <a:blip r:embed="rId18"/>
                      <a:stretch>
                        <a:fillRect t="-11864" r="-14925" b="-1695"/>
                      </a:stretch>
                    </a:blipFill>
                  </p:spPr>
                  <p:txBody>
                    <a:bodyPr/>
                    <a:lstStyle/>
                    <a:p>
                      <a:r>
                        <a:rPr lang="es-ES">
                          <a:noFill/>
                        </a:rPr>
                        <a:t> </a:t>
                      </a:r>
                    </a:p>
                  </p:txBody>
                </p:sp>
              </mc:Fallback>
            </mc:AlternateContent>
          </p:grpSp>
          <p:cxnSp>
            <p:nvCxnSpPr>
              <p:cNvPr id="79" name="61 Conector recto de flecha"/>
              <p:cNvCxnSpPr/>
              <p:nvPr/>
            </p:nvCxnSpPr>
            <p:spPr>
              <a:xfrm flipV="1">
                <a:off x="3279659" y="3428787"/>
                <a:ext cx="3132000" cy="1"/>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67 CuadroTexto"/>
                  <p:cNvSpPr txBox="1"/>
                  <p:nvPr/>
                </p:nvSpPr>
                <p:spPr>
                  <a:xfrm>
                    <a:off x="4724647" y="2951499"/>
                    <a:ext cx="657895" cy="4904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e>
                            <m:sub>
                              <m:r>
                                <a:rPr lang="es-ES" sz="1600" b="0" i="1" smtClean="0">
                                  <a:latin typeface="Cambria Math" panose="02040503050406030204" pitchFamily="18" charset="0"/>
                                </a:rPr>
                                <m:t>𝑎</m:t>
                              </m:r>
                            </m:sub>
                          </m:sSub>
                        </m:oMath>
                      </m:oMathPara>
                    </a14:m>
                    <a:endParaRPr lang="es-ES" sz="1600" dirty="0"/>
                  </a:p>
                </p:txBody>
              </p:sp>
            </mc:Choice>
            <mc:Fallback xmlns="">
              <p:sp>
                <p:nvSpPr>
                  <p:cNvPr id="80" name="67 CuadroTexto"/>
                  <p:cNvSpPr txBox="1">
                    <a:spLocks noRot="1" noChangeAspect="1" noMove="1" noResize="1" noEditPoints="1" noAdjustHandles="1" noChangeArrowheads="1" noChangeShapeType="1" noTextEdit="1"/>
                  </p:cNvSpPr>
                  <p:nvPr/>
                </p:nvSpPr>
                <p:spPr>
                  <a:xfrm>
                    <a:off x="4724647" y="2951499"/>
                    <a:ext cx="657895" cy="490488"/>
                  </a:xfrm>
                  <a:prstGeom prst="rect">
                    <a:avLst/>
                  </a:prstGeom>
                  <a:blipFill>
                    <a:blip r:embed="rId19"/>
                    <a:stretch>
                      <a:fillRect t="-16071" r="-134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1" name="68 CuadroTexto"/>
                  <p:cNvSpPr txBox="1"/>
                  <p:nvPr/>
                </p:nvSpPr>
                <p:spPr>
                  <a:xfrm>
                    <a:off x="1975658" y="3097159"/>
                    <a:ext cx="261986" cy="4904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𝑝</m:t>
                          </m:r>
                        </m:oMath>
                      </m:oMathPara>
                    </a14:m>
                    <a:endParaRPr lang="es-ES" sz="1600" dirty="0"/>
                  </a:p>
                </p:txBody>
              </p:sp>
            </mc:Choice>
            <mc:Fallback xmlns="">
              <p:sp>
                <p:nvSpPr>
                  <p:cNvPr id="71" name="68 CuadroTexto"/>
                  <p:cNvSpPr txBox="1">
                    <a:spLocks noRot="1" noChangeAspect="1" noMove="1" noResize="1" noEditPoints="1" noAdjustHandles="1" noChangeArrowheads="1" noChangeShapeType="1" noTextEdit="1"/>
                  </p:cNvSpPr>
                  <p:nvPr/>
                </p:nvSpPr>
                <p:spPr>
                  <a:xfrm>
                    <a:off x="1975658" y="3097159"/>
                    <a:ext cx="261986" cy="490488"/>
                  </a:xfrm>
                  <a:prstGeom prst="rect">
                    <a:avLst/>
                  </a:prstGeom>
                  <a:blipFill>
                    <a:blip r:embed="rId20"/>
                    <a:stretch>
                      <a:fillRect r="-62963" b="-357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2" name="69 CuadroTexto"/>
                  <p:cNvSpPr txBox="1"/>
                  <p:nvPr/>
                </p:nvSpPr>
                <p:spPr>
                  <a:xfrm>
                    <a:off x="6361648" y="3155085"/>
                    <a:ext cx="382540" cy="4904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𝑎</m:t>
                          </m:r>
                        </m:oMath>
                      </m:oMathPara>
                    </a14:m>
                    <a:endParaRPr lang="es-ES" sz="1600" dirty="0"/>
                  </a:p>
                </p:txBody>
              </p:sp>
            </mc:Choice>
            <mc:Fallback xmlns="">
              <p:sp>
                <p:nvSpPr>
                  <p:cNvPr id="72" name="69 CuadroTexto"/>
                  <p:cNvSpPr txBox="1">
                    <a:spLocks noRot="1" noChangeAspect="1" noMove="1" noResize="1" noEditPoints="1" noAdjustHandles="1" noChangeArrowheads="1" noChangeShapeType="1" noTextEdit="1"/>
                  </p:cNvSpPr>
                  <p:nvPr/>
                </p:nvSpPr>
                <p:spPr>
                  <a:xfrm>
                    <a:off x="6361648" y="3155085"/>
                    <a:ext cx="382540" cy="490488"/>
                  </a:xfrm>
                  <a:prstGeom prst="rect">
                    <a:avLst/>
                  </a:prstGeom>
                  <a:blipFill>
                    <a:blip r:embed="rId21"/>
                    <a:stretch>
                      <a:fillRect r="-5128"/>
                    </a:stretch>
                  </a:blipFill>
                </p:spPr>
                <p:txBody>
                  <a:bodyPr/>
                  <a:lstStyle/>
                  <a:p>
                    <a:r>
                      <a:rPr lang="es-ES">
                        <a:noFill/>
                      </a:rPr>
                      <a:t> </a:t>
                    </a:r>
                  </a:p>
                </p:txBody>
              </p:sp>
            </mc:Fallback>
          </mc:AlternateContent>
        </p:grpSp>
        <p:cxnSp>
          <p:nvCxnSpPr>
            <p:cNvPr id="74" name="48 Conector recto de flecha"/>
            <p:cNvCxnSpPr/>
            <p:nvPr/>
          </p:nvCxnSpPr>
          <p:spPr>
            <a:xfrm rot="16200000" flipH="1" flipV="1">
              <a:off x="5760172" y="5615165"/>
              <a:ext cx="452094" cy="1"/>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48 Conector recto de flecha"/>
            <p:cNvCxnSpPr/>
            <p:nvPr/>
          </p:nvCxnSpPr>
          <p:spPr>
            <a:xfrm rot="5400000" flipH="1">
              <a:off x="8355769" y="5229370"/>
              <a:ext cx="252000" cy="1"/>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51 CuadroTexto"/>
                <p:cNvSpPr txBox="1"/>
                <p:nvPr/>
              </p:nvSpPr>
              <p:spPr>
                <a:xfrm>
                  <a:off x="8353351" y="4800049"/>
                  <a:ext cx="44294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𝑣</m:t>
                                </m:r>
                              </m:e>
                            </m:acc>
                          </m:e>
                          <m:sub>
                            <m:r>
                              <a:rPr lang="es-ES" sz="1600" b="0" i="1" smtClean="0">
                                <a:latin typeface="Cambria Math" panose="02040503050406030204" pitchFamily="18" charset="0"/>
                              </a:rPr>
                              <m:t>𝑎</m:t>
                            </m:r>
                          </m:sub>
                        </m:sSub>
                      </m:oMath>
                    </m:oMathPara>
                  </a14:m>
                  <a:endParaRPr lang="es-ES" sz="1600" dirty="0"/>
                </a:p>
              </p:txBody>
            </p:sp>
          </mc:Choice>
          <mc:Fallback xmlns="">
            <p:sp>
              <p:nvSpPr>
                <p:cNvPr id="76" name="51 CuadroTexto"/>
                <p:cNvSpPr txBox="1">
                  <a:spLocks noRot="1" noChangeAspect="1" noMove="1" noResize="1" noEditPoints="1" noAdjustHandles="1" noChangeArrowheads="1" noChangeShapeType="1" noTextEdit="1"/>
                </p:cNvSpPr>
                <p:nvPr/>
              </p:nvSpPr>
              <p:spPr>
                <a:xfrm>
                  <a:off x="8353351" y="4800049"/>
                  <a:ext cx="442942" cy="338554"/>
                </a:xfrm>
                <a:prstGeom prst="rect">
                  <a:avLst/>
                </a:prstGeom>
                <a:blipFill>
                  <a:blip r:embed="rId22"/>
                  <a:stretch>
                    <a:fillRect t="-16364" r="-1643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7" name="51 CuadroTexto"/>
                <p:cNvSpPr txBox="1"/>
                <p:nvPr/>
              </p:nvSpPr>
              <p:spPr>
                <a:xfrm>
                  <a:off x="5914951" y="5685874"/>
                  <a:ext cx="442685" cy="3575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𝑣</m:t>
                                </m:r>
                              </m:e>
                            </m:acc>
                          </m:e>
                          <m:sub>
                            <m:r>
                              <a:rPr lang="es-ES" sz="1600" b="0" i="1" smtClean="0">
                                <a:latin typeface="Cambria Math" panose="02040503050406030204" pitchFamily="18" charset="0"/>
                              </a:rPr>
                              <m:t>𝑝</m:t>
                            </m:r>
                          </m:sub>
                        </m:sSub>
                      </m:oMath>
                    </m:oMathPara>
                  </a14:m>
                  <a:endParaRPr lang="es-ES" sz="1600" dirty="0"/>
                </a:p>
              </p:txBody>
            </p:sp>
          </mc:Choice>
          <mc:Fallback xmlns="">
            <p:sp>
              <p:nvSpPr>
                <p:cNvPr id="77" name="51 CuadroTexto"/>
                <p:cNvSpPr txBox="1">
                  <a:spLocks noRot="1" noChangeAspect="1" noMove="1" noResize="1" noEditPoints="1" noAdjustHandles="1" noChangeArrowheads="1" noChangeShapeType="1" noTextEdit="1"/>
                </p:cNvSpPr>
                <p:nvPr/>
              </p:nvSpPr>
              <p:spPr>
                <a:xfrm>
                  <a:off x="5914951" y="5685874"/>
                  <a:ext cx="442685" cy="357534"/>
                </a:xfrm>
                <a:prstGeom prst="rect">
                  <a:avLst/>
                </a:prstGeom>
                <a:blipFill>
                  <a:blip r:embed="rId23"/>
                  <a:stretch>
                    <a:fillRect t="-11864" r="-16438" b="-1695"/>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90" name="CuadroTexto 89"/>
              <p:cNvSpPr txBox="1"/>
              <p:nvPr/>
            </p:nvSpPr>
            <p:spPr>
              <a:xfrm>
                <a:off x="322749" y="1664227"/>
                <a:ext cx="3153871" cy="584775"/>
              </a:xfrm>
              <a:prstGeom prst="rect">
                <a:avLst/>
              </a:prstGeom>
              <a:noFill/>
            </p:spPr>
            <p:txBody>
              <a:bodyPr wrap="square" rtlCol="0">
                <a:spAutoFit/>
              </a:bodyPr>
              <a:lstStyle/>
              <a:p>
                <a:r>
                  <a:rPr lang="es-ES" sz="1600" dirty="0" smtClean="0"/>
                  <a:t>En un </a:t>
                </a:r>
                <a14:m>
                  <m:oMath xmlns:m="http://schemas.openxmlformats.org/officeDocument/2006/math">
                    <m:r>
                      <a:rPr lang="es-ES" sz="1600" i="1" dirty="0" smtClean="0">
                        <a:latin typeface="Cambria Math" panose="02040503050406030204" pitchFamily="18" charset="0"/>
                      </a:rPr>
                      <m:t>𝑑𝑡</m:t>
                    </m:r>
                  </m:oMath>
                </a14:m>
                <a:r>
                  <a:rPr lang="es-ES" sz="1600" dirty="0" smtClean="0"/>
                  <a:t>, el planeta se desplaza un </a:t>
                </a:r>
                <a14:m>
                  <m:oMath xmlns:m="http://schemas.openxmlformats.org/officeDocument/2006/math">
                    <m:r>
                      <a:rPr lang="es-ES" sz="1600" b="0" i="1" smtClean="0">
                        <a:latin typeface="Cambria Math" panose="02040503050406030204" pitchFamily="18" charset="0"/>
                      </a:rPr>
                      <m:t>𝑑</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𝑟</m:t>
                        </m:r>
                      </m:e>
                    </m:acc>
                  </m:oMath>
                </a14:m>
                <a:r>
                  <a:rPr lang="es-ES" sz="1600" dirty="0" smtClean="0"/>
                  <a:t>, describiendo un área </a:t>
                </a:r>
                <a14:m>
                  <m:oMath xmlns:m="http://schemas.openxmlformats.org/officeDocument/2006/math">
                    <m:r>
                      <a:rPr lang="es-ES" sz="1600" i="1" dirty="0" smtClean="0">
                        <a:latin typeface="Cambria Math" panose="02040503050406030204" pitchFamily="18" charset="0"/>
                      </a:rPr>
                      <m:t>𝑑𝐴</m:t>
                    </m:r>
                  </m:oMath>
                </a14:m>
                <a:r>
                  <a:rPr lang="es-ES" sz="1600" dirty="0" smtClean="0"/>
                  <a:t>:</a:t>
                </a:r>
                <a:endParaRPr lang="es-ES" sz="1600" dirty="0"/>
              </a:p>
            </p:txBody>
          </p:sp>
        </mc:Choice>
        <mc:Fallback xmlns="">
          <p:sp>
            <p:nvSpPr>
              <p:cNvPr id="90" name="CuadroTexto 89"/>
              <p:cNvSpPr txBox="1">
                <a:spLocks noRot="1" noChangeAspect="1" noMove="1" noResize="1" noEditPoints="1" noAdjustHandles="1" noChangeArrowheads="1" noChangeShapeType="1" noTextEdit="1"/>
              </p:cNvSpPr>
              <p:nvPr/>
            </p:nvSpPr>
            <p:spPr>
              <a:xfrm>
                <a:off x="322749" y="1664227"/>
                <a:ext cx="3153871" cy="584775"/>
              </a:xfrm>
              <a:prstGeom prst="rect">
                <a:avLst/>
              </a:prstGeom>
              <a:blipFill>
                <a:blip r:embed="rId24"/>
                <a:stretch>
                  <a:fillRect l="-1161" t="-2083" b="-1354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 name="Rectángulo 1"/>
              <p:cNvSpPr/>
              <p:nvPr/>
            </p:nvSpPr>
            <p:spPr>
              <a:xfrm>
                <a:off x="1784854" y="4297049"/>
                <a:ext cx="4547399" cy="6168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S" sz="1600" i="1" smtClean="0">
                              <a:latin typeface="Cambria Math" panose="02040503050406030204" pitchFamily="18" charset="0"/>
                            </a:rPr>
                          </m:ctrlPr>
                        </m:dPr>
                        <m:e>
                          <m:acc>
                            <m:accPr>
                              <m:chr m:val="⃗"/>
                              <m:ctrlPr>
                                <a:rPr lang="es-ES" sz="1600" i="1">
                                  <a:latin typeface="Cambria Math" panose="02040503050406030204" pitchFamily="18" charset="0"/>
                                </a:rPr>
                              </m:ctrlPr>
                            </m:accPr>
                            <m:e>
                              <m:r>
                                <a:rPr lang="es-ES" sz="1600" i="1">
                                  <a:latin typeface="Cambria Math" panose="02040503050406030204" pitchFamily="18" charset="0"/>
                                </a:rPr>
                                <m:t>𝐿</m:t>
                              </m:r>
                            </m:e>
                          </m:acc>
                        </m:e>
                      </m:d>
                      <m:r>
                        <a:rPr lang="es-ES" sz="1600" i="1">
                          <a:latin typeface="Cambria Math" panose="02040503050406030204" pitchFamily="18" charset="0"/>
                        </a:rPr>
                        <m:t>=</m:t>
                      </m:r>
                      <m:d>
                        <m:dPr>
                          <m:begChr m:val="|"/>
                          <m:endChr m:val="|"/>
                          <m:ctrlPr>
                            <a:rPr lang="es-ES" sz="1600" i="1">
                              <a:latin typeface="Cambria Math" panose="02040503050406030204" pitchFamily="18" charset="0"/>
                            </a:rPr>
                          </m:ctrlPr>
                        </m:dPr>
                        <m:e>
                          <m:acc>
                            <m:accPr>
                              <m:chr m:val="⃗"/>
                              <m:ctrlPr>
                                <a:rPr lang="es-ES" sz="1600" i="1">
                                  <a:latin typeface="Cambria Math" panose="02040503050406030204" pitchFamily="18" charset="0"/>
                                </a:rPr>
                              </m:ctrlPr>
                            </m:accPr>
                            <m:e>
                              <m:r>
                                <a:rPr lang="es-ES" sz="1600" i="1">
                                  <a:latin typeface="Cambria Math" panose="02040503050406030204" pitchFamily="18" charset="0"/>
                                </a:rPr>
                                <m:t>𝑟</m:t>
                              </m:r>
                            </m:e>
                          </m:acc>
                          <m:r>
                            <a:rPr lang="es-ES" sz="1600" i="1">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𝑚</m:t>
                          </m:r>
                          <m:acc>
                            <m:accPr>
                              <m:chr m:val="⃗"/>
                              <m:ctrlPr>
                                <a:rPr lang="es-ES" sz="1600" i="1">
                                  <a:latin typeface="Cambria Math" panose="02040503050406030204" pitchFamily="18" charset="0"/>
                                  <a:ea typeface="Cambria Math" panose="02040503050406030204" pitchFamily="18" charset="0"/>
                                </a:rPr>
                              </m:ctrlPr>
                            </m:accPr>
                            <m:e>
                              <m:r>
                                <a:rPr lang="es-ES" sz="1600" i="1">
                                  <a:latin typeface="Cambria Math" panose="02040503050406030204" pitchFamily="18" charset="0"/>
                                  <a:ea typeface="Cambria Math" panose="02040503050406030204" pitchFamily="18" charset="0"/>
                                </a:rPr>
                                <m:t>𝑣</m:t>
                              </m:r>
                            </m:e>
                          </m:acc>
                        </m:e>
                      </m:d>
                      <m:r>
                        <a:rPr lang="es-ES" sz="1600" i="1">
                          <a:latin typeface="Cambria Math" panose="02040503050406030204" pitchFamily="18" charset="0"/>
                        </a:rPr>
                        <m:t>=</m:t>
                      </m:r>
                      <m:r>
                        <a:rPr lang="es-ES" sz="1600" i="1">
                          <a:latin typeface="Cambria Math" panose="02040503050406030204" pitchFamily="18" charset="0"/>
                        </a:rPr>
                        <m:t>𝑚</m:t>
                      </m:r>
                      <m:d>
                        <m:dPr>
                          <m:begChr m:val="|"/>
                          <m:endChr m:val="|"/>
                          <m:ctrlPr>
                            <a:rPr lang="es-ES" sz="1600" i="1">
                              <a:latin typeface="Cambria Math" panose="02040503050406030204" pitchFamily="18" charset="0"/>
                            </a:rPr>
                          </m:ctrlPr>
                        </m:dPr>
                        <m:e>
                          <m:acc>
                            <m:accPr>
                              <m:chr m:val="⃗"/>
                              <m:ctrlPr>
                                <a:rPr lang="es-ES" sz="1600" i="1">
                                  <a:latin typeface="Cambria Math" panose="02040503050406030204" pitchFamily="18" charset="0"/>
                                </a:rPr>
                              </m:ctrlPr>
                            </m:accPr>
                            <m:e>
                              <m:r>
                                <a:rPr lang="es-ES" sz="1600" i="1">
                                  <a:latin typeface="Cambria Math" panose="02040503050406030204" pitchFamily="18" charset="0"/>
                                </a:rPr>
                                <m:t>𝑟</m:t>
                              </m:r>
                            </m:e>
                          </m:acc>
                          <m:r>
                            <a:rPr lang="es-ES" sz="1600" i="1">
                              <a:latin typeface="Cambria Math" panose="02040503050406030204" pitchFamily="18" charset="0"/>
                              <a:ea typeface="Cambria Math" panose="02040503050406030204" pitchFamily="18" charset="0"/>
                            </a:rPr>
                            <m:t>×</m:t>
                          </m:r>
                          <m:acc>
                            <m:accPr>
                              <m:chr m:val="⃗"/>
                              <m:ctrlPr>
                                <a:rPr lang="es-ES" sz="1600" i="1">
                                  <a:latin typeface="Cambria Math" panose="02040503050406030204" pitchFamily="18" charset="0"/>
                                  <a:ea typeface="Cambria Math" panose="02040503050406030204" pitchFamily="18" charset="0"/>
                                </a:rPr>
                              </m:ctrlPr>
                            </m:accPr>
                            <m:e>
                              <m:r>
                                <a:rPr lang="es-ES" sz="1600" i="1">
                                  <a:latin typeface="Cambria Math" panose="02040503050406030204" pitchFamily="18" charset="0"/>
                                  <a:ea typeface="Cambria Math" panose="02040503050406030204" pitchFamily="18" charset="0"/>
                                </a:rPr>
                                <m:t>𝑣</m:t>
                              </m:r>
                            </m:e>
                          </m:acc>
                        </m:e>
                      </m:d>
                      <m:r>
                        <a:rPr lang="es-ES" sz="1600" i="1">
                          <a:latin typeface="Cambria Math" panose="02040503050406030204" pitchFamily="18" charset="0"/>
                        </a:rPr>
                        <m:t>=</m:t>
                      </m:r>
                      <m:r>
                        <a:rPr lang="es-ES" sz="1600" i="1">
                          <a:latin typeface="Cambria Math" panose="02040503050406030204" pitchFamily="18" charset="0"/>
                        </a:rPr>
                        <m:t>𝑐𝑡𝑒</m:t>
                      </m:r>
                      <m:r>
                        <a:rPr lang="es-ES" sz="1600" i="1">
                          <a:latin typeface="Cambria Math" panose="02040503050406030204" pitchFamily="18" charset="0"/>
                          <a:ea typeface="Cambria Math" panose="02040503050406030204" pitchFamily="18" charset="0"/>
                        </a:rPr>
                        <m:t>⟹</m:t>
                      </m:r>
                      <m:d>
                        <m:dPr>
                          <m:begChr m:val="|"/>
                          <m:endChr m:val="|"/>
                          <m:ctrlPr>
                            <a:rPr lang="es-ES" sz="1600" i="1">
                              <a:latin typeface="Cambria Math" panose="02040503050406030204" pitchFamily="18" charset="0"/>
                            </a:rPr>
                          </m:ctrlPr>
                        </m:dPr>
                        <m:e>
                          <m:acc>
                            <m:accPr>
                              <m:chr m:val="⃗"/>
                              <m:ctrlPr>
                                <a:rPr lang="es-ES" sz="1600" i="1">
                                  <a:latin typeface="Cambria Math" panose="02040503050406030204" pitchFamily="18" charset="0"/>
                                </a:rPr>
                              </m:ctrlPr>
                            </m:accPr>
                            <m:e>
                              <m:r>
                                <a:rPr lang="es-ES" sz="1600" i="1">
                                  <a:latin typeface="Cambria Math" panose="02040503050406030204" pitchFamily="18" charset="0"/>
                                </a:rPr>
                                <m:t>𝑟</m:t>
                              </m:r>
                            </m:e>
                          </m:acc>
                          <m:r>
                            <a:rPr lang="es-ES" sz="1600" i="1">
                              <a:latin typeface="Cambria Math" panose="02040503050406030204" pitchFamily="18" charset="0"/>
                              <a:ea typeface="Cambria Math" panose="02040503050406030204" pitchFamily="18" charset="0"/>
                            </a:rPr>
                            <m:t>×</m:t>
                          </m:r>
                          <m:acc>
                            <m:accPr>
                              <m:chr m:val="⃗"/>
                              <m:ctrlPr>
                                <a:rPr lang="es-ES" sz="1600" i="1">
                                  <a:latin typeface="Cambria Math" panose="02040503050406030204" pitchFamily="18" charset="0"/>
                                  <a:ea typeface="Cambria Math" panose="02040503050406030204" pitchFamily="18" charset="0"/>
                                </a:rPr>
                              </m:ctrlPr>
                            </m:accPr>
                            <m:e>
                              <m:r>
                                <a:rPr lang="es-ES" sz="1600" i="1">
                                  <a:latin typeface="Cambria Math" panose="02040503050406030204" pitchFamily="18" charset="0"/>
                                  <a:ea typeface="Cambria Math" panose="02040503050406030204" pitchFamily="18" charset="0"/>
                                </a:rPr>
                                <m:t>𝑣</m:t>
                              </m:r>
                            </m:e>
                          </m:acc>
                        </m:e>
                      </m:d>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d>
                            <m:dPr>
                              <m:begChr m:val="|"/>
                              <m:endChr m:val="|"/>
                              <m:ctrlPr>
                                <a:rPr lang="es-ES" sz="1600" i="1">
                                  <a:latin typeface="Cambria Math" panose="02040503050406030204" pitchFamily="18" charset="0"/>
                                </a:rPr>
                              </m:ctrlPr>
                            </m:dPr>
                            <m:e>
                              <m:acc>
                                <m:accPr>
                                  <m:chr m:val="⃗"/>
                                  <m:ctrlPr>
                                    <a:rPr lang="es-ES" sz="1600" i="1">
                                      <a:latin typeface="Cambria Math" panose="02040503050406030204" pitchFamily="18" charset="0"/>
                                    </a:rPr>
                                  </m:ctrlPr>
                                </m:accPr>
                                <m:e>
                                  <m:r>
                                    <a:rPr lang="es-ES" sz="1600" i="1">
                                      <a:latin typeface="Cambria Math" panose="02040503050406030204" pitchFamily="18" charset="0"/>
                                    </a:rPr>
                                    <m:t>𝐿</m:t>
                                  </m:r>
                                </m:e>
                              </m:acc>
                            </m:e>
                          </m:d>
                        </m:num>
                        <m:den>
                          <m:r>
                            <a:rPr lang="es-ES" sz="1600" b="0" i="1" smtClean="0">
                              <a:latin typeface="Cambria Math" panose="02040503050406030204" pitchFamily="18" charset="0"/>
                              <a:ea typeface="Cambria Math" panose="02040503050406030204" pitchFamily="18" charset="0"/>
                            </a:rPr>
                            <m:t>𝑚</m:t>
                          </m:r>
                        </m:den>
                      </m:f>
                    </m:oMath>
                  </m:oMathPara>
                </a14:m>
                <a:endParaRPr lang="es-ES" sz="1600" dirty="0"/>
              </a:p>
            </p:txBody>
          </p:sp>
        </mc:Choice>
        <mc:Fallback xmlns="">
          <p:sp>
            <p:nvSpPr>
              <p:cNvPr id="2" name="Rectángulo 1"/>
              <p:cNvSpPr>
                <a:spLocks noRot="1" noChangeAspect="1" noMove="1" noResize="1" noEditPoints="1" noAdjustHandles="1" noChangeArrowheads="1" noChangeShapeType="1" noTextEdit="1"/>
              </p:cNvSpPr>
              <p:nvPr/>
            </p:nvSpPr>
            <p:spPr>
              <a:xfrm>
                <a:off x="1784854" y="4297049"/>
                <a:ext cx="4547399" cy="616836"/>
              </a:xfrm>
              <a:prstGeom prst="rect">
                <a:avLst/>
              </a:prstGeom>
              <a:blipFill>
                <a:blip r:embed="rId25"/>
                <a:stretch>
                  <a:fillRect/>
                </a:stretch>
              </a:blipFill>
            </p:spPr>
            <p:txBody>
              <a:bodyPr/>
              <a:lstStyle/>
              <a:p>
                <a:r>
                  <a:rPr lang="es-ES">
                    <a:noFill/>
                  </a:rPr>
                  <a:t> </a:t>
                </a:r>
              </a:p>
            </p:txBody>
          </p:sp>
        </mc:Fallback>
      </mc:AlternateContent>
      <p:sp>
        <p:nvSpPr>
          <p:cNvPr id="56" name="CuadroTexto 55"/>
          <p:cNvSpPr txBox="1"/>
          <p:nvPr/>
        </p:nvSpPr>
        <p:spPr>
          <a:xfrm>
            <a:off x="363407" y="5113737"/>
            <a:ext cx="1475793" cy="338554"/>
          </a:xfrm>
          <a:prstGeom prst="rect">
            <a:avLst/>
          </a:prstGeom>
          <a:noFill/>
        </p:spPr>
        <p:txBody>
          <a:bodyPr wrap="square" rtlCol="0">
            <a:spAutoFit/>
          </a:bodyPr>
          <a:lstStyle/>
          <a:p>
            <a:r>
              <a:rPr lang="es-ES" sz="1600" dirty="0" smtClean="0"/>
              <a:t>Sustituyendo:</a:t>
            </a:r>
            <a:endParaRPr lang="es-ES" sz="1600" dirty="0"/>
          </a:p>
        </p:txBody>
      </p:sp>
    </p:spTree>
    <p:extLst>
      <p:ext uri="{BB962C8B-B14F-4D97-AF65-F5344CB8AC3E}">
        <p14:creationId xmlns:p14="http://schemas.microsoft.com/office/powerpoint/2010/main" val="2666860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559300" y="556715"/>
            <a:ext cx="2613216" cy="338554"/>
          </a:xfrm>
          <a:prstGeom prst="rect">
            <a:avLst/>
          </a:prstGeom>
          <a:noFill/>
        </p:spPr>
        <p:txBody>
          <a:bodyPr wrap="none" rtlCol="0">
            <a:spAutoFit/>
          </a:bodyPr>
          <a:lstStyle/>
          <a:p>
            <a:r>
              <a:rPr lang="es-ES" sz="1600" b="1" dirty="0" smtClean="0">
                <a:solidFill>
                  <a:schemeClr val="bg1"/>
                </a:solidFill>
              </a:rPr>
              <a:t>TABLA DE CONTENIDOS</a:t>
            </a:r>
            <a:endParaRPr lang="es-ES" sz="1600" b="1" dirty="0">
              <a:solidFill>
                <a:schemeClr val="bg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783359055"/>
              </p:ext>
            </p:extLst>
          </p:nvPr>
        </p:nvGraphicFramePr>
        <p:xfrm>
          <a:off x="444500" y="1085021"/>
          <a:ext cx="8229600" cy="54559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187307646"/>
                    </a:ext>
                  </a:extLst>
                </a:gridCol>
                <a:gridCol w="4114800">
                  <a:extLst>
                    <a:ext uri="{9D8B030D-6E8A-4147-A177-3AD203B41FA5}">
                      <a16:colId xmlns:a16="http://schemas.microsoft.com/office/drawing/2014/main" val="3377069663"/>
                    </a:ext>
                  </a:extLst>
                </a:gridCol>
              </a:tblGrid>
              <a:tr h="5303079">
                <a:tc>
                  <a:txBody>
                    <a:bodyPr/>
                    <a:lstStyle/>
                    <a:p>
                      <a:pPr marL="265113" indent="-265113"/>
                      <a:r>
                        <a:rPr lang="es-ES" sz="1600" b="1" dirty="0" smtClean="0">
                          <a:solidFill>
                            <a:srgbClr val="0070C0"/>
                          </a:solidFill>
                        </a:rPr>
                        <a:t>GRAVITACIÓN UNIVERSAL</a:t>
                      </a:r>
                    </a:p>
                    <a:p>
                      <a:pPr marL="266700" indent="-266700">
                        <a:buNone/>
                      </a:pPr>
                      <a:r>
                        <a:rPr lang="es-ES" sz="1600" b="1" dirty="0" smtClean="0">
                          <a:solidFill>
                            <a:schemeClr val="tx1"/>
                          </a:solidFill>
                          <a:hlinkClick r:id="rId2" action="ppaction://hlinksldjump"/>
                        </a:rPr>
                        <a:t>1.	El movimiento de</a:t>
                      </a:r>
                      <a:r>
                        <a:rPr lang="es-ES" sz="1600" b="1" baseline="0" dirty="0" smtClean="0">
                          <a:solidFill>
                            <a:schemeClr val="tx1"/>
                          </a:solidFill>
                          <a:hlinkClick r:id="rId2" action="ppaction://hlinksldjump"/>
                        </a:rPr>
                        <a:t> los planetas</a:t>
                      </a:r>
                      <a:endParaRPr lang="es-ES" sz="1600" b="1" dirty="0" smtClean="0">
                        <a:solidFill>
                          <a:schemeClr val="tx1"/>
                        </a:solidFill>
                      </a:endParaRPr>
                    </a:p>
                    <a:p>
                      <a:pPr marL="723900" indent="-457200">
                        <a:buNone/>
                      </a:pPr>
                      <a:r>
                        <a:rPr lang="es-ES" sz="1600" b="0" dirty="0" smtClean="0">
                          <a:solidFill>
                            <a:schemeClr val="tx1"/>
                          </a:solidFill>
                          <a:hlinkClick r:id="rId2" action="ppaction://hlinksldjump"/>
                        </a:rPr>
                        <a:t>1.1.	Teorías geocéntricas</a:t>
                      </a:r>
                      <a:r>
                        <a:rPr lang="es-ES" sz="1600" b="0" baseline="0" dirty="0" smtClean="0">
                          <a:solidFill>
                            <a:schemeClr val="tx1"/>
                          </a:solidFill>
                          <a:hlinkClick r:id="rId2" action="ppaction://hlinksldjump"/>
                        </a:rPr>
                        <a:t>.</a:t>
                      </a:r>
                      <a:endParaRPr lang="es-ES" sz="1600" b="0" baseline="0" dirty="0" smtClean="0">
                        <a:solidFill>
                          <a:schemeClr val="tx1"/>
                        </a:solidFill>
                      </a:endParaRPr>
                    </a:p>
                    <a:p>
                      <a:pPr marL="723900" indent="-457200">
                        <a:buNone/>
                      </a:pPr>
                      <a:r>
                        <a:rPr lang="es-ES" sz="1600" b="0" baseline="0" dirty="0" smtClean="0">
                          <a:solidFill>
                            <a:schemeClr val="tx1"/>
                          </a:solidFill>
                          <a:hlinkClick r:id="rId3" action="ppaction://hlinksldjump"/>
                        </a:rPr>
                        <a:t>1.2.	Teorías heliocéntricas.</a:t>
                      </a:r>
                      <a:endParaRPr lang="es-ES" sz="1600" b="0" baseline="0" dirty="0" smtClean="0">
                        <a:solidFill>
                          <a:schemeClr val="tx1"/>
                        </a:solidFill>
                      </a:endParaRPr>
                    </a:p>
                    <a:p>
                      <a:pPr marL="723900" indent="-457200">
                        <a:buNone/>
                      </a:pPr>
                      <a:r>
                        <a:rPr lang="es-ES" sz="1600" b="0" baseline="0" dirty="0" smtClean="0">
                          <a:solidFill>
                            <a:schemeClr val="tx1"/>
                          </a:solidFill>
                          <a:hlinkClick r:id="rId4" action="ppaction://hlinksldjump"/>
                        </a:rPr>
                        <a:t>1.3.	Las Leyes de Kepler.</a:t>
                      </a:r>
                      <a:endParaRPr lang="es-ES" sz="1600" b="0" baseline="0" dirty="0" smtClean="0">
                        <a:solidFill>
                          <a:schemeClr val="tx1"/>
                        </a:solidFill>
                      </a:endParaRPr>
                    </a:p>
                    <a:p>
                      <a:pPr marL="723900" indent="-457200">
                        <a:buNone/>
                      </a:pPr>
                      <a:r>
                        <a:rPr lang="es-ES" sz="1600" b="0" baseline="0" dirty="0" smtClean="0">
                          <a:solidFill>
                            <a:schemeClr val="tx1"/>
                          </a:solidFill>
                          <a:hlinkClick r:id="rId5" action="ppaction://hlinksldjump"/>
                        </a:rPr>
                        <a:t>1.4. 	Nociones actuales del sistema solar</a:t>
                      </a:r>
                      <a:endParaRPr lang="es-ES" sz="800" b="0" baseline="0" dirty="0" smtClean="0">
                        <a:solidFill>
                          <a:schemeClr val="tx1"/>
                        </a:solidFill>
                      </a:endParaRPr>
                    </a:p>
                    <a:p>
                      <a:pPr marL="266700" indent="-266700">
                        <a:buNone/>
                      </a:pPr>
                      <a:r>
                        <a:rPr lang="es-ES" sz="1600" b="1" baseline="0" dirty="0" smtClean="0">
                          <a:solidFill>
                            <a:schemeClr val="tx1"/>
                          </a:solidFill>
                          <a:hlinkClick r:id="rId6" action="ppaction://hlinksldjump"/>
                        </a:rPr>
                        <a:t>2.	Traslación de los planetas</a:t>
                      </a:r>
                      <a:endParaRPr lang="es-ES" sz="1600" b="1" baseline="0" dirty="0" smtClean="0">
                        <a:solidFill>
                          <a:schemeClr val="tx1"/>
                        </a:solidFill>
                      </a:endParaRPr>
                    </a:p>
                    <a:p>
                      <a:pPr marL="723900" indent="-457200">
                        <a:buNone/>
                      </a:pPr>
                      <a:r>
                        <a:rPr lang="es-ES" sz="1600" b="0" baseline="0" dirty="0" smtClean="0">
                          <a:solidFill>
                            <a:schemeClr val="tx1"/>
                          </a:solidFill>
                          <a:hlinkClick r:id="rId7" action="ppaction://hlinksldjump"/>
                        </a:rPr>
                        <a:t>2.1.	Momento angular.</a:t>
                      </a:r>
                      <a:endParaRPr lang="es-ES" sz="1600" b="0" baseline="0" dirty="0" smtClean="0">
                        <a:solidFill>
                          <a:schemeClr val="tx1"/>
                        </a:solidFill>
                      </a:endParaRPr>
                    </a:p>
                    <a:p>
                      <a:pPr marL="723900" indent="-457200">
                        <a:buNone/>
                      </a:pPr>
                      <a:r>
                        <a:rPr lang="es-ES" sz="1600" b="0" baseline="0" dirty="0" smtClean="0">
                          <a:solidFill>
                            <a:schemeClr val="tx1"/>
                          </a:solidFill>
                          <a:hlinkClick r:id="rId8" action="ppaction://hlinksldjump"/>
                        </a:rPr>
                        <a:t>2.2.	Conservación del momento angular y Leyes de Kepler.</a:t>
                      </a:r>
                      <a:endParaRPr lang="es-ES" sz="1600" b="0" baseline="0" dirty="0" smtClean="0">
                        <a:solidFill>
                          <a:schemeClr val="tx1"/>
                        </a:solidFill>
                      </a:endParaRPr>
                    </a:p>
                    <a:p>
                      <a:pPr marL="266700" indent="-266700">
                        <a:buNone/>
                      </a:pPr>
                      <a:r>
                        <a:rPr lang="es-ES" sz="1600" b="1" baseline="0" dirty="0" smtClean="0">
                          <a:solidFill>
                            <a:schemeClr val="tx1"/>
                          </a:solidFill>
                          <a:hlinkClick r:id="rId9" action="ppaction://hlinksldjump"/>
                        </a:rPr>
                        <a:t>3.	La Ley de Gravitación Universal</a:t>
                      </a:r>
                      <a:endParaRPr lang="es-ES" sz="1600" b="1" baseline="0" dirty="0" smtClean="0">
                        <a:solidFill>
                          <a:schemeClr val="tx1"/>
                        </a:solidFill>
                      </a:endParaRPr>
                    </a:p>
                    <a:p>
                      <a:pPr marL="723900" indent="-457200">
                        <a:buNone/>
                      </a:pPr>
                      <a:r>
                        <a:rPr lang="es-ES" sz="1600" b="0" baseline="0" dirty="0" smtClean="0">
                          <a:solidFill>
                            <a:schemeClr val="tx1"/>
                          </a:solidFill>
                          <a:hlinkClick r:id="rId9" action="ppaction://hlinksldjump"/>
                        </a:rPr>
                        <a:t>3.1.	Precedentes de la Ley de Gravitación Universal.</a:t>
                      </a:r>
                      <a:endParaRPr lang="es-ES" sz="1600" b="0" baseline="0" dirty="0" smtClean="0">
                        <a:solidFill>
                          <a:schemeClr val="tx1"/>
                        </a:solidFill>
                      </a:endParaRPr>
                    </a:p>
                    <a:p>
                      <a:pPr marL="723900" indent="-457200">
                        <a:buNone/>
                      </a:pPr>
                      <a:r>
                        <a:rPr lang="es-ES" sz="1600" b="0" baseline="0" dirty="0" smtClean="0">
                          <a:solidFill>
                            <a:schemeClr val="tx1"/>
                          </a:solidFill>
                          <a:hlinkClick r:id="rId10" action="ppaction://hlinksldjump"/>
                        </a:rPr>
                        <a:t>3.2. 	La Ley de Gravitación Universal.</a:t>
                      </a:r>
                      <a:endParaRPr lang="es-ES" sz="1600" b="0" baseline="0" dirty="0" smtClean="0">
                        <a:solidFill>
                          <a:schemeClr val="tx1"/>
                        </a:solidFill>
                      </a:endParaRPr>
                    </a:p>
                    <a:p>
                      <a:pPr marL="723900" indent="-457200">
                        <a:buNone/>
                      </a:pPr>
                      <a:r>
                        <a:rPr lang="es-ES" sz="1600" b="0" baseline="0" dirty="0" smtClean="0">
                          <a:solidFill>
                            <a:schemeClr val="tx1"/>
                          </a:solidFill>
                          <a:hlinkClick r:id="rId11" action="ppaction://hlinksldjump"/>
                        </a:rPr>
                        <a:t>3.3.	Fuerzas gravitatorias en un conjunto de masas.</a:t>
                      </a:r>
                      <a:endParaRPr lang="es-ES" sz="1600" b="0" baseline="0" dirty="0" smtClean="0">
                        <a:solidFill>
                          <a:schemeClr val="tx1"/>
                        </a:solidFill>
                      </a:endParaRPr>
                    </a:p>
                    <a:p>
                      <a:pPr marL="723900" indent="-457200">
                        <a:buNone/>
                      </a:pPr>
                      <a:r>
                        <a:rPr lang="es-ES" sz="1600" b="0" baseline="0" dirty="0" smtClean="0">
                          <a:solidFill>
                            <a:schemeClr val="tx1"/>
                          </a:solidFill>
                          <a:hlinkClick r:id="rId12" action="ppaction://hlinksldjump"/>
                        </a:rPr>
                        <a:t>3.4.	Consecuencias de la Ley de Gravitación Universal.</a:t>
                      </a:r>
                      <a:endParaRPr lang="es-ES" sz="1600" b="0" baseline="0" dirty="0" smtClean="0">
                        <a:solidFill>
                          <a:schemeClr val="tx1"/>
                        </a:solidFill>
                      </a:endParaRPr>
                    </a:p>
                    <a:p>
                      <a:pPr marL="723900" indent="-457200">
                        <a:buNone/>
                      </a:pPr>
                      <a:r>
                        <a:rPr lang="es-ES" sz="1600" b="0" baseline="0" dirty="0" smtClean="0">
                          <a:solidFill>
                            <a:schemeClr val="tx1"/>
                          </a:solidFill>
                          <a:hlinkClick r:id="rId13" action="ppaction://hlinksldjump"/>
                        </a:rPr>
                        <a:t>3.5.	Significado físico de la constante de Kepler.</a:t>
                      </a:r>
                      <a:endParaRPr lang="es-ES" sz="1600" b="0" baseline="0" dirty="0" smtClean="0">
                        <a:solidFill>
                          <a:schemeClr val="tx1"/>
                        </a:solidFill>
                      </a:endParaRPr>
                    </a:p>
                    <a:p>
                      <a:pPr marL="723900" indent="-457200">
                        <a:buNone/>
                      </a:pPr>
                      <a:r>
                        <a:rPr lang="es-ES" sz="1600" b="0" baseline="0" dirty="0" smtClean="0">
                          <a:solidFill>
                            <a:schemeClr val="tx1"/>
                          </a:solidFill>
                          <a:hlinkClick r:id="rId14" action="ppaction://hlinksldjump"/>
                        </a:rPr>
                        <a:t>3.6.	La constante de gravitación universal G.</a:t>
                      </a:r>
                      <a:endParaRPr lang="es-ES" sz="1600" b="0" baseline="0" dirty="0" smtClean="0">
                        <a:solidFill>
                          <a:schemeClr val="tx1"/>
                        </a:solidFill>
                      </a:endParaRPr>
                    </a:p>
                  </a:txBody>
                  <a:tcPr>
                    <a:lnL w="3175" cap="flat" cmpd="sng" algn="ctr">
                      <a:solidFill>
                        <a:srgbClr val="0070C0"/>
                      </a:solidFill>
                      <a:prstDash val="solid"/>
                      <a:round/>
                      <a:headEnd type="none" w="med" len="med"/>
                      <a:tailEnd type="none" w="med" len="med"/>
                    </a:lnL>
                    <a:lnR w="3175" cap="flat" cmpd="sng" algn="ctr">
                      <a:solidFill>
                        <a:srgbClr val="0070C0"/>
                      </a:solidFill>
                      <a:prstDash val="solid"/>
                      <a:round/>
                      <a:headEnd type="none" w="med" len="med"/>
                      <a:tailEnd type="none" w="med" len="med"/>
                    </a:lnR>
                    <a:lnT w="3175" cap="flat" cmpd="sng" algn="ctr">
                      <a:solidFill>
                        <a:srgbClr val="0070C0"/>
                      </a:solidFill>
                      <a:prstDash val="solid"/>
                      <a:round/>
                      <a:headEnd type="none" w="med" len="med"/>
                      <a:tailEnd type="none" w="med" len="med"/>
                    </a:lnT>
                    <a:lnB w="3175" cap="flat" cmpd="sng" algn="ctr">
                      <a:solidFill>
                        <a:srgbClr val="0070C0"/>
                      </a:solidFill>
                      <a:prstDash val="solid"/>
                      <a:round/>
                      <a:headEnd type="none" w="med" len="med"/>
                      <a:tailEnd type="none" w="med" len="med"/>
                    </a:lnB>
                    <a:noFill/>
                  </a:tcPr>
                </a:tc>
                <a:tc>
                  <a:txBody>
                    <a:bodyPr/>
                    <a:lstStyle/>
                    <a:p>
                      <a:pPr marL="723900" indent="-457200"/>
                      <a:r>
                        <a:rPr lang="es-ES" sz="1600" b="0" dirty="0" smtClean="0">
                          <a:solidFill>
                            <a:schemeClr val="tx1"/>
                          </a:solidFill>
                          <a:hlinkClick r:id="rId15" action="ppaction://hlinksldjump"/>
                        </a:rPr>
                        <a:t>3.7.	Masa inercial y masa gravitatoria.</a:t>
                      </a:r>
                      <a:endParaRPr lang="es-ES" sz="1600" b="0" baseline="0" dirty="0" smtClean="0">
                        <a:solidFill>
                          <a:schemeClr val="tx1"/>
                        </a:solidFill>
                      </a:endParaRPr>
                    </a:p>
                    <a:p>
                      <a:pPr marL="355600" indent="-355600">
                        <a:buNone/>
                      </a:pPr>
                      <a:r>
                        <a:rPr lang="es-ES" sz="1600" b="1" baseline="0" dirty="0" smtClean="0">
                          <a:solidFill>
                            <a:srgbClr val="0070C0"/>
                          </a:solidFill>
                          <a:hlinkClick r:id="rId16" action="ppaction://hlinksldjump"/>
                        </a:rPr>
                        <a:t>CAMPO GRAVITATORIO</a:t>
                      </a:r>
                      <a:endParaRPr lang="es-ES" sz="1600" b="1" baseline="0" dirty="0" smtClean="0">
                        <a:solidFill>
                          <a:srgbClr val="0070C0"/>
                        </a:solidFill>
                      </a:endParaRPr>
                    </a:p>
                    <a:p>
                      <a:pPr marL="266700" indent="-266700">
                        <a:buFont typeface="+mj-lt"/>
                        <a:buNone/>
                      </a:pPr>
                      <a:r>
                        <a:rPr lang="es-ES" sz="1600" b="1" baseline="0" dirty="0" smtClean="0">
                          <a:solidFill>
                            <a:schemeClr val="tx1"/>
                          </a:solidFill>
                          <a:hlinkClick r:id="rId16" action="ppaction://hlinksldjump"/>
                        </a:rPr>
                        <a:t>4.	Concepto de campo</a:t>
                      </a:r>
                      <a:endParaRPr lang="es-ES" sz="1600" b="1" baseline="0" dirty="0" smtClean="0">
                        <a:solidFill>
                          <a:schemeClr val="tx1"/>
                        </a:solidFill>
                      </a:endParaRPr>
                    </a:p>
                    <a:p>
                      <a:pPr marL="266700" indent="-266700">
                        <a:buNone/>
                      </a:pPr>
                      <a:r>
                        <a:rPr lang="es-ES" sz="1600" b="1" baseline="0" dirty="0" smtClean="0">
                          <a:solidFill>
                            <a:schemeClr val="tx1"/>
                          </a:solidFill>
                          <a:hlinkClick r:id="rId17" action="ppaction://hlinksldjump"/>
                        </a:rPr>
                        <a:t>5.	Intensidad del campo gravitatorio</a:t>
                      </a:r>
                      <a:endParaRPr lang="es-ES" sz="1600" b="1" baseline="0" dirty="0" smtClean="0">
                        <a:solidFill>
                          <a:schemeClr val="tx1"/>
                        </a:solidFill>
                      </a:endParaRPr>
                    </a:p>
                    <a:p>
                      <a:pPr marL="723900" indent="-457200">
                        <a:buNone/>
                      </a:pPr>
                      <a:r>
                        <a:rPr lang="es-ES" sz="1600" b="0" baseline="0" dirty="0" smtClean="0">
                          <a:solidFill>
                            <a:schemeClr val="tx1"/>
                          </a:solidFill>
                          <a:hlinkClick r:id="rId17" action="ppaction://hlinksldjump"/>
                        </a:rPr>
                        <a:t>5.1.	Líneas del campo gravitatorio.</a:t>
                      </a:r>
                      <a:endParaRPr lang="es-ES" sz="1600" b="0" baseline="0" dirty="0" smtClean="0">
                        <a:solidFill>
                          <a:schemeClr val="tx1"/>
                        </a:solidFill>
                      </a:endParaRPr>
                    </a:p>
                    <a:p>
                      <a:pPr marL="723900" indent="-457200">
                        <a:buNone/>
                      </a:pPr>
                      <a:r>
                        <a:rPr lang="es-ES" sz="1600" b="0" baseline="0" dirty="0" smtClean="0">
                          <a:solidFill>
                            <a:schemeClr val="tx1"/>
                          </a:solidFill>
                          <a:hlinkClick r:id="rId18" action="ppaction://hlinksldjump"/>
                        </a:rPr>
                        <a:t>5.2.	Principio de superposición.</a:t>
                      </a:r>
                      <a:endParaRPr lang="es-ES" sz="1600" b="0" baseline="0" dirty="0" smtClean="0">
                        <a:solidFill>
                          <a:schemeClr val="tx1"/>
                        </a:solidFill>
                      </a:endParaRPr>
                    </a:p>
                    <a:p>
                      <a:pPr marL="723900" indent="-457200">
                        <a:buNone/>
                      </a:pPr>
                      <a:r>
                        <a:rPr lang="es-ES" sz="1600" b="0" baseline="0" dirty="0" smtClean="0">
                          <a:solidFill>
                            <a:schemeClr val="tx1"/>
                          </a:solidFill>
                          <a:hlinkClick r:id="rId19" action="ppaction://hlinksldjump"/>
                        </a:rPr>
                        <a:t>5.3.	Flujo del campo gravitatorio.</a:t>
                      </a:r>
                      <a:endParaRPr lang="es-ES" sz="1600" b="0" baseline="0" dirty="0" smtClean="0">
                        <a:solidFill>
                          <a:schemeClr val="tx1"/>
                        </a:solidFill>
                      </a:endParaRPr>
                    </a:p>
                    <a:p>
                      <a:pPr marL="723900" indent="-457200">
                        <a:buNone/>
                      </a:pPr>
                      <a:r>
                        <a:rPr lang="es-ES" sz="1600" b="0" baseline="0" dirty="0" smtClean="0">
                          <a:solidFill>
                            <a:schemeClr val="tx1"/>
                          </a:solidFill>
                          <a:hlinkClick r:id="rId20" action="ppaction://hlinksldjump"/>
                        </a:rPr>
                        <a:t>5.4.	Teorema de Gauss.</a:t>
                      </a:r>
                      <a:endParaRPr lang="es-ES" sz="1600" b="0" baseline="0" dirty="0" smtClean="0">
                        <a:solidFill>
                          <a:schemeClr val="tx1"/>
                        </a:solidFill>
                      </a:endParaRPr>
                    </a:p>
                    <a:p>
                      <a:pPr marL="723900" indent="-457200">
                        <a:buNone/>
                      </a:pPr>
                      <a:r>
                        <a:rPr lang="es-ES" sz="1600" b="0" baseline="0" dirty="0" smtClean="0">
                          <a:solidFill>
                            <a:schemeClr val="tx1"/>
                          </a:solidFill>
                          <a:hlinkClick r:id="rId21" action="ppaction://hlinksldjump"/>
                        </a:rPr>
                        <a:t>5.5.	Campo gravitatorio terrestre.</a:t>
                      </a:r>
                      <a:endParaRPr lang="es-ES" sz="1600" b="0" baseline="0" dirty="0" smtClean="0">
                        <a:solidFill>
                          <a:schemeClr val="tx1"/>
                        </a:solidFill>
                      </a:endParaRPr>
                    </a:p>
                    <a:p>
                      <a:pPr marL="266700" indent="-266700">
                        <a:buNone/>
                        <a:tabLst/>
                      </a:pPr>
                      <a:r>
                        <a:rPr lang="es-ES" sz="1600" b="1" baseline="0" dirty="0" smtClean="0">
                          <a:solidFill>
                            <a:schemeClr val="tx1"/>
                          </a:solidFill>
                          <a:hlinkClick r:id="rId22" action="ppaction://hlinksldjump"/>
                        </a:rPr>
                        <a:t>6.	Energía potencial gravitatoria</a:t>
                      </a:r>
                      <a:endParaRPr lang="es-ES" sz="1600" b="1" baseline="0" dirty="0" smtClean="0">
                        <a:solidFill>
                          <a:schemeClr val="tx1"/>
                        </a:solidFill>
                      </a:endParaRPr>
                    </a:p>
                    <a:p>
                      <a:pPr marL="723900" indent="-457200">
                        <a:buNone/>
                      </a:pPr>
                      <a:r>
                        <a:rPr lang="es-ES" sz="1600" b="0" baseline="0" dirty="0" smtClean="0">
                          <a:solidFill>
                            <a:schemeClr val="tx1"/>
                          </a:solidFill>
                          <a:hlinkClick r:id="rId23" action="ppaction://hlinksldjump"/>
                        </a:rPr>
                        <a:t>6.1.	Potencial gravitatorio.</a:t>
                      </a:r>
                      <a:endParaRPr lang="es-ES" sz="1600" b="0" baseline="0" dirty="0" smtClean="0">
                        <a:solidFill>
                          <a:schemeClr val="tx1"/>
                        </a:solidFill>
                      </a:endParaRPr>
                    </a:p>
                    <a:p>
                      <a:pPr marL="266700" indent="-266700">
                        <a:buFont typeface="+mj-lt"/>
                        <a:buNone/>
                      </a:pPr>
                      <a:r>
                        <a:rPr lang="es-ES" sz="1600" b="1" baseline="0" dirty="0" smtClean="0">
                          <a:solidFill>
                            <a:schemeClr val="tx1"/>
                          </a:solidFill>
                          <a:hlinkClick r:id="rId24" action="ppaction://hlinksldjump"/>
                        </a:rPr>
                        <a:t>7.	Representación gráfica del campo</a:t>
                      </a:r>
                      <a:endParaRPr lang="es-ES" sz="1600" b="1" baseline="0" dirty="0" smtClean="0">
                        <a:solidFill>
                          <a:schemeClr val="tx1"/>
                        </a:solidFill>
                      </a:endParaRPr>
                    </a:p>
                    <a:p>
                      <a:pPr marL="723900" indent="-457200">
                        <a:buFont typeface="+mj-lt"/>
                        <a:buNone/>
                      </a:pPr>
                      <a:r>
                        <a:rPr lang="es-ES" sz="1600" b="0" baseline="0" dirty="0" smtClean="0">
                          <a:solidFill>
                            <a:schemeClr val="tx1"/>
                          </a:solidFill>
                          <a:hlinkClick r:id="rId24" action="ppaction://hlinksldjump"/>
                        </a:rPr>
                        <a:t>7.1.	Líneas de fuerza y superficies equipotenciales.</a:t>
                      </a:r>
                      <a:endParaRPr lang="es-ES" sz="1600" b="0" baseline="0" dirty="0" smtClean="0">
                        <a:solidFill>
                          <a:schemeClr val="tx1"/>
                        </a:solidFill>
                      </a:endParaRPr>
                    </a:p>
                    <a:p>
                      <a:pPr marL="266700" indent="-266700">
                        <a:buFont typeface="+mj-lt"/>
                        <a:buNone/>
                      </a:pPr>
                      <a:r>
                        <a:rPr lang="es-ES" sz="1600" b="1" baseline="0" dirty="0" smtClean="0">
                          <a:solidFill>
                            <a:schemeClr val="tx1"/>
                          </a:solidFill>
                          <a:hlinkClick r:id="rId25" action="ppaction://hlinksldjump"/>
                        </a:rPr>
                        <a:t>8</a:t>
                      </a:r>
                      <a:r>
                        <a:rPr lang="es-ES" sz="1600" b="0" baseline="0" dirty="0" smtClean="0">
                          <a:solidFill>
                            <a:schemeClr val="tx1"/>
                          </a:solidFill>
                          <a:hlinkClick r:id="rId25" action="ppaction://hlinksldjump"/>
                        </a:rPr>
                        <a:t>.	</a:t>
                      </a:r>
                      <a:r>
                        <a:rPr lang="es-ES" sz="1600" b="1" baseline="0" dirty="0" smtClean="0">
                          <a:solidFill>
                            <a:schemeClr val="tx1"/>
                          </a:solidFill>
                          <a:hlinkClick r:id="rId25" action="ppaction://hlinksldjump"/>
                        </a:rPr>
                        <a:t>Movimientos de cuerpos en un campo</a:t>
                      </a:r>
                      <a:endParaRPr lang="es-ES" sz="1600" b="1" baseline="0" dirty="0" smtClean="0">
                        <a:solidFill>
                          <a:schemeClr val="tx1"/>
                        </a:solidFill>
                      </a:endParaRPr>
                    </a:p>
                    <a:p>
                      <a:pPr marL="723900" indent="-457200">
                        <a:buFont typeface="+mj-lt"/>
                        <a:buNone/>
                      </a:pPr>
                      <a:r>
                        <a:rPr lang="es-ES" sz="1600" b="0" baseline="0" dirty="0" smtClean="0">
                          <a:solidFill>
                            <a:schemeClr val="tx1"/>
                          </a:solidFill>
                          <a:hlinkClick r:id="rId25" action="ppaction://hlinksldjump"/>
                        </a:rPr>
                        <a:t>8.1.	Energía mecánica de los cuerpos en órbitas circulares.</a:t>
                      </a:r>
                      <a:endParaRPr lang="es-ES" sz="1600" b="0" baseline="0" dirty="0" smtClean="0">
                        <a:solidFill>
                          <a:schemeClr val="tx1"/>
                        </a:solidFill>
                      </a:endParaRPr>
                    </a:p>
                    <a:p>
                      <a:pPr marL="723900" indent="-457200">
                        <a:buFont typeface="+mj-lt"/>
                        <a:buNone/>
                      </a:pPr>
                      <a:r>
                        <a:rPr lang="es-ES" sz="1600" b="0" baseline="0" dirty="0" smtClean="0">
                          <a:solidFill>
                            <a:schemeClr val="tx1"/>
                          </a:solidFill>
                          <a:hlinkClick r:id="rId26" action="ppaction://hlinksldjump"/>
                        </a:rPr>
                        <a:t>8.2.	Energía de puesta en órbita.</a:t>
                      </a:r>
                      <a:endParaRPr lang="es-ES" sz="1600" b="0" baseline="0" dirty="0" smtClean="0">
                        <a:solidFill>
                          <a:schemeClr val="tx1"/>
                        </a:solidFill>
                      </a:endParaRPr>
                    </a:p>
                    <a:p>
                      <a:pPr marL="723900" indent="-457200">
                        <a:buFont typeface="+mj-lt"/>
                        <a:buNone/>
                      </a:pPr>
                      <a:r>
                        <a:rPr lang="es-ES" sz="1600" b="0" baseline="0" dirty="0" smtClean="0">
                          <a:solidFill>
                            <a:schemeClr val="tx1"/>
                          </a:solidFill>
                          <a:hlinkClick r:id="rId27" action="ppaction://hlinksldjump"/>
                        </a:rPr>
                        <a:t>8.3.	Escape del campo gravitatorio terrestre.</a:t>
                      </a:r>
                      <a:endParaRPr lang="es-ES" sz="1600" b="0" baseline="0" dirty="0" smtClean="0">
                        <a:solidFill>
                          <a:schemeClr val="tx1"/>
                        </a:solidFill>
                      </a:endParaRPr>
                    </a:p>
                    <a:p>
                      <a:pPr marL="723900" indent="-457200">
                        <a:buFont typeface="+mj-lt"/>
                        <a:buNone/>
                      </a:pPr>
                      <a:r>
                        <a:rPr lang="es-ES" sz="1600" b="0" baseline="0" dirty="0" smtClean="0">
                          <a:solidFill>
                            <a:schemeClr val="tx1"/>
                          </a:solidFill>
                          <a:hlinkClick r:id="rId28" action="ppaction://hlinksldjump"/>
                        </a:rPr>
                        <a:t>8.4.	Energía mecánica y órbitas.</a:t>
                      </a:r>
                      <a:endParaRPr lang="es-ES" sz="1600" b="1" baseline="0" dirty="0">
                        <a:solidFill>
                          <a:schemeClr val="tx1"/>
                        </a:solidFill>
                      </a:endParaRPr>
                    </a:p>
                    <a:p>
                      <a:pPr marL="723900" indent="-457200">
                        <a:buFont typeface="+mj-lt"/>
                        <a:buNone/>
                      </a:pPr>
                      <a:r>
                        <a:rPr lang="es-ES" sz="1600" b="0" baseline="0" dirty="0" smtClean="0">
                          <a:solidFill>
                            <a:schemeClr val="tx1"/>
                          </a:solidFill>
                          <a:hlinkClick r:id="rId29" action="ppaction://hlinksldjump"/>
                        </a:rPr>
                        <a:t>8.5.	Satélites de órbita terrestre.</a:t>
                      </a:r>
                      <a:endParaRPr lang="es-ES" sz="1600" b="0" baseline="0" dirty="0" smtClean="0">
                        <a:solidFill>
                          <a:schemeClr val="tx1"/>
                        </a:solidFill>
                      </a:endParaRPr>
                    </a:p>
                  </a:txBody>
                  <a:tcPr>
                    <a:lnL w="3175" cap="flat" cmpd="sng" algn="ctr">
                      <a:solidFill>
                        <a:srgbClr val="0070C0"/>
                      </a:solidFill>
                      <a:prstDash val="solid"/>
                      <a:round/>
                      <a:headEnd type="none" w="med" len="med"/>
                      <a:tailEnd type="none" w="med" len="med"/>
                    </a:lnL>
                    <a:lnR w="3175" cap="flat" cmpd="sng" algn="ctr">
                      <a:solidFill>
                        <a:srgbClr val="0070C0"/>
                      </a:solidFill>
                      <a:prstDash val="solid"/>
                      <a:round/>
                      <a:headEnd type="none" w="med" len="med"/>
                      <a:tailEnd type="none" w="med" len="med"/>
                    </a:lnR>
                    <a:lnT w="3175" cap="flat" cmpd="sng" algn="ctr">
                      <a:solidFill>
                        <a:srgbClr val="0070C0"/>
                      </a:solidFill>
                      <a:prstDash val="solid"/>
                      <a:round/>
                      <a:headEnd type="none" w="med" len="med"/>
                      <a:tailEnd type="none" w="med" len="med"/>
                    </a:lnT>
                    <a:lnB w="3175"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616655480"/>
                  </a:ext>
                </a:extLst>
              </a:tr>
            </a:tbl>
          </a:graphicData>
        </a:graphic>
      </p:graphicFrame>
    </p:spTree>
    <p:extLst>
      <p:ext uri="{BB962C8B-B14F-4D97-AF65-F5344CB8AC3E}">
        <p14:creationId xmlns:p14="http://schemas.microsoft.com/office/powerpoint/2010/main" val="329626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2. Traslación de los planetas</a:t>
            </a:r>
          </a:p>
        </p:txBody>
      </p:sp>
      <p:sp>
        <p:nvSpPr>
          <p:cNvPr id="15" name="CuadroTexto 14"/>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2.2</a:t>
            </a:r>
            <a:r>
              <a:rPr lang="es-ES" b="1" dirty="0">
                <a:solidFill>
                  <a:srgbClr val="002060"/>
                </a:solidFill>
              </a:rPr>
              <a:t>. Conservación del momento angular y leyes de Kepler</a:t>
            </a:r>
          </a:p>
        </p:txBody>
      </p:sp>
      <p:sp>
        <p:nvSpPr>
          <p:cNvPr id="45" name="CuadroTexto 44"/>
          <p:cNvSpPr txBox="1"/>
          <p:nvPr/>
        </p:nvSpPr>
        <p:spPr>
          <a:xfrm>
            <a:off x="322749" y="1298376"/>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Consecuencias de la constancia del momento angular</a:t>
            </a:r>
          </a:p>
        </p:txBody>
      </p:sp>
      <p:sp>
        <p:nvSpPr>
          <p:cNvPr id="92" name="3 Marcador de número de diapositiva"/>
          <p:cNvSpPr txBox="1">
            <a:spLocks/>
          </p:cNvSpPr>
          <p:nvPr/>
        </p:nvSpPr>
        <p:spPr>
          <a:xfrm>
            <a:off x="8549632" y="6919913"/>
            <a:ext cx="443552" cy="199693"/>
          </a:xfrm>
          <a:prstGeom prst="rect">
            <a:avLst/>
          </a:prstGeom>
        </p:spPr>
        <p:txBody>
          <a:bodyPr lIns="0"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6C2DD4-5DFD-4A95-B240-C8867DB17673}" type="slidenum">
              <a:rPr lang="es-ES" sz="1600" b="1" smtClean="0">
                <a:solidFill>
                  <a:srgbClr val="002060"/>
                </a:solidFill>
                <a:latin typeface="Arial" pitchFamily="34" charset="0"/>
                <a:cs typeface="Arial" pitchFamily="34" charset="0"/>
              </a:rPr>
              <a:pPr/>
              <a:t>20</a:t>
            </a:fld>
            <a:endParaRPr lang="es-ES" sz="1600" b="1" dirty="0">
              <a:solidFill>
                <a:srgbClr val="002060"/>
              </a:solidFill>
              <a:latin typeface="Arial" pitchFamily="34" charset="0"/>
              <a:cs typeface="Arial" pitchFamily="34" charset="0"/>
            </a:endParaRPr>
          </a:p>
        </p:txBody>
      </p:sp>
      <p:grpSp>
        <p:nvGrpSpPr>
          <p:cNvPr id="93" name="65 Grupo"/>
          <p:cNvGrpSpPr/>
          <p:nvPr/>
        </p:nvGrpSpPr>
        <p:grpSpPr>
          <a:xfrm>
            <a:off x="2437356" y="1886021"/>
            <a:ext cx="4039735" cy="1584276"/>
            <a:chOff x="2458518" y="1543121"/>
            <a:chExt cx="4039735" cy="1584276"/>
          </a:xfrm>
        </p:grpSpPr>
        <p:sp>
          <p:nvSpPr>
            <p:cNvPr id="94" name="17 Elipse"/>
            <p:cNvSpPr/>
            <p:nvPr/>
          </p:nvSpPr>
          <p:spPr>
            <a:xfrm>
              <a:off x="2458518" y="1543121"/>
              <a:ext cx="4039735" cy="1583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95" name="18 Elipse"/>
            <p:cNvSpPr/>
            <p:nvPr/>
          </p:nvSpPr>
          <p:spPr>
            <a:xfrm>
              <a:off x="3202463" y="2206175"/>
              <a:ext cx="177421" cy="1910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rgbClr val="FFC000"/>
                </a:solidFill>
              </a:endParaRPr>
            </a:p>
          </p:txBody>
        </p:sp>
        <p:sp>
          <p:nvSpPr>
            <p:cNvPr id="96" name="19 Elipse"/>
            <p:cNvSpPr/>
            <p:nvPr/>
          </p:nvSpPr>
          <p:spPr>
            <a:xfrm>
              <a:off x="5349070" y="1578802"/>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mc:AlternateContent xmlns:mc="http://schemas.openxmlformats.org/markup-compatibility/2006" xmlns:a14="http://schemas.microsoft.com/office/drawing/2010/main">
          <mc:Choice Requires="a14">
            <p:sp>
              <p:nvSpPr>
                <p:cNvPr id="97" name="23 CuadroTexto"/>
                <p:cNvSpPr txBox="1"/>
                <p:nvPr/>
              </p:nvSpPr>
              <p:spPr>
                <a:xfrm>
                  <a:off x="4790305" y="1769046"/>
                  <a:ext cx="370614"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a:rPr>
                              <m:t>𝐹</m:t>
                            </m:r>
                          </m:e>
                        </m:acc>
                      </m:oMath>
                    </m:oMathPara>
                  </a14:m>
                  <a:endParaRPr lang="es-ES" sz="1600" dirty="0"/>
                </a:p>
              </p:txBody>
            </p:sp>
          </mc:Choice>
          <mc:Fallback xmlns="">
            <p:sp>
              <p:nvSpPr>
                <p:cNvPr id="97" name="23 CuadroTexto"/>
                <p:cNvSpPr txBox="1">
                  <a:spLocks noRot="1" noChangeAspect="1" noMove="1" noResize="1" noEditPoints="1" noAdjustHandles="1" noChangeArrowheads="1" noChangeShapeType="1" noTextEdit="1"/>
                </p:cNvSpPr>
                <p:nvPr/>
              </p:nvSpPr>
              <p:spPr>
                <a:xfrm>
                  <a:off x="4790305" y="1769046"/>
                  <a:ext cx="370614" cy="368499"/>
                </a:xfrm>
                <a:prstGeom prst="rect">
                  <a:avLst/>
                </a:prstGeom>
                <a:blipFill>
                  <a:blip r:embed="rId3"/>
                  <a:stretch>
                    <a:fillRect t="-16393" r="-24590"/>
                  </a:stretch>
                </a:blipFill>
              </p:spPr>
              <p:txBody>
                <a:bodyPr/>
                <a:lstStyle/>
                <a:p>
                  <a:r>
                    <a:rPr lang="es-ES">
                      <a:noFill/>
                    </a:rPr>
                    <a:t> </a:t>
                  </a:r>
                </a:p>
              </p:txBody>
            </p:sp>
          </mc:Fallback>
        </mc:AlternateContent>
        <p:cxnSp>
          <p:nvCxnSpPr>
            <p:cNvPr id="98" name="29 Conector recto de flecha"/>
            <p:cNvCxnSpPr/>
            <p:nvPr/>
          </p:nvCxnSpPr>
          <p:spPr>
            <a:xfrm>
              <a:off x="3317837" y="2315201"/>
              <a:ext cx="2981457" cy="36930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40 CuadroTexto"/>
                <p:cNvSpPr txBox="1"/>
                <p:nvPr/>
              </p:nvSpPr>
              <p:spPr>
                <a:xfrm>
                  <a:off x="2930371" y="2309270"/>
                  <a:ext cx="52623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𝑆𝑜𝑙</m:t>
                        </m:r>
                      </m:oMath>
                    </m:oMathPara>
                  </a14:m>
                  <a:endParaRPr lang="es-ES" sz="1600" dirty="0"/>
                </a:p>
              </p:txBody>
            </p:sp>
          </mc:Choice>
          <mc:Fallback xmlns="">
            <p:sp>
              <p:nvSpPr>
                <p:cNvPr id="99" name="40 CuadroTexto"/>
                <p:cNvSpPr txBox="1">
                  <a:spLocks noRot="1" noChangeAspect="1" noMove="1" noResize="1" noEditPoints="1" noAdjustHandles="1" noChangeArrowheads="1" noChangeShapeType="1" noTextEdit="1"/>
                </p:cNvSpPr>
                <p:nvPr/>
              </p:nvSpPr>
              <p:spPr>
                <a:xfrm>
                  <a:off x="2930371" y="2309270"/>
                  <a:ext cx="526233" cy="338554"/>
                </a:xfrm>
                <a:prstGeom prst="rect">
                  <a:avLst/>
                </a:prstGeom>
                <a:blipFill>
                  <a:blip r:embed="rId4"/>
                  <a:stretch>
                    <a:fillRect/>
                  </a:stretch>
                </a:blipFill>
              </p:spPr>
              <p:txBody>
                <a:bodyPr/>
                <a:lstStyle/>
                <a:p>
                  <a:r>
                    <a:rPr lang="es-ES">
                      <a:noFill/>
                    </a:rPr>
                    <a:t> </a:t>
                  </a:r>
                </a:p>
              </p:txBody>
            </p:sp>
          </mc:Fallback>
        </mc:AlternateContent>
        <p:cxnSp>
          <p:nvCxnSpPr>
            <p:cNvPr id="100" name="33 Conector recto de flecha"/>
            <p:cNvCxnSpPr/>
            <p:nvPr/>
          </p:nvCxnSpPr>
          <p:spPr>
            <a:xfrm flipV="1">
              <a:off x="3325513" y="1652945"/>
              <a:ext cx="2034783" cy="660409"/>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56 Conector recto de flecha"/>
            <p:cNvCxnSpPr/>
            <p:nvPr/>
          </p:nvCxnSpPr>
          <p:spPr>
            <a:xfrm flipH="1" flipV="1">
              <a:off x="3324515" y="2319343"/>
              <a:ext cx="384478" cy="735907"/>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38 Elipse"/>
            <p:cNvSpPr/>
            <p:nvPr/>
          </p:nvSpPr>
          <p:spPr>
            <a:xfrm>
              <a:off x="2802696" y="1811810"/>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cxnSp>
          <p:nvCxnSpPr>
            <p:cNvPr id="103" name="55 Conector recto de flecha"/>
            <p:cNvCxnSpPr>
              <a:endCxn id="102" idx="5"/>
            </p:cNvCxnSpPr>
            <p:nvPr/>
          </p:nvCxnSpPr>
          <p:spPr>
            <a:xfrm flipH="1" flipV="1">
              <a:off x="2895889" y="1905003"/>
              <a:ext cx="426498" cy="401101"/>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57 Conector recto de flecha"/>
            <p:cNvCxnSpPr/>
            <p:nvPr/>
          </p:nvCxnSpPr>
          <p:spPr>
            <a:xfrm flipH="1" flipV="1">
              <a:off x="5852118" y="2631388"/>
              <a:ext cx="427697" cy="5409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27 Elipse"/>
            <p:cNvSpPr/>
            <p:nvPr/>
          </p:nvSpPr>
          <p:spPr>
            <a:xfrm>
              <a:off x="6263826" y="2625630"/>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cxnSp>
          <p:nvCxnSpPr>
            <p:cNvPr id="106" name="58 Conector recto de flecha"/>
            <p:cNvCxnSpPr/>
            <p:nvPr/>
          </p:nvCxnSpPr>
          <p:spPr>
            <a:xfrm flipH="1">
              <a:off x="4899618" y="1657708"/>
              <a:ext cx="460679" cy="149767"/>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59 Conector recto de flecha"/>
            <p:cNvCxnSpPr>
              <a:stCxn id="102" idx="5"/>
            </p:cNvCxnSpPr>
            <p:nvPr/>
          </p:nvCxnSpPr>
          <p:spPr>
            <a:xfrm>
              <a:off x="2895889" y="1905003"/>
              <a:ext cx="317804" cy="29776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60 Conector recto de flecha"/>
            <p:cNvCxnSpPr/>
            <p:nvPr/>
          </p:nvCxnSpPr>
          <p:spPr>
            <a:xfrm flipH="1" flipV="1">
              <a:off x="3513731" y="2698064"/>
              <a:ext cx="195761" cy="358251"/>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54 Elipse"/>
            <p:cNvSpPr/>
            <p:nvPr/>
          </p:nvSpPr>
          <p:spPr>
            <a:xfrm>
              <a:off x="3650139" y="3018215"/>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mc:AlternateContent xmlns:mc="http://schemas.openxmlformats.org/markup-compatibility/2006" xmlns:a14="http://schemas.microsoft.com/office/drawing/2010/main">
          <mc:Choice Requires="a14">
            <p:sp>
              <p:nvSpPr>
                <p:cNvPr id="110" name="62 CuadroTexto"/>
                <p:cNvSpPr txBox="1"/>
                <p:nvPr/>
              </p:nvSpPr>
              <p:spPr>
                <a:xfrm>
                  <a:off x="3032019" y="1744025"/>
                  <a:ext cx="370614"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a:rPr>
                              <m:t>𝐹</m:t>
                            </m:r>
                          </m:e>
                        </m:acc>
                      </m:oMath>
                    </m:oMathPara>
                  </a14:m>
                  <a:endParaRPr lang="es-ES" sz="1600" dirty="0"/>
                </a:p>
              </p:txBody>
            </p:sp>
          </mc:Choice>
          <mc:Fallback xmlns="">
            <p:sp>
              <p:nvSpPr>
                <p:cNvPr id="110" name="62 CuadroTexto"/>
                <p:cNvSpPr txBox="1">
                  <a:spLocks noRot="1" noChangeAspect="1" noMove="1" noResize="1" noEditPoints="1" noAdjustHandles="1" noChangeArrowheads="1" noChangeShapeType="1" noTextEdit="1"/>
                </p:cNvSpPr>
                <p:nvPr/>
              </p:nvSpPr>
              <p:spPr>
                <a:xfrm>
                  <a:off x="3032019" y="1744025"/>
                  <a:ext cx="370614" cy="368499"/>
                </a:xfrm>
                <a:prstGeom prst="rect">
                  <a:avLst/>
                </a:prstGeom>
                <a:blipFill>
                  <a:blip r:embed="rId5"/>
                  <a:stretch>
                    <a:fillRect t="-16393" r="-2295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1" name="63 CuadroTexto"/>
                <p:cNvSpPr txBox="1"/>
                <p:nvPr/>
              </p:nvSpPr>
              <p:spPr>
                <a:xfrm>
                  <a:off x="3550633" y="2590186"/>
                  <a:ext cx="370614"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a:rPr>
                              <m:t>𝐹</m:t>
                            </m:r>
                          </m:e>
                        </m:acc>
                      </m:oMath>
                    </m:oMathPara>
                  </a14:m>
                  <a:endParaRPr lang="es-ES" sz="1600" dirty="0"/>
                </a:p>
              </p:txBody>
            </p:sp>
          </mc:Choice>
          <mc:Fallback xmlns="">
            <p:sp>
              <p:nvSpPr>
                <p:cNvPr id="111" name="63 CuadroTexto"/>
                <p:cNvSpPr txBox="1">
                  <a:spLocks noRot="1" noChangeAspect="1" noMove="1" noResize="1" noEditPoints="1" noAdjustHandles="1" noChangeArrowheads="1" noChangeShapeType="1" noTextEdit="1"/>
                </p:cNvSpPr>
                <p:nvPr/>
              </p:nvSpPr>
              <p:spPr>
                <a:xfrm>
                  <a:off x="3550633" y="2590186"/>
                  <a:ext cx="370614" cy="368499"/>
                </a:xfrm>
                <a:prstGeom prst="rect">
                  <a:avLst/>
                </a:prstGeom>
                <a:blipFill>
                  <a:blip r:embed="rId6"/>
                  <a:stretch>
                    <a:fillRect t="-16393" r="-2295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2" name="64 CuadroTexto"/>
                <p:cNvSpPr txBox="1"/>
                <p:nvPr/>
              </p:nvSpPr>
              <p:spPr>
                <a:xfrm>
                  <a:off x="5884401" y="2289935"/>
                  <a:ext cx="370614"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a:rPr>
                              <m:t>𝐹</m:t>
                            </m:r>
                          </m:e>
                        </m:acc>
                      </m:oMath>
                    </m:oMathPara>
                  </a14:m>
                  <a:endParaRPr lang="es-ES" sz="1600" dirty="0"/>
                </a:p>
              </p:txBody>
            </p:sp>
          </mc:Choice>
          <mc:Fallback xmlns="">
            <p:sp>
              <p:nvSpPr>
                <p:cNvPr id="112" name="64 CuadroTexto"/>
                <p:cNvSpPr txBox="1">
                  <a:spLocks noRot="1" noChangeAspect="1" noMove="1" noResize="1" noEditPoints="1" noAdjustHandles="1" noChangeArrowheads="1" noChangeShapeType="1" noTextEdit="1"/>
                </p:cNvSpPr>
                <p:nvPr/>
              </p:nvSpPr>
              <p:spPr>
                <a:xfrm>
                  <a:off x="5884401" y="2289935"/>
                  <a:ext cx="370614" cy="368499"/>
                </a:xfrm>
                <a:prstGeom prst="rect">
                  <a:avLst/>
                </a:prstGeom>
                <a:blipFill>
                  <a:blip r:embed="rId7"/>
                  <a:stretch>
                    <a:fillRect t="-16667" r="-22951"/>
                  </a:stretch>
                </a:blipFill>
              </p:spPr>
              <p:txBody>
                <a:bodyPr/>
                <a:lstStyle/>
                <a:p>
                  <a:r>
                    <a:rPr lang="es-ES">
                      <a:noFill/>
                    </a:rPr>
                    <a:t> </a:t>
                  </a:r>
                </a:p>
              </p:txBody>
            </p:sp>
          </mc:Fallback>
        </mc:AlternateContent>
      </p:grpSp>
      <p:sp>
        <p:nvSpPr>
          <p:cNvPr id="113" name="66 CuadroTexto"/>
          <p:cNvSpPr txBox="1"/>
          <p:nvPr/>
        </p:nvSpPr>
        <p:spPr>
          <a:xfrm>
            <a:off x="423079" y="3948644"/>
            <a:ext cx="8243248" cy="2308324"/>
          </a:xfrm>
          <a:prstGeom prst="rect">
            <a:avLst/>
          </a:prstGeom>
          <a:noFill/>
        </p:spPr>
        <p:txBody>
          <a:bodyPr wrap="square" rtlCol="0">
            <a:spAutoFit/>
          </a:bodyPr>
          <a:lstStyle/>
          <a:p>
            <a:pPr marL="177800" indent="-177800">
              <a:buFont typeface="Arial" panose="020B0604020202020204" pitchFamily="34" charset="0"/>
              <a:buChar char="•"/>
            </a:pPr>
            <a:r>
              <a:rPr lang="es-ES" sz="1600" dirty="0" smtClean="0">
                <a:sym typeface="Wingdings"/>
              </a:rPr>
              <a:t>Las </a:t>
            </a:r>
            <a:r>
              <a:rPr lang="es-ES" sz="1600" b="1" dirty="0" smtClean="0">
                <a:sym typeface="Wingdings"/>
              </a:rPr>
              <a:t>órbitas</a:t>
            </a:r>
            <a:r>
              <a:rPr lang="es-ES" sz="1600" dirty="0" smtClean="0">
                <a:sym typeface="Wingdings"/>
              </a:rPr>
              <a:t> de los planetas son </a:t>
            </a:r>
            <a:r>
              <a:rPr lang="es-ES" sz="1600" b="1" dirty="0" smtClean="0">
                <a:sym typeface="Wingdings"/>
              </a:rPr>
              <a:t>planas</a:t>
            </a:r>
            <a:r>
              <a:rPr lang="es-ES" sz="1600" dirty="0" smtClean="0">
                <a:sym typeface="Wingdings"/>
              </a:rPr>
              <a:t>.</a:t>
            </a:r>
          </a:p>
          <a:p>
            <a:pPr marL="177800" indent="-177800">
              <a:buFont typeface="Arial" panose="020B0604020202020204" pitchFamily="34" charset="0"/>
              <a:buChar char="•"/>
            </a:pPr>
            <a:endParaRPr lang="es-ES" sz="1600" dirty="0" smtClean="0">
              <a:sym typeface="Wingdings"/>
            </a:endParaRPr>
          </a:p>
          <a:p>
            <a:pPr marL="177800" indent="-177800">
              <a:buFont typeface="Arial" panose="020B0604020202020204" pitchFamily="34" charset="0"/>
              <a:buChar char="•"/>
            </a:pPr>
            <a:r>
              <a:rPr lang="es-ES" sz="1600" dirty="0" smtClean="0">
                <a:sym typeface="Wingdings"/>
              </a:rPr>
              <a:t>La </a:t>
            </a:r>
            <a:r>
              <a:rPr lang="es-ES" sz="1600" b="1" dirty="0" smtClean="0">
                <a:sym typeface="Wingdings"/>
              </a:rPr>
              <a:t>fuerza</a:t>
            </a:r>
            <a:r>
              <a:rPr lang="es-ES" sz="1600" dirty="0" smtClean="0">
                <a:sym typeface="Wingdings"/>
              </a:rPr>
              <a:t> que gobierna el movimiento planetario es </a:t>
            </a:r>
            <a:r>
              <a:rPr lang="es-ES" sz="1600" b="1" dirty="0" smtClean="0">
                <a:sym typeface="Wingdings"/>
              </a:rPr>
              <a:t>central</a:t>
            </a:r>
            <a:r>
              <a:rPr lang="es-ES" sz="1600" dirty="0" smtClean="0">
                <a:sym typeface="Wingdings"/>
              </a:rPr>
              <a:t>.</a:t>
            </a:r>
          </a:p>
          <a:p>
            <a:pPr marL="177800" indent="-177800">
              <a:buFont typeface="Arial" panose="020B0604020202020204" pitchFamily="34" charset="0"/>
              <a:buChar char="•"/>
            </a:pPr>
            <a:endParaRPr lang="es-ES" sz="1600" dirty="0" smtClean="0">
              <a:sym typeface="Wingdings"/>
            </a:endParaRPr>
          </a:p>
          <a:p>
            <a:pPr marL="177800" indent="-177800">
              <a:buFont typeface="Arial" panose="020B0604020202020204" pitchFamily="34" charset="0"/>
              <a:buChar char="•"/>
            </a:pPr>
            <a:r>
              <a:rPr lang="es-ES" sz="1600" dirty="0" smtClean="0">
                <a:sym typeface="Wingdings"/>
              </a:rPr>
              <a:t>Las </a:t>
            </a:r>
            <a:r>
              <a:rPr lang="es-ES" sz="1600" b="1" dirty="0" smtClean="0">
                <a:sym typeface="Wingdings"/>
              </a:rPr>
              <a:t>órbitas</a:t>
            </a:r>
            <a:r>
              <a:rPr lang="es-ES" sz="1600" dirty="0" smtClean="0">
                <a:sym typeface="Wingdings"/>
              </a:rPr>
              <a:t> de los planetas son </a:t>
            </a:r>
            <a:r>
              <a:rPr lang="es-ES" sz="1600" b="1" dirty="0" smtClean="0">
                <a:sym typeface="Wingdings"/>
              </a:rPr>
              <a:t>estables</a:t>
            </a:r>
            <a:r>
              <a:rPr lang="es-ES" sz="1600" dirty="0" smtClean="0">
                <a:sym typeface="Wingdings"/>
              </a:rPr>
              <a:t>.</a:t>
            </a:r>
          </a:p>
          <a:p>
            <a:pPr marL="177800" indent="-177800">
              <a:buFont typeface="Arial" panose="020B0604020202020204" pitchFamily="34" charset="0"/>
              <a:buChar char="•"/>
            </a:pPr>
            <a:endParaRPr lang="es-ES" sz="1600" dirty="0" smtClean="0">
              <a:sym typeface="Wingdings"/>
            </a:endParaRPr>
          </a:p>
          <a:p>
            <a:pPr marL="177800" indent="-177800">
              <a:buFont typeface="Arial" panose="020B0604020202020204" pitchFamily="34" charset="0"/>
              <a:buChar char="•"/>
            </a:pPr>
            <a:r>
              <a:rPr lang="es-ES" sz="1600" dirty="0" smtClean="0">
                <a:sym typeface="Wingdings"/>
              </a:rPr>
              <a:t>Los </a:t>
            </a:r>
            <a:r>
              <a:rPr lang="es-ES" sz="1600" b="1" dirty="0" smtClean="0">
                <a:sym typeface="Wingdings"/>
              </a:rPr>
              <a:t>órbitas de los satélites </a:t>
            </a:r>
            <a:r>
              <a:rPr lang="es-ES" sz="1600" dirty="0" smtClean="0">
                <a:sym typeface="Wingdings"/>
              </a:rPr>
              <a:t>en torno a los planetas son </a:t>
            </a:r>
            <a:r>
              <a:rPr lang="es-ES" sz="1600" b="1" dirty="0" smtClean="0">
                <a:sym typeface="Wingdings"/>
              </a:rPr>
              <a:t>estables y planas</a:t>
            </a:r>
            <a:r>
              <a:rPr lang="es-ES" sz="1600" dirty="0" smtClean="0">
                <a:sym typeface="Wingdings"/>
              </a:rPr>
              <a:t>.</a:t>
            </a:r>
          </a:p>
          <a:p>
            <a:pPr marL="177800" indent="-177800">
              <a:buFont typeface="Arial" panose="020B0604020202020204" pitchFamily="34" charset="0"/>
              <a:buChar char="•"/>
            </a:pPr>
            <a:endParaRPr lang="es-ES" sz="1600" dirty="0" smtClean="0">
              <a:sym typeface="Wingdings"/>
            </a:endParaRPr>
          </a:p>
          <a:p>
            <a:pPr marL="177800" indent="-177800">
              <a:buFont typeface="Arial" panose="020B0604020202020204" pitchFamily="34" charset="0"/>
              <a:buChar char="•"/>
            </a:pPr>
            <a:r>
              <a:rPr lang="es-ES" sz="1600" dirty="0" smtClean="0">
                <a:sym typeface="Wingdings"/>
              </a:rPr>
              <a:t>La </a:t>
            </a:r>
            <a:r>
              <a:rPr lang="es-ES" sz="1600" b="1" dirty="0" smtClean="0">
                <a:sym typeface="Wingdings"/>
              </a:rPr>
              <a:t>fuerza</a:t>
            </a:r>
            <a:r>
              <a:rPr lang="es-ES" sz="1600" dirty="0" smtClean="0">
                <a:sym typeface="Wingdings"/>
              </a:rPr>
              <a:t> que gobierna el movimiento de los </a:t>
            </a:r>
            <a:r>
              <a:rPr lang="es-ES" sz="1600" b="1" dirty="0" smtClean="0">
                <a:sym typeface="Wingdings"/>
              </a:rPr>
              <a:t>satélites es central</a:t>
            </a:r>
            <a:r>
              <a:rPr lang="es-ES" sz="1600" dirty="0" smtClean="0">
                <a:sym typeface="Wingdings"/>
              </a:rPr>
              <a:t>.</a:t>
            </a:r>
            <a:endParaRPr lang="es-ES" sz="1600" dirty="0"/>
          </a:p>
        </p:txBody>
      </p:sp>
    </p:spTree>
    <p:extLst>
      <p:ext uri="{BB962C8B-B14F-4D97-AF65-F5344CB8AC3E}">
        <p14:creationId xmlns:p14="http://schemas.microsoft.com/office/powerpoint/2010/main" val="3719342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2. Traslación de los planetas</a:t>
            </a:r>
          </a:p>
        </p:txBody>
      </p:sp>
      <mc:AlternateContent xmlns:mc="http://schemas.openxmlformats.org/markup-compatibility/2006" xmlns:a14="http://schemas.microsoft.com/office/drawing/2010/main">
        <mc:Choice Requires="a14">
          <p:graphicFrame>
            <p:nvGraphicFramePr>
              <p:cNvPr id="91" name="Tabla 90"/>
              <p:cNvGraphicFramePr>
                <a:graphicFrameLocks noGrp="1"/>
              </p:cNvGraphicFramePr>
              <p:nvPr>
                <p:extLst>
                  <p:ext uri="{D42A27DB-BD31-4B8C-83A1-F6EECF244321}">
                    <p14:modId xmlns:p14="http://schemas.microsoft.com/office/powerpoint/2010/main" val="1678293461"/>
                  </p:ext>
                </p:extLst>
              </p:nvPr>
            </p:nvGraphicFramePr>
            <p:xfrm>
              <a:off x="561192" y="1184168"/>
              <a:ext cx="8178801" cy="4208209"/>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370840">
                    <a:tc>
                      <a:txBody>
                        <a:bodyPr/>
                        <a:lstStyle/>
                        <a:p>
                          <a:pPr algn="r">
                            <a:lnSpc>
                              <a:spcPct val="100000"/>
                            </a:lnSpc>
                          </a:pPr>
                          <a:r>
                            <a:rPr lang="es-ES" sz="1600" dirty="0" smtClean="0">
                              <a:latin typeface="+mn-lt"/>
                            </a:rPr>
                            <a:t>3.</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r>
                            <a:rPr lang="es-ES" sz="1600" dirty="0" smtClean="0"/>
                            <a:t>Teniendo en cuenta que la masa de la Tierra es de </a:t>
                          </a:r>
                          <a14:m>
                            <m:oMath xmlns:m="http://schemas.openxmlformats.org/officeDocument/2006/math">
                              <m:r>
                                <a:rPr lang="es-ES" sz="1600" i="1" dirty="0" smtClean="0">
                                  <a:latin typeface="Cambria Math" panose="02040503050406030204" pitchFamily="18" charset="0"/>
                                </a:rPr>
                                <m:t>6·</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24</m:t>
                                  </m:r>
                                </m:sup>
                              </m:sSup>
                            </m:oMath>
                          </a14:m>
                          <a:r>
                            <a:rPr lang="es-ES" sz="1600" dirty="0"/>
                            <a:t> kg, que su distancia media al Sol es de </a:t>
                          </a:r>
                          <a14:m>
                            <m:oMath xmlns:m="http://schemas.openxmlformats.org/officeDocument/2006/math">
                              <m:r>
                                <a:rPr lang="es-ES" sz="1600" i="1" dirty="0" smtClean="0">
                                  <a:latin typeface="Cambria Math" panose="02040503050406030204" pitchFamily="18" charset="0"/>
                                </a:rPr>
                                <m:t>1,496·</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11</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𝑚</m:t>
                              </m:r>
                              <m:r>
                                <a:rPr lang="es-ES" sz="1600" i="1" dirty="0" smtClean="0">
                                  <a:latin typeface="Cambria Math" panose="02040503050406030204" pitchFamily="18" charset="0"/>
                                </a:rPr>
                                <m:t> </m:t>
                              </m:r>
                            </m:oMath>
                          </a14:m>
                          <a:r>
                            <a:rPr lang="es-ES" sz="1600" dirty="0"/>
                            <a:t>y que su período orbital es de 365 días, </a:t>
                          </a:r>
                          <a:r>
                            <a:rPr lang="es-ES" sz="1600" dirty="0" smtClean="0"/>
                            <a:t>determina:</a:t>
                          </a:r>
                          <a:r>
                            <a:rPr lang="es-ES" sz="1600" dirty="0"/>
                            <a:t> </a:t>
                          </a:r>
                          <a:r>
                            <a:rPr lang="es-ES" sz="1600" dirty="0" smtClean="0"/>
                            <a:t>i) El </a:t>
                          </a:r>
                          <a:r>
                            <a:rPr lang="es-ES" sz="1600" dirty="0"/>
                            <a:t>valor de su momento angular de traslación respecto del </a:t>
                          </a:r>
                          <a:r>
                            <a:rPr lang="es-ES" sz="1600" dirty="0" smtClean="0"/>
                            <a:t>Sol; ii) La </a:t>
                          </a:r>
                          <a:r>
                            <a:rPr lang="es-ES" sz="1600" dirty="0"/>
                            <a:t>velocidad areolar del movimiento de traslación terrestre (expresando sus </a:t>
                          </a:r>
                          <a:r>
                            <a:rPr lang="es-ES" sz="1600" dirty="0" smtClean="0"/>
                            <a:t>unidades); iii) A </a:t>
                          </a:r>
                          <a:r>
                            <a:rPr lang="es-ES" sz="1600" dirty="0"/>
                            <a:t>partir del valor anterior y dando por cierto que la distancia al Sol permanece invariable en el transcurso de un día, determina qué distancia recorre la Tierra en un día durante su movimiento orbital. Compáralo con el que se obtendría al dividir la longitud orbital entre los 365 </a:t>
                          </a:r>
                          <a:r>
                            <a:rPr lang="es-ES" sz="1600" dirty="0" smtClean="0"/>
                            <a:t>días.</a:t>
                          </a:r>
                        </a:p>
                        <a:p>
                          <a:pPr marL="0" indent="0" algn="just"/>
                          <a:r>
                            <a:rPr lang="es-ES" sz="1600" b="1" dirty="0" smtClean="0">
                              <a:solidFill>
                                <a:schemeClr val="tx1"/>
                              </a:solidFill>
                            </a:rPr>
                            <a:t>Sol</a:t>
                          </a:r>
                          <a:r>
                            <a:rPr lang="es-ES" sz="1600" dirty="0">
                              <a:solidFill>
                                <a:schemeClr val="tx1"/>
                              </a:solidFill>
                            </a:rPr>
                            <a:t>: </a:t>
                          </a:r>
                          <a:r>
                            <a:rPr lang="es-ES" sz="1600" dirty="0"/>
                            <a:t>i</a:t>
                          </a:r>
                          <a:r>
                            <a:rPr lang="es-ES" sz="1600" dirty="0" smtClean="0"/>
                            <a:t>) </a:t>
                          </a:r>
                          <a14:m>
                            <m:oMath xmlns:m="http://schemas.openxmlformats.org/officeDocument/2006/math">
                              <m:r>
                                <a:rPr lang="es-ES" sz="1600" i="1">
                                  <a:latin typeface="Cambria Math" panose="02040503050406030204" pitchFamily="18" charset="0"/>
                                </a:rPr>
                                <m:t>2,68·</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40</m:t>
                                  </m:r>
                                </m:sup>
                              </m:sSup>
                              <m:r>
                                <a:rPr lang="es-ES" sz="1600" i="1">
                                  <a:latin typeface="Cambria Math" panose="02040503050406030204" pitchFamily="18" charset="0"/>
                                </a:rPr>
                                <m:t> </m:t>
                              </m:r>
                              <m:r>
                                <a:rPr lang="es-ES" sz="1600" i="1">
                                  <a:latin typeface="Cambria Math" panose="02040503050406030204" pitchFamily="18" charset="0"/>
                                </a:rPr>
                                <m:t>𝑘𝑔</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𝑠</m:t>
                                  </m:r>
                                </m:e>
                                <m:sup>
                                  <m:r>
                                    <a:rPr lang="es-ES" sz="1600" i="1">
                                      <a:latin typeface="Cambria Math" panose="02040503050406030204" pitchFamily="18" charset="0"/>
                                    </a:rPr>
                                    <m:t>−1</m:t>
                                  </m:r>
                                </m:sup>
                              </m:sSup>
                            </m:oMath>
                          </a14:m>
                          <a:r>
                            <a:rPr lang="es-ES" sz="1600" dirty="0"/>
                            <a:t>; </a:t>
                          </a:r>
                          <a:r>
                            <a:rPr lang="es-ES" sz="1600" dirty="0" smtClean="0"/>
                            <a:t>ii) </a:t>
                          </a:r>
                          <a14:m>
                            <m:oMath xmlns:m="http://schemas.openxmlformats.org/officeDocument/2006/math">
                              <m:r>
                                <a:rPr lang="es-ES" sz="1600" i="1">
                                  <a:latin typeface="Cambria Math" panose="02040503050406030204" pitchFamily="18" charset="0"/>
                                </a:rPr>
                                <m:t>2,23·</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15</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𝑠</m:t>
                                  </m:r>
                                </m:e>
                                <m:sup>
                                  <m:r>
                                    <a:rPr lang="es-ES" sz="1600" i="1">
                                      <a:latin typeface="Cambria Math" panose="02040503050406030204" pitchFamily="18" charset="0"/>
                                    </a:rPr>
                                    <m:t>−1</m:t>
                                  </m:r>
                                </m:sup>
                              </m:sSup>
                            </m:oMath>
                          </a14:m>
                          <a:r>
                            <a:rPr lang="es-ES" sz="1600" dirty="0"/>
                            <a:t>; </a:t>
                          </a:r>
                          <a:r>
                            <a:rPr lang="es-ES" sz="1600" dirty="0" smtClean="0"/>
                            <a:t>iii) </a:t>
                          </a:r>
                          <a14:m>
                            <m:oMath xmlns:m="http://schemas.openxmlformats.org/officeDocument/2006/math">
                              <m:r>
                                <a:rPr lang="es-ES" sz="1600" i="1">
                                  <a:latin typeface="Cambria Math" panose="02040503050406030204" pitchFamily="18" charset="0"/>
                                </a:rPr>
                                <m:t>2,58·</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9</m:t>
                                  </m:r>
                                </m:sup>
                              </m:sSup>
                              <m:r>
                                <a:rPr lang="es-ES" sz="1600" i="1">
                                  <a:latin typeface="Cambria Math" panose="02040503050406030204" pitchFamily="18" charset="0"/>
                                </a:rPr>
                                <m:t> </m:t>
                              </m:r>
                              <m:r>
                                <a:rPr lang="es-ES" sz="1600" i="1">
                                  <a:latin typeface="Cambria Math" panose="02040503050406030204" pitchFamily="18" charset="0"/>
                                </a:rPr>
                                <m:t>𝑚</m:t>
                              </m:r>
                            </m:oMath>
                          </a14:m>
                          <a:endParaRPr lang="es-ES" sz="1600" dirty="0" smtClean="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741680">
                    <a:tc>
                      <a:txBody>
                        <a:bodyPr/>
                        <a:lstStyle/>
                        <a:p>
                          <a:pPr algn="r">
                            <a:lnSpc>
                              <a:spcPct val="100000"/>
                            </a:lnSpc>
                          </a:pPr>
                          <a:r>
                            <a:rPr lang="es-ES" sz="1600" dirty="0" smtClean="0">
                              <a:latin typeface="+mn-lt"/>
                            </a:rPr>
                            <a:t>4.</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r>
                            <a:rPr lang="es-ES" sz="1600" dirty="0" smtClean="0"/>
                            <a:t>Un cuerpo de </a:t>
                          </a:r>
                          <a14:m>
                            <m:oMath xmlns:m="http://schemas.openxmlformats.org/officeDocument/2006/math">
                              <m:r>
                                <a:rPr lang="es-ES" sz="1600" b="0" i="1" smtClean="0">
                                  <a:latin typeface="Cambria Math" panose="02040503050406030204" pitchFamily="18" charset="0"/>
                                </a:rPr>
                                <m:t>2 </m:t>
                              </m:r>
                              <m:r>
                                <a:rPr lang="es-ES" sz="1600" b="0" i="1" smtClean="0">
                                  <a:latin typeface="Cambria Math" panose="02040503050406030204" pitchFamily="18" charset="0"/>
                                </a:rPr>
                                <m:t>𝑘𝑔</m:t>
                              </m:r>
                            </m:oMath>
                          </a14:m>
                          <a:r>
                            <a:rPr lang="es-ES" sz="1600" dirty="0" smtClean="0"/>
                            <a:t> de masa se mueve a lo largo de una recta con una velocidad constante </a:t>
                          </a:r>
                          <a14:m>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𝑣</m:t>
                                  </m:r>
                                </m:e>
                              </m:acc>
                              <m:r>
                                <a:rPr lang="es-ES" sz="1600" b="0" i="1" smtClean="0">
                                  <a:latin typeface="Cambria Math" panose="02040503050406030204" pitchFamily="18" charset="0"/>
                                </a:rPr>
                                <m:t>=3</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𝑗</m:t>
                                  </m:r>
                                </m:e>
                              </m:acc>
                              <m:r>
                                <a:rPr lang="es-ES" sz="1600" b="0" i="1" smtClean="0">
                                  <a:latin typeface="Cambria Math" panose="02040503050406030204" pitchFamily="18" charset="0"/>
                                </a:rPr>
                                <m:t> </m:t>
                              </m:r>
                              <m:r>
                                <a:rPr lang="es-ES" sz="1600" b="0" i="1" smtClean="0">
                                  <a:latin typeface="Cambria Math" panose="02040503050406030204" pitchFamily="18" charset="0"/>
                                </a:rPr>
                                <m:t>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−1</m:t>
                                  </m:r>
                                </m:sup>
                              </m:sSup>
                            </m:oMath>
                          </a14:m>
                          <a:r>
                            <a:rPr lang="es-ES" sz="1600" dirty="0" smtClean="0"/>
                            <a:t>. Determina su momento angular con respecto al origen (0, 0), cuando el cuerpo está en los puntos (2, 0), (2, 1) y (2, 2) de la misma recta. ¿Qué conclusión se obtiene respecto al momento angular de un cuerpo que se mueve con movimiento rectilíneo y uniforme</a:t>
                          </a:r>
                          <a:r>
                            <a:rPr lang="es-ES" sz="1600" dirty="0"/>
                            <a:t>?</a:t>
                          </a:r>
                          <a:endParaRPr lang="es-ES" sz="1600" baseline="30000" dirty="0"/>
                        </a:p>
                        <a:p>
                          <a:pPr marL="0" indent="0" algn="just"/>
                          <a:r>
                            <a:rPr lang="es-ES" sz="1600" b="1" dirty="0" smtClean="0">
                              <a:solidFill>
                                <a:schemeClr val="tx1"/>
                              </a:solidFill>
                            </a:rPr>
                            <a:t>Sol</a:t>
                          </a:r>
                          <a:r>
                            <a:rPr lang="es-ES" sz="1600" dirty="0">
                              <a:solidFill>
                                <a:schemeClr val="tx1"/>
                              </a:solidFill>
                            </a:rPr>
                            <a:t>: </a:t>
                          </a:r>
                          <a14:m>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𝐿</m:t>
                                  </m:r>
                                </m:e>
                              </m:acc>
                              <m:r>
                                <a:rPr lang="es-ES" sz="1600" b="0" i="1" smtClean="0">
                                  <a:latin typeface="Cambria Math" panose="02040503050406030204" pitchFamily="18" charset="0"/>
                                </a:rPr>
                                <m:t>=12</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𝑘</m:t>
                                  </m:r>
                                </m:e>
                              </m:acc>
                              <m:r>
                                <a:rPr lang="es-ES" sz="1600" b="0" i="1" smtClean="0">
                                  <a:latin typeface="Cambria Math" panose="02040503050406030204" pitchFamily="18" charset="0"/>
                                </a:rPr>
                                <m:t> </m:t>
                              </m:r>
                              <m:r>
                                <a:rPr lang="es-ES" sz="1600" b="0" i="1" smtClean="0">
                                  <a:latin typeface="Cambria Math" panose="02040503050406030204" pitchFamily="18" charset="0"/>
                                </a:rPr>
                                <m:t>𝑘𝑔</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𝑚</m:t>
                                  </m:r>
                                </m:e>
                                <m:sup>
                                  <m:r>
                                    <a:rPr lang="es-ES" sz="1600" b="0" i="1" smtClean="0">
                                      <a:latin typeface="Cambria Math" panose="02040503050406030204" pitchFamily="18" charset="0"/>
                                    </a:rPr>
                                    <m:t>2</m:t>
                                  </m:r>
                                </m:sup>
                              </m:sSup>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−1</m:t>
                                  </m:r>
                                </m:sup>
                              </m:sSup>
                            </m:oMath>
                          </a14:m>
                          <a:endParaRPr lang="es-ES" sz="1600" dirty="0"/>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91" name="Tabla 90"/>
              <p:cNvGraphicFramePr>
                <a:graphicFrameLocks noGrp="1"/>
              </p:cNvGraphicFramePr>
              <p:nvPr>
                <p:extLst>
                  <p:ext uri="{D42A27DB-BD31-4B8C-83A1-F6EECF244321}">
                    <p14:modId xmlns:p14="http://schemas.microsoft.com/office/powerpoint/2010/main" val="1678293461"/>
                  </p:ext>
                </p:extLst>
              </p:nvPr>
            </p:nvGraphicFramePr>
            <p:xfrm>
              <a:off x="561192" y="1184168"/>
              <a:ext cx="8178801" cy="4208209"/>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2288794">
                    <a:tc>
                      <a:txBody>
                        <a:bodyPr/>
                        <a:lstStyle/>
                        <a:p>
                          <a:pPr algn="r">
                            <a:lnSpc>
                              <a:spcPct val="100000"/>
                            </a:lnSpc>
                          </a:pPr>
                          <a:r>
                            <a:rPr lang="es-ES" sz="1600" dirty="0" smtClean="0">
                              <a:latin typeface="+mn-lt"/>
                            </a:rPr>
                            <a:t>3.</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3"/>
                          <a:stretch>
                            <a:fillRect l="-5004" t="-15160" r="-156" b="-72872"/>
                          </a:stretch>
                        </a:blipFill>
                      </a:tcPr>
                    </a:tc>
                    <a:tc hMerge="1">
                      <a:txBody>
                        <a:bodyPr/>
                        <a:lstStyle/>
                        <a:p>
                          <a:endParaRPr lang="es-ES" sz="1600" dirty="0"/>
                        </a:p>
                      </a:txBody>
                      <a:tcPr/>
                    </a:tc>
                    <a:extLst>
                      <a:ext uri="{0D108BD9-81ED-4DB2-BD59-A6C34878D82A}">
                        <a16:rowId xmlns:a16="http://schemas.microsoft.com/office/drawing/2014/main" val="1235451715"/>
                      </a:ext>
                    </a:extLst>
                  </a:tr>
                  <a:tr h="1584135">
                    <a:tc>
                      <a:txBody>
                        <a:bodyPr/>
                        <a:lstStyle/>
                        <a:p>
                          <a:pPr algn="r">
                            <a:lnSpc>
                              <a:spcPct val="100000"/>
                            </a:lnSpc>
                          </a:pPr>
                          <a:r>
                            <a:rPr lang="es-ES" sz="1600" dirty="0" smtClean="0">
                              <a:latin typeface="+mn-lt"/>
                            </a:rPr>
                            <a:t>4.</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3"/>
                          <a:stretch>
                            <a:fillRect l="-5004" t="-166538" r="-156" b="-5385"/>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2011075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sp>
        <p:nvSpPr>
          <p:cNvPr id="35" name="CuadroTexto 34"/>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3.1. Precedentes de la Ley de Gravitación Universal</a:t>
            </a:r>
            <a:endParaRPr lang="es-ES" b="1" dirty="0">
              <a:solidFill>
                <a:srgbClr val="002060"/>
              </a:solidFill>
            </a:endParaRPr>
          </a:p>
        </p:txBody>
      </p:sp>
      <p:sp>
        <p:nvSpPr>
          <p:cNvPr id="36" name="1 CuadroTexto"/>
          <p:cNvSpPr txBox="1"/>
          <p:nvPr/>
        </p:nvSpPr>
        <p:spPr>
          <a:xfrm>
            <a:off x="436727" y="1511893"/>
            <a:ext cx="8369138" cy="58477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latin typeface="Arial" pitchFamily="34" charset="0"/>
                <a:cs typeface="Arial" pitchFamily="34" charset="0"/>
              </a:rPr>
              <a:t>La fuerza que gobierna el movimiento de los astros es de tipo centrípeta, es decir, está dirigida hacia un punto.</a:t>
            </a:r>
            <a:endParaRPr lang="es-ES" sz="1600" dirty="0">
              <a:latin typeface="Arial" pitchFamily="34" charset="0"/>
              <a:cs typeface="Arial" pitchFamily="34" charset="0"/>
            </a:endParaRPr>
          </a:p>
        </p:txBody>
      </p:sp>
      <p:pic>
        <p:nvPicPr>
          <p:cNvPr id="37"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340" y="2581079"/>
            <a:ext cx="3090525" cy="3411940"/>
          </a:xfrm>
          <a:prstGeom prst="rect">
            <a:avLst/>
          </a:prstGeom>
        </p:spPr>
      </p:pic>
      <p:sp>
        <p:nvSpPr>
          <p:cNvPr id="38" name="6 CuadroTexto"/>
          <p:cNvSpPr txBox="1"/>
          <p:nvPr/>
        </p:nvSpPr>
        <p:spPr>
          <a:xfrm>
            <a:off x="423079" y="2453589"/>
            <a:ext cx="5076967" cy="3539430"/>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Arial" pitchFamily="34" charset="0"/>
                <a:cs typeface="Arial" pitchFamily="34" charset="0"/>
                <a:sym typeface="Wingdings"/>
              </a:rPr>
              <a:t>¿Cuál es la causa de dicha fuerza?</a:t>
            </a:r>
          </a:p>
          <a:p>
            <a:pPr marL="177800" indent="-177800" algn="just">
              <a:buFont typeface="Arial" panose="020B0604020202020204" pitchFamily="34" charset="0"/>
              <a:buChar char="•"/>
            </a:pPr>
            <a:endParaRPr lang="es-ES" sz="1600" dirty="0">
              <a:latin typeface="Arial" pitchFamily="34" charset="0"/>
              <a:cs typeface="Arial" pitchFamily="34" charset="0"/>
              <a:sym typeface="Wingdings"/>
            </a:endParaRPr>
          </a:p>
          <a:p>
            <a:pPr marL="177800" indent="-177800" algn="just">
              <a:buFont typeface="Arial" panose="020B0604020202020204" pitchFamily="34" charset="0"/>
              <a:buChar char="•"/>
            </a:pPr>
            <a:r>
              <a:rPr lang="es-ES" sz="1600" dirty="0" smtClean="0">
                <a:latin typeface="Arial" pitchFamily="34" charset="0"/>
                <a:cs typeface="Arial" pitchFamily="34" charset="0"/>
                <a:sym typeface="Wingdings"/>
              </a:rPr>
              <a:t>Kepler propuso que era de naturaleza magnética.</a:t>
            </a:r>
          </a:p>
          <a:p>
            <a:pPr marL="177800" indent="-177800" algn="just">
              <a:buFont typeface="Arial" panose="020B0604020202020204" pitchFamily="34" charset="0"/>
              <a:buChar char="•"/>
            </a:pPr>
            <a:endParaRPr lang="es-ES" sz="1600" dirty="0">
              <a:latin typeface="Arial" pitchFamily="34" charset="0"/>
              <a:cs typeface="Arial" pitchFamily="34" charset="0"/>
              <a:sym typeface="Wingdings"/>
            </a:endParaRPr>
          </a:p>
          <a:p>
            <a:pPr marL="177800" indent="-177800" algn="just">
              <a:buFont typeface="Arial" panose="020B0604020202020204" pitchFamily="34" charset="0"/>
              <a:buChar char="•"/>
            </a:pPr>
            <a:r>
              <a:rPr lang="es-ES" sz="1600" dirty="0" smtClean="0">
                <a:latin typeface="Arial" pitchFamily="34" charset="0"/>
                <a:cs typeface="Arial" pitchFamily="34" charset="0"/>
                <a:sym typeface="Wingdings"/>
              </a:rPr>
              <a:t>Hooke y Halley suponían que era atractiva y centrípeta y que </a:t>
            </a:r>
            <a:r>
              <a:rPr lang="es-ES" sz="1600" b="1" dirty="0" smtClean="0">
                <a:latin typeface="Arial" pitchFamily="34" charset="0"/>
                <a:cs typeface="Arial" pitchFamily="34" charset="0"/>
                <a:sym typeface="Wingdings"/>
              </a:rPr>
              <a:t>disminuía con el cuadrado de la distancia</a:t>
            </a:r>
            <a:r>
              <a:rPr lang="es-ES" sz="1600" dirty="0" smtClean="0">
                <a:latin typeface="Arial" pitchFamily="34" charset="0"/>
                <a:cs typeface="Arial" pitchFamily="34" charset="0"/>
                <a:sym typeface="Wingdings"/>
              </a:rPr>
              <a:t>.</a:t>
            </a:r>
          </a:p>
          <a:p>
            <a:pPr marL="177800" indent="-177800" algn="just">
              <a:buFont typeface="Arial" panose="020B0604020202020204" pitchFamily="34" charset="0"/>
              <a:buChar char="•"/>
            </a:pPr>
            <a:endParaRPr lang="es-ES" sz="1600" dirty="0">
              <a:latin typeface="Arial" pitchFamily="34" charset="0"/>
              <a:cs typeface="Arial" pitchFamily="34" charset="0"/>
              <a:sym typeface="Wingdings"/>
            </a:endParaRPr>
          </a:p>
          <a:p>
            <a:pPr marL="177800" indent="-177800" algn="just">
              <a:buFont typeface="Arial" panose="020B0604020202020204" pitchFamily="34" charset="0"/>
              <a:buChar char="•"/>
            </a:pPr>
            <a:r>
              <a:rPr lang="es-ES" sz="1600" dirty="0" smtClean="0">
                <a:latin typeface="Arial" pitchFamily="34" charset="0"/>
                <a:cs typeface="Arial" pitchFamily="34" charset="0"/>
                <a:sym typeface="Wingdings"/>
              </a:rPr>
              <a:t>Newton que esa fuerza era la misma que hacia que una piedra cayera al suelo.</a:t>
            </a:r>
          </a:p>
          <a:p>
            <a:pPr marL="177800" indent="-177800" algn="just">
              <a:buFont typeface="Arial" panose="020B0604020202020204" pitchFamily="34" charset="0"/>
              <a:buChar char="•"/>
            </a:pPr>
            <a:endParaRPr lang="es-ES" sz="1600" dirty="0">
              <a:latin typeface="Arial" pitchFamily="34" charset="0"/>
              <a:cs typeface="Arial" pitchFamily="34" charset="0"/>
              <a:sym typeface="Wingdings"/>
            </a:endParaRPr>
          </a:p>
          <a:p>
            <a:pPr marL="177800" indent="-177800" algn="just">
              <a:buFont typeface="Arial" panose="020B0604020202020204" pitchFamily="34" charset="0"/>
              <a:buChar char="•"/>
            </a:pPr>
            <a:r>
              <a:rPr lang="es-ES" sz="1600" dirty="0" smtClean="0">
                <a:latin typeface="Arial" pitchFamily="34" charset="0"/>
                <a:cs typeface="Arial" pitchFamily="34" charset="0"/>
                <a:sym typeface="Wingdings"/>
              </a:rPr>
              <a:t>Supuso que la Luna “</a:t>
            </a:r>
            <a:r>
              <a:rPr lang="es-ES" sz="1600" i="1" dirty="0" smtClean="0">
                <a:latin typeface="Arial" pitchFamily="34" charset="0"/>
                <a:cs typeface="Arial" pitchFamily="34" charset="0"/>
                <a:sym typeface="Wingdings"/>
              </a:rPr>
              <a:t>caía</a:t>
            </a:r>
            <a:r>
              <a:rPr lang="es-ES" sz="1600" dirty="0" smtClean="0">
                <a:latin typeface="Arial" pitchFamily="34" charset="0"/>
                <a:cs typeface="Arial" pitchFamily="34" charset="0"/>
                <a:sym typeface="Wingdings"/>
              </a:rPr>
              <a:t>” de forma continua igual que un proyectil. Así halló que la aceleración de caída disminuía con el cuadrado de la distancia.</a:t>
            </a:r>
          </a:p>
        </p:txBody>
      </p:sp>
    </p:spTree>
    <p:extLst>
      <p:ext uri="{BB962C8B-B14F-4D97-AF65-F5344CB8AC3E}">
        <p14:creationId xmlns:p14="http://schemas.microsoft.com/office/powerpoint/2010/main" val="1990094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graphicFrame>
        <p:nvGraphicFramePr>
          <p:cNvPr id="13" name="Tabla 12"/>
          <p:cNvGraphicFramePr>
            <a:graphicFrameLocks noGrp="1"/>
          </p:cNvGraphicFramePr>
          <p:nvPr>
            <p:extLst>
              <p:ext uri="{D42A27DB-BD31-4B8C-83A1-F6EECF244321}">
                <p14:modId xmlns:p14="http://schemas.microsoft.com/office/powerpoint/2010/main" val="2538834020"/>
              </p:ext>
            </p:extLst>
          </p:nvPr>
        </p:nvGraphicFramePr>
        <p:xfrm>
          <a:off x="446892" y="1057072"/>
          <a:ext cx="8178801" cy="5059680"/>
        </p:xfrm>
        <a:graphic>
          <a:graphicData uri="http://schemas.openxmlformats.org/drawingml/2006/table">
            <a:tbl>
              <a:tblPr firstRow="1" bandRow="1">
                <a:tableStyleId>{7DF18680-E054-41AD-8BC1-D1AEF772440D}</a:tableStyleId>
              </a:tblPr>
              <a:tblGrid>
                <a:gridCol w="416708">
                  <a:extLst>
                    <a:ext uri="{9D8B030D-6E8A-4147-A177-3AD203B41FA5}">
                      <a16:colId xmlns:a16="http://schemas.microsoft.com/office/drawing/2014/main" val="2610252087"/>
                    </a:ext>
                  </a:extLst>
                </a:gridCol>
                <a:gridCol w="1270000">
                  <a:extLst>
                    <a:ext uri="{9D8B030D-6E8A-4147-A177-3AD203B41FA5}">
                      <a16:colId xmlns:a16="http://schemas.microsoft.com/office/drawing/2014/main" val="3809521380"/>
                    </a:ext>
                  </a:extLst>
                </a:gridCol>
                <a:gridCol w="3454400">
                  <a:extLst>
                    <a:ext uri="{9D8B030D-6E8A-4147-A177-3AD203B41FA5}">
                      <a16:colId xmlns:a16="http://schemas.microsoft.com/office/drawing/2014/main" val="1261505457"/>
                    </a:ext>
                  </a:extLst>
                </a:gridCol>
                <a:gridCol w="3037693">
                  <a:extLst>
                    <a:ext uri="{9D8B030D-6E8A-4147-A177-3AD203B41FA5}">
                      <a16:colId xmlns:a16="http://schemas.microsoft.com/office/drawing/2014/main" val="2974400618"/>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a:txBody>
                    <a:bodyPr/>
                    <a:lstStyle/>
                    <a:p>
                      <a:endParaRPr lang="es-ES" sz="1600" dirty="0"/>
                    </a:p>
                  </a:txBody>
                  <a:tcPr>
                    <a:lnL w="12700" cap="flat" cmpd="sng" algn="ctr">
                      <a:no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370840">
                <a:tc>
                  <a:txBody>
                    <a:bodyPr/>
                    <a:lstStyle/>
                    <a:p>
                      <a:pPr algn="r">
                        <a:lnSpc>
                          <a:spcPct val="100000"/>
                        </a:lnSpc>
                      </a:pPr>
                      <a:r>
                        <a:rPr lang="es-ES" sz="1600" dirty="0" smtClean="0">
                          <a:latin typeface="+mn-lt"/>
                        </a:rPr>
                        <a:t>5.</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rowSpan="2" gridSpan="2">
                  <a:txBody>
                    <a:bodyPr/>
                    <a:lstStyle/>
                    <a:p>
                      <a:pPr marL="0" indent="0" algn="just"/>
                      <a:r>
                        <a:rPr lang="es-ES" sz="1600" dirty="0" smtClean="0"/>
                        <a:t>Supongamos que el movimiento de la Luna se compone de otros dos: uno de ellos de avance y otro de caída hacia la Tierra, regido este último por las ecuaciones de caída libre. Con estos datos que se te ofrecen, y siguiendo las sugerencias de la figura, contesta a las siguientes preguntas:</a:t>
                      </a:r>
                    </a:p>
                    <a:p>
                      <a:pPr marL="0" indent="0" algn="just"/>
                      <a:r>
                        <a:rPr lang="es-ES" sz="1600" dirty="0" smtClean="0"/>
                        <a:t>¿Qué ángulo se ha desplazado la Luna en 1 hora?</a:t>
                      </a:r>
                    </a:p>
                    <a:p>
                      <a:pPr marL="0" indent="0" algn="just"/>
                      <a:r>
                        <a:rPr lang="es-ES" sz="1600" dirty="0" smtClean="0"/>
                        <a:t>¿Qué altura</a:t>
                      </a:r>
                      <a:r>
                        <a:rPr lang="es-ES" sz="1600" b="1" i="1" dirty="0" smtClean="0"/>
                        <a:t> h </a:t>
                      </a:r>
                      <a:r>
                        <a:rPr lang="es-ES" sz="1600" dirty="0" smtClean="0"/>
                        <a:t>ha “caído” la Luna en esa hora?</a:t>
                      </a:r>
                    </a:p>
                    <a:p>
                      <a:pPr marL="0" indent="0" algn="just"/>
                      <a:r>
                        <a:rPr lang="es-ES" sz="1600" dirty="0" smtClean="0"/>
                        <a:t>¿Qué valor de la aceleración </a:t>
                      </a:r>
                      <a:r>
                        <a:rPr lang="es-ES" sz="1600" b="1" i="1" dirty="0" err="1" smtClean="0"/>
                        <a:t>g</a:t>
                      </a:r>
                      <a:r>
                        <a:rPr lang="es-ES" sz="1600" b="1" i="1" baseline="-25000" dirty="0" err="1" smtClean="0"/>
                        <a:t>L</a:t>
                      </a:r>
                      <a:r>
                        <a:rPr lang="es-ES" sz="1600" dirty="0" smtClean="0"/>
                        <a:t> de caída corresponde a esa distancia y ese tiempo?</a:t>
                      </a:r>
                    </a:p>
                    <a:p>
                      <a:pPr marL="0" indent="0" algn="just"/>
                      <a:r>
                        <a:rPr lang="es-ES" sz="1600" dirty="0" smtClean="0"/>
                        <a:t>¿Cuántas veces es menor ese valor que el valor </a:t>
                      </a:r>
                      <a:r>
                        <a:rPr lang="es-ES" sz="1600" dirty="0" err="1" smtClean="0"/>
                        <a:t>g</a:t>
                      </a:r>
                      <a:r>
                        <a:rPr lang="es-ES" sz="1600" baseline="-25000" dirty="0" err="1" smtClean="0"/>
                        <a:t>T</a:t>
                      </a:r>
                      <a:r>
                        <a:rPr lang="es-ES" sz="1600" dirty="0" smtClean="0"/>
                        <a:t> = 9,8 m</a:t>
                      </a:r>
                      <a:r>
                        <a:rPr lang="es-ES" sz="1600" baseline="0" dirty="0" smtClean="0"/>
                        <a:t> </a:t>
                      </a:r>
                      <a:r>
                        <a:rPr lang="es-ES" sz="1600" dirty="0" smtClean="0"/>
                        <a:t>s</a:t>
                      </a:r>
                      <a:r>
                        <a:rPr lang="es-ES" sz="1600" baseline="30000" dirty="0" smtClean="0"/>
                        <a:t>–2</a:t>
                      </a:r>
                      <a:r>
                        <a:rPr lang="es-ES" sz="1600" dirty="0" smtClean="0"/>
                        <a:t>, que corresponde a la superficie terrestre?</a:t>
                      </a:r>
                    </a:p>
                    <a:p>
                      <a:pPr marL="0" indent="0" algn="just"/>
                      <a:r>
                        <a:rPr lang="es-ES" sz="1600" dirty="0" smtClean="0"/>
                        <a:t>¿Cuántas veces es mayor la distancia Tierra-Luna que el radio terrestre?</a:t>
                      </a:r>
                    </a:p>
                    <a:p>
                      <a:pPr marL="0" indent="0" algn="just"/>
                      <a:r>
                        <a:rPr lang="es-ES" sz="1600" dirty="0" smtClean="0"/>
                        <a:t>¿Qué relación puedes encontrar entre la variación de la aceleración y la de la distancia?</a:t>
                      </a:r>
                    </a:p>
                    <a:p>
                      <a:pPr marL="0" indent="0" algn="just"/>
                      <a:r>
                        <a:rPr lang="es-ES" sz="1600" b="1" i="1" dirty="0" smtClean="0"/>
                        <a:t>Datos</a:t>
                      </a:r>
                      <a:r>
                        <a:rPr lang="es-ES" sz="1600" dirty="0" smtClean="0"/>
                        <a:t>: R</a:t>
                      </a:r>
                      <a:r>
                        <a:rPr lang="es-ES" sz="1600" baseline="-25000" dirty="0" smtClean="0"/>
                        <a:t>T</a:t>
                      </a:r>
                      <a:r>
                        <a:rPr lang="es-ES" sz="1600" dirty="0" smtClean="0"/>
                        <a:t> = 6 370 km; </a:t>
                      </a:r>
                      <a:r>
                        <a:rPr lang="es-ES" sz="1600" dirty="0" err="1" smtClean="0"/>
                        <a:t>d</a:t>
                      </a:r>
                      <a:r>
                        <a:rPr lang="es-ES" sz="1600" baseline="-25000" dirty="0" err="1" smtClean="0"/>
                        <a:t>TL</a:t>
                      </a:r>
                      <a:r>
                        <a:rPr lang="es-ES" sz="1600" dirty="0" smtClean="0"/>
                        <a:t> = 384 000 km; T</a:t>
                      </a:r>
                      <a:r>
                        <a:rPr lang="es-ES" sz="1600" baseline="-25000" dirty="0" smtClean="0"/>
                        <a:t>L</a:t>
                      </a:r>
                      <a:r>
                        <a:rPr lang="es-ES" sz="1600" dirty="0" smtClean="0"/>
                        <a:t> = 27,31 días.</a:t>
                      </a:r>
                    </a:p>
                  </a:txBody>
                  <a:tcP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rowSpan="2" hMerge="1">
                  <a:txBody>
                    <a:bodyPr/>
                    <a:lstStyle/>
                    <a:p>
                      <a:endParaRPr lang="es-ES" sz="1600" dirty="0"/>
                    </a:p>
                  </a:txBody>
                  <a:tcPr/>
                </a:tc>
                <a:tc rowSpan="2">
                  <a:txBody>
                    <a:bodyPr/>
                    <a:lstStyle/>
                    <a:p>
                      <a:pPr marL="0" indent="0" algn="just"/>
                      <a:endParaRPr lang="es-ES" sz="1600" dirty="0" smtClean="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235451715"/>
                  </a:ext>
                </a:extLst>
              </a:tr>
              <a:tr h="741680">
                <a:tc>
                  <a:txBody>
                    <a:bodyPr/>
                    <a:lstStyle/>
                    <a:p>
                      <a:pPr algn="r">
                        <a:lnSpc>
                          <a:spcPct val="100000"/>
                        </a:lnSpc>
                      </a:pP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vMerge="1">
                  <a:txBody>
                    <a:bodyPr/>
                    <a:lstStyle/>
                    <a:p>
                      <a:pPr marL="0" indent="0" algn="just"/>
                      <a:endParaRPr lang="es-ES" sz="1600" dirty="0"/>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vMerge="1">
                  <a:txBody>
                    <a:bodyPr/>
                    <a:lstStyle/>
                    <a:p>
                      <a:endParaRPr lang="es-ES" sz="1600" dirty="0"/>
                    </a:p>
                  </a:txBody>
                  <a:tcPr/>
                </a:tc>
                <a:tc vMerge="1">
                  <a:txBody>
                    <a:bodyPr/>
                    <a:lstStyle/>
                    <a:p>
                      <a:endParaRPr lang="es-ES"/>
                    </a:p>
                  </a:txBody>
                  <a:tcPr/>
                </a:tc>
                <a:extLst>
                  <a:ext uri="{0D108BD9-81ED-4DB2-BD59-A6C34878D82A}">
                    <a16:rowId xmlns:a16="http://schemas.microsoft.com/office/drawing/2014/main" val="3676484051"/>
                  </a:ext>
                </a:extLst>
              </a:tr>
            </a:tbl>
          </a:graphicData>
        </a:graphic>
      </p:graphicFrame>
      <p:grpSp>
        <p:nvGrpSpPr>
          <p:cNvPr id="14" name="23 Grupo"/>
          <p:cNvGrpSpPr/>
          <p:nvPr/>
        </p:nvGrpSpPr>
        <p:grpSpPr>
          <a:xfrm>
            <a:off x="5828352" y="1503364"/>
            <a:ext cx="2524836" cy="2869796"/>
            <a:chOff x="6387152" y="1947864"/>
            <a:chExt cx="2524836" cy="2869796"/>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5461" y="3244543"/>
              <a:ext cx="634834" cy="63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10 Elipse"/>
            <p:cNvSpPr/>
            <p:nvPr/>
          </p:nvSpPr>
          <p:spPr>
            <a:xfrm>
              <a:off x="6387152" y="2361063"/>
              <a:ext cx="2524836" cy="2456597"/>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9 Image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26811" y="2251170"/>
              <a:ext cx="255114" cy="191089"/>
            </a:xfrm>
            <a:prstGeom prst="rect">
              <a:avLst/>
            </a:prstGeom>
          </p:spPr>
        </p:pic>
        <p:cxnSp>
          <p:nvCxnSpPr>
            <p:cNvPr id="18" name="12 Conector recto"/>
            <p:cNvCxnSpPr/>
            <p:nvPr/>
          </p:nvCxnSpPr>
          <p:spPr>
            <a:xfrm>
              <a:off x="7656395" y="2347415"/>
              <a:ext cx="0" cy="1201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16 Conector recto"/>
            <p:cNvCxnSpPr/>
            <p:nvPr/>
          </p:nvCxnSpPr>
          <p:spPr>
            <a:xfrm flipH="1">
              <a:off x="6848440" y="2643188"/>
              <a:ext cx="814423" cy="7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17 Conector recto"/>
            <p:cNvCxnSpPr/>
            <p:nvPr/>
          </p:nvCxnSpPr>
          <p:spPr>
            <a:xfrm>
              <a:off x="6848475" y="2643188"/>
              <a:ext cx="807920" cy="909993"/>
            </a:xfrm>
            <a:prstGeom prst="line">
              <a:avLst/>
            </a:prstGeom>
          </p:spPr>
          <p:style>
            <a:lnRef idx="1">
              <a:schemeClr val="accent1"/>
            </a:lnRef>
            <a:fillRef idx="0">
              <a:schemeClr val="accent1"/>
            </a:fillRef>
            <a:effectRef idx="0">
              <a:schemeClr val="accent1"/>
            </a:effectRef>
            <a:fontRef idx="minor">
              <a:schemeClr val="tx1"/>
            </a:fontRef>
          </p:style>
        </p:cxnSp>
        <p:sp>
          <p:nvSpPr>
            <p:cNvPr id="21" name="20 Cerrar llave"/>
            <p:cNvSpPr/>
            <p:nvPr/>
          </p:nvSpPr>
          <p:spPr>
            <a:xfrm>
              <a:off x="7681913" y="2352675"/>
              <a:ext cx="104775" cy="285750"/>
            </a:xfrm>
            <a:prstGeom prst="rightBrace">
              <a:avLst>
                <a:gd name="adj1" fmla="val 43468"/>
                <a:gd name="adj2" fmla="val 5000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 name="21 Arco"/>
            <p:cNvSpPr/>
            <p:nvPr/>
          </p:nvSpPr>
          <p:spPr>
            <a:xfrm rot="16036771">
              <a:off x="7415212" y="3071811"/>
              <a:ext cx="309562" cy="347663"/>
            </a:xfrm>
            <a:prstGeom prst="arc">
              <a:avLst>
                <a:gd name="adj1" fmla="val 16200000"/>
                <a:gd name="adj2" fmla="val 1974846"/>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3" name="22 CuadroTexto"/>
            <p:cNvSpPr txBox="1"/>
            <p:nvPr/>
          </p:nvSpPr>
          <p:spPr>
            <a:xfrm>
              <a:off x="7362823" y="1947864"/>
              <a:ext cx="700089" cy="307777"/>
            </a:xfrm>
            <a:prstGeom prst="rect">
              <a:avLst/>
            </a:prstGeom>
            <a:noFill/>
          </p:spPr>
          <p:txBody>
            <a:bodyPr wrap="square" rtlCol="0">
              <a:spAutoFit/>
            </a:bodyPr>
            <a:lstStyle/>
            <a:p>
              <a:r>
                <a:rPr lang="es-ES" sz="1400" dirty="0" smtClean="0"/>
                <a:t>Luna</a:t>
              </a:r>
              <a:endParaRPr lang="es-ES" sz="1400" dirty="0"/>
            </a:p>
          </p:txBody>
        </p:sp>
        <p:sp>
          <p:nvSpPr>
            <p:cNvPr id="24" name="25 CuadroTexto"/>
            <p:cNvSpPr txBox="1"/>
            <p:nvPr/>
          </p:nvSpPr>
          <p:spPr>
            <a:xfrm>
              <a:off x="7920036" y="3424239"/>
              <a:ext cx="700089" cy="307777"/>
            </a:xfrm>
            <a:prstGeom prst="rect">
              <a:avLst/>
            </a:prstGeom>
            <a:noFill/>
          </p:spPr>
          <p:txBody>
            <a:bodyPr wrap="square" rtlCol="0">
              <a:spAutoFit/>
            </a:bodyPr>
            <a:lstStyle/>
            <a:p>
              <a:r>
                <a:rPr lang="es-ES" sz="1400" dirty="0" smtClean="0"/>
                <a:t>Tierra</a:t>
              </a:r>
              <a:endParaRPr lang="es-ES" sz="1400" dirty="0"/>
            </a:p>
          </p:txBody>
        </p:sp>
        <p:sp>
          <p:nvSpPr>
            <p:cNvPr id="25" name="26 CuadroTexto"/>
            <p:cNvSpPr txBox="1"/>
            <p:nvPr/>
          </p:nvSpPr>
          <p:spPr>
            <a:xfrm>
              <a:off x="7710486" y="2338388"/>
              <a:ext cx="228602" cy="307777"/>
            </a:xfrm>
            <a:prstGeom prst="rect">
              <a:avLst/>
            </a:prstGeom>
            <a:noFill/>
          </p:spPr>
          <p:txBody>
            <a:bodyPr wrap="square" rtlCol="0">
              <a:spAutoFit/>
            </a:bodyPr>
            <a:lstStyle/>
            <a:p>
              <a:r>
                <a:rPr lang="es-ES" sz="1400" dirty="0" smtClean="0"/>
                <a:t>h</a:t>
              </a:r>
              <a:endParaRPr lang="es-ES" sz="1400" dirty="0"/>
            </a:p>
          </p:txBody>
        </p:sp>
        <p:sp>
          <p:nvSpPr>
            <p:cNvPr id="26" name="27 CuadroTexto"/>
            <p:cNvSpPr txBox="1"/>
            <p:nvPr/>
          </p:nvSpPr>
          <p:spPr>
            <a:xfrm>
              <a:off x="6857998" y="2914650"/>
              <a:ext cx="447677" cy="307777"/>
            </a:xfrm>
            <a:prstGeom prst="rect">
              <a:avLst/>
            </a:prstGeom>
            <a:noFill/>
          </p:spPr>
          <p:txBody>
            <a:bodyPr wrap="square" rtlCol="0">
              <a:spAutoFit/>
            </a:bodyPr>
            <a:lstStyle/>
            <a:p>
              <a:r>
                <a:rPr lang="es-ES" sz="1400" dirty="0" err="1" smtClean="0"/>
                <a:t>d</a:t>
              </a:r>
              <a:r>
                <a:rPr lang="es-ES" sz="1400" baseline="-25000" dirty="0" err="1" smtClean="0"/>
                <a:t>TL</a:t>
              </a:r>
              <a:endParaRPr lang="es-ES" sz="1400" baseline="-25000" dirty="0"/>
            </a:p>
          </p:txBody>
        </p:sp>
        <p:sp>
          <p:nvSpPr>
            <p:cNvPr id="27" name="28 CuadroTexto"/>
            <p:cNvSpPr txBox="1"/>
            <p:nvPr/>
          </p:nvSpPr>
          <p:spPr>
            <a:xfrm>
              <a:off x="7339011" y="2814638"/>
              <a:ext cx="228602" cy="307777"/>
            </a:xfrm>
            <a:prstGeom prst="rect">
              <a:avLst/>
            </a:prstGeom>
            <a:noFill/>
          </p:spPr>
          <p:txBody>
            <a:bodyPr wrap="square" rtlCol="0">
              <a:spAutoFit/>
            </a:bodyPr>
            <a:lstStyle/>
            <a:p>
              <a:r>
                <a:rPr lang="es-ES" sz="1400" dirty="0">
                  <a:sym typeface="Symbol"/>
                </a:rPr>
                <a:t></a:t>
              </a:r>
              <a:endParaRPr lang="es-ES" sz="1400" dirty="0"/>
            </a:p>
          </p:txBody>
        </p:sp>
      </p:grpSp>
    </p:spTree>
    <p:extLst>
      <p:ext uri="{BB962C8B-B14F-4D97-AF65-F5344CB8AC3E}">
        <p14:creationId xmlns:p14="http://schemas.microsoft.com/office/powerpoint/2010/main" val="36801060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sp>
        <p:nvSpPr>
          <p:cNvPr id="28" name="CuadroTexto 27"/>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3.1. Precedentes de la Ley de Gravitación Universal</a:t>
            </a:r>
            <a:endParaRPr lang="es-ES" b="1" dirty="0">
              <a:solidFill>
                <a:srgbClr val="002060"/>
              </a:solidFill>
            </a:endParaRPr>
          </a:p>
        </p:txBody>
      </p:sp>
      <p:sp>
        <p:nvSpPr>
          <p:cNvPr id="29" name="CuadroTexto 28"/>
          <p:cNvSpPr txBox="1"/>
          <p:nvPr/>
        </p:nvSpPr>
        <p:spPr>
          <a:xfrm>
            <a:off x="322748" y="1298376"/>
            <a:ext cx="7919551"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Las fuerzas centrípetas y el inverso del cuadrado de la </a:t>
            </a:r>
            <a:r>
              <a:rPr lang="es-ES" b="1" dirty="0" smtClean="0">
                <a:solidFill>
                  <a:srgbClr val="00B0F0"/>
                </a:solidFill>
              </a:rPr>
              <a:t>distancia</a:t>
            </a:r>
            <a:endParaRPr lang="es-ES" b="1" dirty="0">
              <a:solidFill>
                <a:srgbClr val="00B0F0"/>
              </a:solidFill>
            </a:endParaRPr>
          </a:p>
        </p:txBody>
      </p:sp>
      <p:sp>
        <p:nvSpPr>
          <p:cNvPr id="30" name="1 CuadroTexto"/>
          <p:cNvSpPr txBox="1"/>
          <p:nvPr/>
        </p:nvSpPr>
        <p:spPr>
          <a:xfrm>
            <a:off x="322748" y="1662546"/>
            <a:ext cx="4926842" cy="338554"/>
          </a:xfrm>
          <a:prstGeom prst="rect">
            <a:avLst/>
          </a:prstGeom>
          <a:noFill/>
        </p:spPr>
        <p:txBody>
          <a:bodyPr wrap="square" rtlCol="0">
            <a:spAutoFit/>
          </a:bodyPr>
          <a:lstStyle/>
          <a:p>
            <a:r>
              <a:rPr lang="es-ES" sz="1600" dirty="0" smtClean="0">
                <a:latin typeface="Nunito Sans" panose="00000500000000000000" pitchFamily="2" charset="0"/>
                <a:cs typeface="Arial" pitchFamily="34" charset="0"/>
              </a:rPr>
              <a:t>La fuerza centrípeta es,</a:t>
            </a:r>
            <a:endParaRPr lang="es-ES" sz="1600" dirty="0">
              <a:latin typeface="Nunito Sans" panose="00000500000000000000" pitchFamily="2" charset="0"/>
              <a:cs typeface="Arial" pitchFamily="34" charset="0"/>
            </a:endParaRPr>
          </a:p>
        </p:txBody>
      </p:sp>
      <mc:AlternateContent xmlns:mc="http://schemas.openxmlformats.org/markup-compatibility/2006" xmlns:a14="http://schemas.microsoft.com/office/drawing/2010/main">
        <mc:Choice Requires="a14">
          <p:sp>
            <p:nvSpPr>
              <p:cNvPr id="31" name="5 CuadroTexto"/>
              <p:cNvSpPr txBox="1"/>
              <p:nvPr/>
            </p:nvSpPr>
            <p:spPr>
              <a:xfrm>
                <a:off x="3182675" y="2248716"/>
                <a:ext cx="2892650" cy="584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𝐹</m:t>
                          </m:r>
                        </m:e>
                        <m:sub>
                          <m:r>
                            <a:rPr lang="es-ES" sz="1600" b="0" i="1" smtClean="0">
                              <a:latin typeface="Cambria Math"/>
                            </a:rPr>
                            <m:t>𝐶</m:t>
                          </m:r>
                        </m:sub>
                      </m:sSub>
                      <m:r>
                        <a:rPr lang="es-ES" sz="1600" b="0" i="1" smtClean="0">
                          <a:latin typeface="Cambria Math"/>
                        </a:rPr>
                        <m:t>=</m:t>
                      </m:r>
                      <m:r>
                        <a:rPr lang="es-ES" sz="1600" b="0" i="1" smtClean="0">
                          <a:latin typeface="Cambria Math"/>
                        </a:rPr>
                        <m:t>𝑚</m:t>
                      </m:r>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r>
                                <a:rPr lang="es-ES" sz="1600" b="0" i="1" smtClean="0">
                                  <a:latin typeface="Cambria Math"/>
                                </a:rPr>
                                <m:t>𝑣</m:t>
                              </m:r>
                            </m:e>
                            <m:sup>
                              <m:r>
                                <a:rPr lang="es-ES" sz="1600" b="0" i="1" smtClean="0">
                                  <a:latin typeface="Cambria Math"/>
                                </a:rPr>
                                <m:t>2</m:t>
                              </m:r>
                            </m:sup>
                          </m:sSup>
                        </m:num>
                        <m:den>
                          <m:r>
                            <a:rPr lang="es-ES" sz="1600" b="0" i="1" smtClean="0">
                              <a:latin typeface="Cambria Math"/>
                            </a:rPr>
                            <m:t>𝑟</m:t>
                          </m:r>
                        </m:den>
                      </m:f>
                      <m:r>
                        <a:rPr lang="es-ES" sz="1600" b="0" i="1" smtClean="0">
                          <a:latin typeface="Cambria Math"/>
                        </a:rPr>
                        <m:t>=</m:t>
                      </m:r>
                      <m:r>
                        <a:rPr lang="es-ES" sz="1600" b="0" i="1" smtClean="0">
                          <a:latin typeface="Cambria Math"/>
                        </a:rPr>
                        <m:t>𝑚</m:t>
                      </m:r>
                      <m:sSup>
                        <m:sSupPr>
                          <m:ctrlPr>
                            <a:rPr lang="es-ES" sz="1600" b="0" i="1" smtClean="0">
                              <a:latin typeface="Cambria Math" panose="02040503050406030204" pitchFamily="18" charset="0"/>
                            </a:rPr>
                          </m:ctrlPr>
                        </m:sSupPr>
                        <m:e>
                          <m:r>
                            <a:rPr lang="es-ES" sz="1600" b="0" i="1" smtClean="0">
                              <a:latin typeface="Cambria Math"/>
                              <a:ea typeface="Cambria Math"/>
                            </a:rPr>
                            <m:t>𝜔</m:t>
                          </m:r>
                        </m:e>
                        <m:sup>
                          <m:r>
                            <a:rPr lang="es-ES" sz="1600" b="0" i="1" smtClean="0">
                              <a:latin typeface="Cambria Math"/>
                            </a:rPr>
                            <m:t>2</m:t>
                          </m:r>
                        </m:sup>
                      </m:sSup>
                      <m:r>
                        <a:rPr lang="es-ES" sz="1600" b="0" i="1" smtClean="0">
                          <a:latin typeface="Cambria Math"/>
                        </a:rPr>
                        <m:t>𝑟</m:t>
                      </m:r>
                      <m:r>
                        <a:rPr lang="es-ES" sz="1600" b="0" i="1" smtClean="0">
                          <a:latin typeface="Cambria Math"/>
                        </a:rPr>
                        <m:t>=</m:t>
                      </m:r>
                      <m:r>
                        <a:rPr lang="es-ES" sz="1600" b="0" i="1" smtClean="0">
                          <a:latin typeface="Cambria Math"/>
                        </a:rPr>
                        <m:t>𝑚</m:t>
                      </m:r>
                      <m:f>
                        <m:fPr>
                          <m:ctrlPr>
                            <a:rPr lang="es-ES" sz="1600" b="0" i="1" smtClean="0">
                              <a:latin typeface="Cambria Math" panose="02040503050406030204" pitchFamily="18" charset="0"/>
                            </a:rPr>
                          </m:ctrlPr>
                        </m:fPr>
                        <m:num>
                          <m:r>
                            <a:rPr lang="es-ES" sz="1600" b="0" i="1" smtClean="0">
                              <a:latin typeface="Cambria Math"/>
                            </a:rPr>
                            <m:t>4</m:t>
                          </m:r>
                          <m:sSup>
                            <m:sSupPr>
                              <m:ctrlPr>
                                <a:rPr lang="es-ES" sz="1600" b="0" i="1" smtClean="0">
                                  <a:latin typeface="Cambria Math" panose="02040503050406030204" pitchFamily="18" charset="0"/>
                                </a:rPr>
                              </m:ctrlPr>
                            </m:sSupPr>
                            <m:e>
                              <m:r>
                                <a:rPr lang="es-ES" sz="1600" b="0" i="1" smtClean="0">
                                  <a:latin typeface="Cambria Math"/>
                                  <a:ea typeface="Cambria Math"/>
                                </a:rPr>
                                <m:t>𝜋</m:t>
                              </m:r>
                            </m:e>
                            <m:sup>
                              <m:r>
                                <a:rPr lang="es-ES" sz="1600" b="0" i="1" smtClean="0">
                                  <a:latin typeface="Cambria Math"/>
                                </a:rPr>
                                <m:t>2</m:t>
                              </m:r>
                            </m:sup>
                          </m:sSup>
                        </m:num>
                        <m:den>
                          <m:sSup>
                            <m:sSupPr>
                              <m:ctrlPr>
                                <a:rPr lang="es-ES" sz="1600" b="0" i="1" smtClean="0">
                                  <a:latin typeface="Cambria Math" panose="02040503050406030204" pitchFamily="18" charset="0"/>
                                </a:rPr>
                              </m:ctrlPr>
                            </m:sSupPr>
                            <m:e>
                              <m:r>
                                <a:rPr lang="es-ES" sz="1600" b="0" i="1" smtClean="0">
                                  <a:latin typeface="Cambria Math"/>
                                </a:rPr>
                                <m:t>𝑇</m:t>
                              </m:r>
                            </m:e>
                            <m:sup>
                              <m:r>
                                <a:rPr lang="es-ES" sz="1600" b="0" i="1" smtClean="0">
                                  <a:latin typeface="Cambria Math"/>
                                </a:rPr>
                                <m:t>2</m:t>
                              </m:r>
                            </m:sup>
                          </m:sSup>
                        </m:den>
                      </m:f>
                      <m:r>
                        <a:rPr lang="es-ES" sz="1600" b="0" i="1" smtClean="0">
                          <a:latin typeface="Cambria Math"/>
                        </a:rPr>
                        <m:t>𝑟</m:t>
                      </m:r>
                    </m:oMath>
                  </m:oMathPara>
                </a14:m>
                <a:endParaRPr lang="es-ES" sz="1600" dirty="0">
                  <a:latin typeface="Nunito Sans" panose="00000500000000000000" pitchFamily="2" charset="0"/>
                </a:endParaRPr>
              </a:p>
            </p:txBody>
          </p:sp>
        </mc:Choice>
        <mc:Fallback xmlns="">
          <p:sp>
            <p:nvSpPr>
              <p:cNvPr id="31" name="5 CuadroTexto"/>
              <p:cNvSpPr txBox="1">
                <a:spLocks noRot="1" noChangeAspect="1" noMove="1" noResize="1" noEditPoints="1" noAdjustHandles="1" noChangeArrowheads="1" noChangeShapeType="1" noTextEdit="1"/>
              </p:cNvSpPr>
              <p:nvPr/>
            </p:nvSpPr>
            <p:spPr>
              <a:xfrm>
                <a:off x="3182675" y="2248716"/>
                <a:ext cx="2892650" cy="584840"/>
              </a:xfrm>
              <a:prstGeom prst="rect">
                <a:avLst/>
              </a:prstGeom>
              <a:blipFill>
                <a:blip r:embed="rId3"/>
                <a:stretch>
                  <a:fillRect/>
                </a:stretch>
              </a:blipFill>
            </p:spPr>
            <p:txBody>
              <a:bodyPr/>
              <a:lstStyle/>
              <a:p>
                <a:r>
                  <a:rPr lang="es-ES">
                    <a:noFill/>
                  </a:rPr>
                  <a:t> </a:t>
                </a:r>
              </a:p>
            </p:txBody>
          </p:sp>
        </mc:Fallback>
      </mc:AlternateContent>
      <p:sp>
        <p:nvSpPr>
          <p:cNvPr id="32" name="8 CuadroTexto"/>
          <p:cNvSpPr txBox="1"/>
          <p:nvPr/>
        </p:nvSpPr>
        <p:spPr>
          <a:xfrm>
            <a:off x="322748" y="3157742"/>
            <a:ext cx="4926842" cy="338554"/>
          </a:xfrm>
          <a:prstGeom prst="rect">
            <a:avLst/>
          </a:prstGeom>
          <a:noFill/>
        </p:spPr>
        <p:txBody>
          <a:bodyPr wrap="square" rtlCol="0">
            <a:spAutoFit/>
          </a:bodyPr>
          <a:lstStyle/>
          <a:p>
            <a:r>
              <a:rPr lang="es-ES" sz="1600" dirty="0" smtClean="0">
                <a:latin typeface="Nunito Sans" panose="00000500000000000000" pitchFamily="2" charset="0"/>
                <a:cs typeface="Arial" pitchFamily="34" charset="0"/>
              </a:rPr>
              <a:t>Haciendo uso de la 3ª ley de Kepler,</a:t>
            </a:r>
            <a:endParaRPr lang="es-ES" sz="1600" dirty="0">
              <a:latin typeface="Nunito Sans" panose="00000500000000000000" pitchFamily="2" charset="0"/>
              <a:cs typeface="Arial" pitchFamily="34" charset="0"/>
            </a:endParaRPr>
          </a:p>
        </p:txBody>
      </p:sp>
      <mc:AlternateContent xmlns:mc="http://schemas.openxmlformats.org/markup-compatibility/2006" xmlns:a14="http://schemas.microsoft.com/office/drawing/2010/main">
        <mc:Choice Requires="a14">
          <p:sp>
            <p:nvSpPr>
              <p:cNvPr id="33" name="9 CuadroTexto"/>
              <p:cNvSpPr txBox="1"/>
              <p:nvPr/>
            </p:nvSpPr>
            <p:spPr>
              <a:xfrm>
                <a:off x="3108060" y="3696976"/>
                <a:ext cx="2539157" cy="586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𝐹</m:t>
                          </m:r>
                        </m:e>
                        <m:sub>
                          <m:r>
                            <a:rPr lang="es-ES" sz="1600" i="1">
                              <a:latin typeface="Cambria Math"/>
                            </a:rPr>
                            <m:t>𝐶</m:t>
                          </m:r>
                        </m:sub>
                      </m:sSub>
                      <m:r>
                        <a:rPr lang="es-ES" sz="1600" b="0" i="1" smtClean="0">
                          <a:latin typeface="Cambria Math"/>
                        </a:rPr>
                        <m:t>=</m:t>
                      </m:r>
                      <m:r>
                        <a:rPr lang="es-ES" sz="1600" b="0" i="1" smtClean="0">
                          <a:latin typeface="Cambria Math"/>
                        </a:rPr>
                        <m:t>𝑚</m:t>
                      </m:r>
                      <m:f>
                        <m:fPr>
                          <m:ctrlPr>
                            <a:rPr lang="es-ES" sz="1600" b="0" i="1" smtClean="0">
                              <a:latin typeface="Cambria Math" panose="02040503050406030204" pitchFamily="18" charset="0"/>
                            </a:rPr>
                          </m:ctrlPr>
                        </m:fPr>
                        <m:num>
                          <m:r>
                            <a:rPr lang="es-ES" sz="1600" b="0" i="1" smtClean="0">
                              <a:latin typeface="Cambria Math"/>
                            </a:rPr>
                            <m:t>4</m:t>
                          </m:r>
                          <m:sSup>
                            <m:sSupPr>
                              <m:ctrlPr>
                                <a:rPr lang="es-ES" sz="1600" b="0" i="1" smtClean="0">
                                  <a:latin typeface="Cambria Math" panose="02040503050406030204" pitchFamily="18" charset="0"/>
                                </a:rPr>
                              </m:ctrlPr>
                            </m:sSupPr>
                            <m:e>
                              <m:r>
                                <a:rPr lang="es-ES" sz="1600" b="0" i="1" smtClean="0">
                                  <a:latin typeface="Cambria Math"/>
                                  <a:ea typeface="Cambria Math"/>
                                </a:rPr>
                                <m:t>𝜋</m:t>
                              </m:r>
                            </m:e>
                            <m:sup>
                              <m:r>
                                <a:rPr lang="es-ES" sz="1600" b="0" i="1" smtClean="0">
                                  <a:latin typeface="Cambria Math"/>
                                </a:rPr>
                                <m:t>2</m:t>
                              </m:r>
                            </m:sup>
                          </m:sSup>
                        </m:num>
                        <m:den>
                          <m:r>
                            <a:rPr lang="es-ES" sz="1600" b="0" i="1" smtClean="0">
                              <a:latin typeface="Cambria Math"/>
                            </a:rPr>
                            <m:t>𝑘</m:t>
                          </m:r>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3</m:t>
                              </m:r>
                            </m:sup>
                          </m:sSup>
                        </m:den>
                      </m:f>
                      <m:r>
                        <a:rPr lang="es-ES" sz="1600" b="0" i="1" smtClean="0">
                          <a:latin typeface="Cambria Math"/>
                        </a:rPr>
                        <m:t>𝑟</m:t>
                      </m:r>
                      <m:r>
                        <a:rPr lang="es-ES" sz="1600" b="0" i="1" smtClean="0">
                          <a:latin typeface="Cambria Math"/>
                        </a:rPr>
                        <m:t>=</m:t>
                      </m:r>
                      <m:f>
                        <m:fPr>
                          <m:ctrlPr>
                            <a:rPr lang="es-ES" sz="1600" b="0" i="1" smtClean="0">
                              <a:latin typeface="Cambria Math" panose="02040503050406030204" pitchFamily="18" charset="0"/>
                            </a:rPr>
                          </m:ctrlPr>
                        </m:fPr>
                        <m:num>
                          <m:r>
                            <a:rPr lang="es-ES" sz="1600" i="1">
                              <a:latin typeface="Cambria Math"/>
                            </a:rPr>
                            <m:t>4</m:t>
                          </m:r>
                          <m:sSup>
                            <m:sSupPr>
                              <m:ctrlPr>
                                <a:rPr lang="es-ES" sz="1600" i="1">
                                  <a:latin typeface="Cambria Math" panose="02040503050406030204" pitchFamily="18" charset="0"/>
                                </a:rPr>
                              </m:ctrlPr>
                            </m:sSupPr>
                            <m:e>
                              <m:r>
                                <a:rPr lang="es-ES" sz="1600" i="1">
                                  <a:latin typeface="Cambria Math"/>
                                  <a:ea typeface="Cambria Math"/>
                                </a:rPr>
                                <m:t>𝜋</m:t>
                              </m:r>
                            </m:e>
                            <m:sup>
                              <m:r>
                                <a:rPr lang="es-ES" sz="1600" i="1">
                                  <a:latin typeface="Cambria Math"/>
                                </a:rPr>
                                <m:t>2</m:t>
                              </m:r>
                            </m:sup>
                          </m:sSup>
                          <m:r>
                            <a:rPr lang="es-ES" sz="1600" b="0" i="1" smtClean="0">
                              <a:latin typeface="Cambria Math"/>
                            </a:rPr>
                            <m:t>𝑚</m:t>
                          </m:r>
                        </m:num>
                        <m:den>
                          <m:r>
                            <a:rPr lang="es-ES" sz="1600" b="0" i="1" smtClean="0">
                              <a:latin typeface="Cambria Math"/>
                            </a:rPr>
                            <m:t>𝑘</m:t>
                          </m:r>
                        </m:den>
                      </m:f>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1</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oMath>
                  </m:oMathPara>
                </a14:m>
                <a:endParaRPr lang="es-ES" sz="1600" dirty="0">
                  <a:latin typeface="Nunito Sans" panose="00000500000000000000" pitchFamily="2" charset="0"/>
                </a:endParaRPr>
              </a:p>
            </p:txBody>
          </p:sp>
        </mc:Choice>
        <mc:Fallback xmlns="">
          <p:sp>
            <p:nvSpPr>
              <p:cNvPr id="33" name="9 CuadroTexto"/>
              <p:cNvSpPr txBox="1">
                <a:spLocks noRot="1" noChangeAspect="1" noMove="1" noResize="1" noEditPoints="1" noAdjustHandles="1" noChangeArrowheads="1" noChangeShapeType="1" noTextEdit="1"/>
              </p:cNvSpPr>
              <p:nvPr/>
            </p:nvSpPr>
            <p:spPr>
              <a:xfrm>
                <a:off x="3108060" y="3696976"/>
                <a:ext cx="2539157" cy="586443"/>
              </a:xfrm>
              <a:prstGeom prst="rect">
                <a:avLst/>
              </a:prstGeom>
              <a:blipFill>
                <a:blip r:embed="rId4"/>
                <a:stretch>
                  <a:fillRect/>
                </a:stretch>
              </a:blipFill>
            </p:spPr>
            <p:txBody>
              <a:bodyPr/>
              <a:lstStyle/>
              <a:p>
                <a:r>
                  <a:rPr lang="es-ES">
                    <a:noFill/>
                  </a:rPr>
                  <a:t> </a:t>
                </a:r>
              </a:p>
            </p:txBody>
          </p:sp>
        </mc:Fallback>
      </mc:AlternateContent>
      <p:sp>
        <p:nvSpPr>
          <p:cNvPr id="34" name="6 CuadroTexto"/>
          <p:cNvSpPr txBox="1"/>
          <p:nvPr/>
        </p:nvSpPr>
        <p:spPr>
          <a:xfrm>
            <a:off x="423079" y="4573441"/>
            <a:ext cx="8024883" cy="1323439"/>
          </a:xfrm>
          <a:prstGeom prst="rect">
            <a:avLst/>
          </a:prstGeom>
          <a:noFill/>
        </p:spPr>
        <p:txBody>
          <a:bodyPr wrap="square" rtlCol="0">
            <a:spAutoFit/>
          </a:bodyPr>
          <a:lstStyle/>
          <a:p>
            <a:pPr marL="177800" indent="-177800">
              <a:buFont typeface="Arial" panose="020B0604020202020204" pitchFamily="34" charset="0"/>
              <a:buChar char="•"/>
            </a:pPr>
            <a:r>
              <a:rPr lang="es-ES" sz="1600" dirty="0" smtClean="0">
                <a:latin typeface="Nunito Sans" panose="00000500000000000000" pitchFamily="2" charset="0"/>
                <a:cs typeface="Arial" pitchFamily="34" charset="0"/>
                <a:sym typeface="Wingdings"/>
              </a:rPr>
              <a:t>Las fuerzas que gobiernan los movimientos planetarios son centrípetas.</a:t>
            </a:r>
          </a:p>
          <a:p>
            <a:pPr marL="177800" indent="-177800">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buFont typeface="Arial" panose="020B0604020202020204" pitchFamily="34" charset="0"/>
              <a:buChar char="•"/>
            </a:pPr>
            <a:r>
              <a:rPr lang="es-ES" sz="1600" dirty="0" smtClean="0">
                <a:latin typeface="Nunito Sans" panose="00000500000000000000" pitchFamily="2" charset="0"/>
                <a:cs typeface="Arial" pitchFamily="34" charset="0"/>
                <a:sym typeface="Wingdings"/>
              </a:rPr>
              <a:t>Dichas fuerzas varían según el inverso del cuadrado de la distancia.</a:t>
            </a:r>
          </a:p>
          <a:p>
            <a:pPr marL="355600" indent="-355600">
              <a:buFont typeface="Wingdings"/>
              <a:buChar char="F"/>
            </a:pPr>
            <a:endParaRPr lang="es-ES" sz="1600" dirty="0">
              <a:latin typeface="Nunito Sans" panose="00000500000000000000" pitchFamily="2" charset="0"/>
              <a:cs typeface="Arial" pitchFamily="34" charset="0"/>
              <a:sym typeface="Wingdings"/>
            </a:endParaRPr>
          </a:p>
          <a:p>
            <a:r>
              <a:rPr lang="es-ES" sz="1600" dirty="0" smtClean="0">
                <a:latin typeface="Nunito Sans" panose="00000500000000000000" pitchFamily="2" charset="0"/>
                <a:cs typeface="Arial" pitchFamily="34" charset="0"/>
                <a:sym typeface="Wingdings"/>
              </a:rPr>
              <a:t>Pero, ¿</a:t>
            </a:r>
            <a:r>
              <a:rPr lang="es-ES" sz="1600" i="1" dirty="0" smtClean="0">
                <a:latin typeface="Nunito Sans" panose="00000500000000000000" pitchFamily="2" charset="0"/>
                <a:cs typeface="Arial" pitchFamily="34" charset="0"/>
                <a:sym typeface="Wingdings"/>
              </a:rPr>
              <a:t>cuál era el significado físico de la constante k de la 3º ley de </a:t>
            </a:r>
            <a:r>
              <a:rPr lang="es-ES" sz="1600" i="1" dirty="0">
                <a:latin typeface="Nunito Sans" panose="00000500000000000000" pitchFamily="2" charset="0"/>
                <a:cs typeface="Arial" pitchFamily="34" charset="0"/>
                <a:sym typeface="Wingdings"/>
              </a:rPr>
              <a:t>K</a:t>
            </a:r>
            <a:r>
              <a:rPr lang="es-ES" sz="1600" i="1" dirty="0" smtClean="0">
                <a:latin typeface="Nunito Sans" panose="00000500000000000000" pitchFamily="2" charset="0"/>
                <a:cs typeface="Arial" pitchFamily="34" charset="0"/>
                <a:sym typeface="Wingdings"/>
              </a:rPr>
              <a:t>epler</a:t>
            </a:r>
            <a:r>
              <a:rPr lang="es-ES" sz="1600" dirty="0" smtClean="0">
                <a:latin typeface="Nunito Sans" panose="00000500000000000000" pitchFamily="2" charset="0"/>
                <a:cs typeface="Arial" pitchFamily="34" charset="0"/>
                <a:sym typeface="Wingdings"/>
              </a:rPr>
              <a:t>?</a:t>
            </a:r>
            <a:endParaRPr lang="es-ES" sz="1600" dirty="0">
              <a:latin typeface="Nunito Sans" panose="00000500000000000000" pitchFamily="2" charset="0"/>
              <a:cs typeface="Arial" pitchFamily="34" charset="0"/>
            </a:endParaRPr>
          </a:p>
        </p:txBody>
      </p:sp>
    </p:spTree>
    <p:extLst>
      <p:ext uri="{BB962C8B-B14F-4D97-AF65-F5344CB8AC3E}">
        <p14:creationId xmlns:p14="http://schemas.microsoft.com/office/powerpoint/2010/main" val="2899382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graphicFrame>
        <p:nvGraphicFramePr>
          <p:cNvPr id="16" name="Tabla 15"/>
          <p:cNvGraphicFramePr>
            <a:graphicFrameLocks noGrp="1"/>
          </p:cNvGraphicFramePr>
          <p:nvPr>
            <p:extLst>
              <p:ext uri="{D42A27DB-BD31-4B8C-83A1-F6EECF244321}">
                <p14:modId xmlns:p14="http://schemas.microsoft.com/office/powerpoint/2010/main" val="49642679"/>
              </p:ext>
            </p:extLst>
          </p:nvPr>
        </p:nvGraphicFramePr>
        <p:xfrm>
          <a:off x="442604" y="1238366"/>
          <a:ext cx="8297389" cy="2865120"/>
        </p:xfrm>
        <a:graphic>
          <a:graphicData uri="http://schemas.openxmlformats.org/drawingml/2006/table">
            <a:tbl>
              <a:tblPr firstRow="1" bandRow="1">
                <a:tableStyleId>{7DF18680-E054-41AD-8BC1-D1AEF772440D}</a:tableStyleId>
              </a:tblPr>
              <a:tblGrid>
                <a:gridCol w="422750">
                  <a:extLst>
                    <a:ext uri="{9D8B030D-6E8A-4147-A177-3AD203B41FA5}">
                      <a16:colId xmlns:a16="http://schemas.microsoft.com/office/drawing/2014/main" val="2610252087"/>
                    </a:ext>
                  </a:extLst>
                </a:gridCol>
                <a:gridCol w="1288414">
                  <a:extLst>
                    <a:ext uri="{9D8B030D-6E8A-4147-A177-3AD203B41FA5}">
                      <a16:colId xmlns:a16="http://schemas.microsoft.com/office/drawing/2014/main" val="3809521380"/>
                    </a:ext>
                  </a:extLst>
                </a:gridCol>
                <a:gridCol w="3504487">
                  <a:extLst>
                    <a:ext uri="{9D8B030D-6E8A-4147-A177-3AD203B41FA5}">
                      <a16:colId xmlns:a16="http://schemas.microsoft.com/office/drawing/2014/main" val="1261505457"/>
                    </a:ext>
                  </a:extLst>
                </a:gridCol>
                <a:gridCol w="3081738">
                  <a:extLst>
                    <a:ext uri="{9D8B030D-6E8A-4147-A177-3AD203B41FA5}">
                      <a16:colId xmlns:a16="http://schemas.microsoft.com/office/drawing/2014/main" val="2974400618"/>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a:txBody>
                    <a:bodyPr/>
                    <a:lstStyle/>
                    <a:p>
                      <a:endParaRPr lang="es-ES" sz="1600" dirty="0"/>
                    </a:p>
                  </a:txBody>
                  <a:tcPr>
                    <a:lnL w="12700" cap="flat" cmpd="sng" algn="ctr">
                      <a:no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370840">
                <a:tc>
                  <a:txBody>
                    <a:bodyPr/>
                    <a:lstStyle/>
                    <a:p>
                      <a:pPr algn="r">
                        <a:lnSpc>
                          <a:spcPct val="100000"/>
                        </a:lnSpc>
                      </a:pPr>
                      <a:r>
                        <a:rPr lang="es-ES" sz="1600" dirty="0" smtClean="0">
                          <a:latin typeface="+mn-lt"/>
                        </a:rPr>
                        <a:t>6.</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rowSpan="2" gridSpan="3">
                  <a:txBody>
                    <a:bodyPr/>
                    <a:lstStyle/>
                    <a:p>
                      <a:pPr marL="0" indent="0" algn="just"/>
                      <a:r>
                        <a:rPr lang="es-ES" sz="1600" dirty="0" smtClean="0"/>
                        <a:t>Teniendo en cuenta que la aceleración de “caída hacia la Tierra” es de aproximadamente 0,002 7 m s</a:t>
                      </a:r>
                      <a:r>
                        <a:rPr lang="es-ES" sz="1600" baseline="30000" dirty="0" smtClean="0"/>
                        <a:t>–2</a:t>
                      </a:r>
                      <a:r>
                        <a:rPr lang="es-ES" sz="1600" dirty="0" smtClean="0"/>
                        <a:t>, y que esta aceleración se debe a una fuerza centrípeta que responde a la expresión:</a:t>
                      </a:r>
                    </a:p>
                    <a:p>
                      <a:pPr marL="0" indent="0" algn="just"/>
                      <a:endParaRPr lang="es-ES" sz="1600" dirty="0" smtClean="0"/>
                    </a:p>
                    <a:p>
                      <a:pPr marL="0" indent="0" algn="just"/>
                      <a:endParaRPr lang="es-ES" sz="1600" dirty="0" smtClean="0"/>
                    </a:p>
                    <a:p>
                      <a:pPr marL="0" indent="0" algn="just"/>
                      <a:endParaRPr lang="es-ES" sz="1600" dirty="0" smtClean="0"/>
                    </a:p>
                    <a:p>
                      <a:pPr marL="0" indent="0" algn="just"/>
                      <a:endParaRPr lang="es-ES" sz="1600" dirty="0" smtClean="0"/>
                    </a:p>
                    <a:p>
                      <a:pPr marL="0" indent="0" algn="just"/>
                      <a:r>
                        <a:rPr lang="es-ES" sz="1600" dirty="0" smtClean="0"/>
                        <a:t>Determina el valor de k para el movimiento lunar despejándolo de dicha expresión. Compáralo posteriormente con el que se obtendría a partir de la tercera ley de Kepler.</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rowSpan="2" hMerge="1">
                  <a:txBody>
                    <a:bodyPr/>
                    <a:lstStyle/>
                    <a:p>
                      <a:endParaRPr lang="es-ES" sz="1600" dirty="0"/>
                    </a:p>
                  </a:txBody>
                  <a:tcPr/>
                </a:tc>
                <a:tc rowSpan="2" hMerge="1">
                  <a:txBody>
                    <a:bodyPr/>
                    <a:lstStyle/>
                    <a:p>
                      <a:pPr marL="0" indent="0" algn="just"/>
                      <a:endParaRPr lang="es-ES" sz="1600" dirty="0" smtClean="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235451715"/>
                  </a:ext>
                </a:extLst>
              </a:tr>
              <a:tr h="741680">
                <a:tc>
                  <a:txBody>
                    <a:bodyPr/>
                    <a:lstStyle/>
                    <a:p>
                      <a:pPr algn="r">
                        <a:lnSpc>
                          <a:spcPct val="100000"/>
                        </a:lnSpc>
                      </a:pP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3" vMerge="1">
                  <a:txBody>
                    <a:bodyPr/>
                    <a:lstStyle/>
                    <a:p>
                      <a:pPr marL="0" indent="0" algn="just"/>
                      <a:endParaRPr lang="es-ES" sz="1600" dirty="0"/>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vMerge="1">
                  <a:txBody>
                    <a:bodyPr/>
                    <a:lstStyle/>
                    <a:p>
                      <a:endParaRPr lang="es-ES" sz="1600" dirty="0"/>
                    </a:p>
                  </a:txBody>
                  <a:tcPr/>
                </a:tc>
                <a:tc hMerge="1" vMerge="1">
                  <a:txBody>
                    <a:bodyPr/>
                    <a:lstStyle/>
                    <a:p>
                      <a:endParaRPr lang="es-ES"/>
                    </a:p>
                  </a:txBody>
                  <a:tcPr/>
                </a:tc>
                <a:extLst>
                  <a:ext uri="{0D108BD9-81ED-4DB2-BD59-A6C34878D82A}">
                    <a16:rowId xmlns:a16="http://schemas.microsoft.com/office/drawing/2014/main" val="3676484051"/>
                  </a:ext>
                </a:extLst>
              </a:tr>
            </a:tbl>
          </a:graphicData>
        </a:graphic>
      </p:graphicFrame>
      <mc:AlternateContent xmlns:mc="http://schemas.openxmlformats.org/markup-compatibility/2006" xmlns:a14="http://schemas.microsoft.com/office/drawing/2010/main">
        <mc:Choice Requires="a14">
          <p:sp>
            <p:nvSpPr>
              <p:cNvPr id="17" name="12 CuadroTexto"/>
              <p:cNvSpPr txBox="1"/>
              <p:nvPr/>
            </p:nvSpPr>
            <p:spPr>
              <a:xfrm>
                <a:off x="3517295" y="2540075"/>
                <a:ext cx="1583447" cy="586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𝐹</m:t>
                          </m:r>
                        </m:e>
                        <m:sub>
                          <m:r>
                            <a:rPr lang="es-ES" sz="1600" i="1">
                              <a:latin typeface="Cambria Math"/>
                            </a:rPr>
                            <m:t>𝐶</m:t>
                          </m:r>
                        </m:sub>
                      </m:sSub>
                      <m:r>
                        <a:rPr lang="es-ES" sz="1600" b="0" i="1" smtClean="0">
                          <a:latin typeface="Cambria Math"/>
                        </a:rPr>
                        <m:t>=</m:t>
                      </m:r>
                      <m:f>
                        <m:fPr>
                          <m:ctrlPr>
                            <a:rPr lang="es-ES" sz="1600" b="0" i="1" smtClean="0">
                              <a:latin typeface="Cambria Math" panose="02040503050406030204" pitchFamily="18" charset="0"/>
                            </a:rPr>
                          </m:ctrlPr>
                        </m:fPr>
                        <m:num>
                          <m:r>
                            <a:rPr lang="es-ES" sz="1600" i="1">
                              <a:latin typeface="Cambria Math"/>
                            </a:rPr>
                            <m:t>4</m:t>
                          </m:r>
                          <m:sSup>
                            <m:sSupPr>
                              <m:ctrlPr>
                                <a:rPr lang="es-ES" sz="1600" i="1">
                                  <a:latin typeface="Cambria Math" panose="02040503050406030204" pitchFamily="18" charset="0"/>
                                </a:rPr>
                              </m:ctrlPr>
                            </m:sSupPr>
                            <m:e>
                              <m:r>
                                <a:rPr lang="es-ES" sz="1600" i="1">
                                  <a:latin typeface="Cambria Math"/>
                                  <a:ea typeface="Cambria Math"/>
                                </a:rPr>
                                <m:t>𝜋</m:t>
                              </m:r>
                            </m:e>
                            <m:sup>
                              <m:r>
                                <a:rPr lang="es-ES" sz="1600" i="1">
                                  <a:latin typeface="Cambria Math"/>
                                </a:rPr>
                                <m:t>2</m:t>
                              </m:r>
                            </m:sup>
                          </m:sSup>
                          <m:r>
                            <a:rPr lang="es-ES" sz="1600" b="0" i="1" smtClean="0">
                              <a:latin typeface="Cambria Math"/>
                            </a:rPr>
                            <m:t>𝑚</m:t>
                          </m:r>
                        </m:num>
                        <m:den>
                          <m:r>
                            <a:rPr lang="es-ES" sz="1600" b="0" i="1" smtClean="0">
                              <a:latin typeface="Cambria Math"/>
                            </a:rPr>
                            <m:t>𝑘</m:t>
                          </m:r>
                        </m:den>
                      </m:f>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1</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oMath>
                  </m:oMathPara>
                </a14:m>
                <a:endParaRPr lang="es-ES" sz="1600" dirty="0"/>
              </a:p>
            </p:txBody>
          </p:sp>
        </mc:Choice>
        <mc:Fallback xmlns="">
          <p:sp>
            <p:nvSpPr>
              <p:cNvPr id="17" name="12 CuadroTexto"/>
              <p:cNvSpPr txBox="1">
                <a:spLocks noRot="1" noChangeAspect="1" noMove="1" noResize="1" noEditPoints="1" noAdjustHandles="1" noChangeArrowheads="1" noChangeShapeType="1" noTextEdit="1"/>
              </p:cNvSpPr>
              <p:nvPr/>
            </p:nvSpPr>
            <p:spPr>
              <a:xfrm>
                <a:off x="3517295" y="2540075"/>
                <a:ext cx="1583447" cy="586443"/>
              </a:xfrm>
              <a:prstGeom prst="rect">
                <a:avLst/>
              </a:prstGeom>
              <a:blipFill>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9725284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sp>
        <p:nvSpPr>
          <p:cNvPr id="13" name="CuadroTexto 12"/>
          <p:cNvSpPr txBox="1"/>
          <p:nvPr/>
        </p:nvSpPr>
        <p:spPr>
          <a:xfrm>
            <a:off x="410682" y="1057072"/>
            <a:ext cx="8441521" cy="276999"/>
          </a:xfrm>
          <a:prstGeom prst="rect">
            <a:avLst/>
          </a:prstGeom>
          <a:noFill/>
        </p:spPr>
        <p:txBody>
          <a:bodyPr wrap="square" lIns="0" tIns="0" rIns="0" bIns="0" rtlCol="0">
            <a:spAutoFit/>
          </a:bodyPr>
          <a:lstStyle/>
          <a:p>
            <a:r>
              <a:rPr lang="es-ES" b="1" dirty="0" smtClean="0">
                <a:solidFill>
                  <a:srgbClr val="002060"/>
                </a:solidFill>
              </a:rPr>
              <a:t>3.2. Ley de Gravitación Universal</a:t>
            </a:r>
            <a:endParaRPr lang="es-ES" b="1" dirty="0">
              <a:solidFill>
                <a:srgbClr val="002060"/>
              </a:solidFill>
            </a:endParaRPr>
          </a:p>
        </p:txBody>
      </p:sp>
      <p:pic>
        <p:nvPicPr>
          <p:cNvPr id="14" name="1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82" y="1601281"/>
            <a:ext cx="2162733" cy="3114535"/>
          </a:xfrm>
          <a:prstGeom prst="rect">
            <a:avLst/>
          </a:prstGeom>
        </p:spPr>
      </p:pic>
      <p:sp>
        <p:nvSpPr>
          <p:cNvPr id="15" name="11 CuadroTexto"/>
          <p:cNvSpPr txBox="1"/>
          <p:nvPr/>
        </p:nvSpPr>
        <p:spPr>
          <a:xfrm>
            <a:off x="2784142" y="1513804"/>
            <a:ext cx="5964073" cy="1323439"/>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Newton desarrolló en el III libro de los “Principios matemáticos de la </a:t>
            </a:r>
            <a:r>
              <a:rPr lang="es-ES" sz="1600" dirty="0">
                <a:latin typeface="Nunito Sans" panose="00000500000000000000" pitchFamily="2" charset="0"/>
                <a:cs typeface="Arial" pitchFamily="34" charset="0"/>
                <a:sym typeface="Wingdings"/>
              </a:rPr>
              <a:t>f</a:t>
            </a:r>
            <a:r>
              <a:rPr lang="es-ES" sz="1600" dirty="0" smtClean="0">
                <a:latin typeface="Nunito Sans" panose="00000500000000000000" pitchFamily="2" charset="0"/>
                <a:cs typeface="Arial" pitchFamily="34" charset="0"/>
                <a:sym typeface="Wingdings"/>
              </a:rPr>
              <a:t>ilosofía natural” sus ideas sobre la gravitación.</a:t>
            </a: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La ley de gravitación universal se formula de la siguiente manera:</a:t>
            </a:r>
            <a:endParaRPr lang="es-ES" sz="1600" dirty="0">
              <a:latin typeface="Nunito Sans" panose="00000500000000000000" pitchFamily="2" charset="0"/>
              <a:cs typeface="Arial" pitchFamily="34" charset="0"/>
            </a:endParaRPr>
          </a:p>
        </p:txBody>
      </p:sp>
      <p:sp>
        <p:nvSpPr>
          <p:cNvPr id="18" name="12 CuadroTexto"/>
          <p:cNvSpPr txBox="1"/>
          <p:nvPr/>
        </p:nvSpPr>
        <p:spPr>
          <a:xfrm>
            <a:off x="2858148" y="3065118"/>
            <a:ext cx="5881845" cy="1323439"/>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latin typeface="Nunito Sans" panose="00000500000000000000" pitchFamily="2" charset="0"/>
                <a:cs typeface="Arial" pitchFamily="34" charset="0"/>
              </a:rPr>
              <a:t>La </a:t>
            </a:r>
            <a:r>
              <a:rPr lang="es-ES" sz="1600" b="1" dirty="0" smtClean="0">
                <a:latin typeface="Nunito Sans" panose="00000500000000000000" pitchFamily="2" charset="0"/>
                <a:cs typeface="Arial" pitchFamily="34" charset="0"/>
              </a:rPr>
              <a:t>interacción gravitatoria </a:t>
            </a:r>
            <a:r>
              <a:rPr lang="es-ES" sz="1600" dirty="0" smtClean="0">
                <a:latin typeface="Nunito Sans" panose="00000500000000000000" pitchFamily="2" charset="0"/>
                <a:cs typeface="Arial" pitchFamily="34" charset="0"/>
              </a:rPr>
              <a:t>entre dos cuerpos es atractiva y puede expresarse mediante una fuerza central directamente proporcional a las masas de los cuerpos e inversamente proporcional al cuadrado de la distancia que los separa (desde sus centros).</a:t>
            </a:r>
            <a:endParaRPr lang="es-ES" sz="1600" dirty="0">
              <a:latin typeface="Nunito Sans" panose="00000500000000000000" pitchFamily="2" charset="0"/>
              <a:cs typeface="Arial" pitchFamily="34" charset="0"/>
            </a:endParaRPr>
          </a:p>
        </p:txBody>
      </p:sp>
      <p:grpSp>
        <p:nvGrpSpPr>
          <p:cNvPr id="19" name="Grupo 18"/>
          <p:cNvGrpSpPr/>
          <p:nvPr/>
        </p:nvGrpSpPr>
        <p:grpSpPr>
          <a:xfrm>
            <a:off x="705858" y="4971655"/>
            <a:ext cx="4040152" cy="1458715"/>
            <a:chOff x="692210" y="4889768"/>
            <a:chExt cx="4040152" cy="1458715"/>
          </a:xfrm>
        </p:grpSpPr>
        <p:pic>
          <p:nvPicPr>
            <p:cNvPr id="2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346" y="4948973"/>
              <a:ext cx="1250524" cy="125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33185" y="5060429"/>
              <a:ext cx="999177" cy="99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14 Conector recto"/>
            <p:cNvCxnSpPr/>
            <p:nvPr/>
          </p:nvCxnSpPr>
          <p:spPr>
            <a:xfrm>
              <a:off x="1392072" y="5568286"/>
              <a:ext cx="287967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16 Conector recto"/>
            <p:cNvCxnSpPr/>
            <p:nvPr/>
          </p:nvCxnSpPr>
          <p:spPr>
            <a:xfrm>
              <a:off x="1392072" y="5554639"/>
              <a:ext cx="13647" cy="791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20 Conector recto"/>
            <p:cNvCxnSpPr/>
            <p:nvPr/>
          </p:nvCxnSpPr>
          <p:spPr>
            <a:xfrm>
              <a:off x="4260376" y="5556913"/>
              <a:ext cx="13647" cy="791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18 Conector recto de flecha"/>
            <p:cNvCxnSpPr>
              <a:stCxn id="20" idx="2"/>
            </p:cNvCxnSpPr>
            <p:nvPr/>
          </p:nvCxnSpPr>
          <p:spPr>
            <a:xfrm flipV="1">
              <a:off x="1394608" y="6196084"/>
              <a:ext cx="2890789" cy="3413"/>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21 Conector recto de flecha"/>
            <p:cNvCxnSpPr/>
            <p:nvPr/>
          </p:nvCxnSpPr>
          <p:spPr>
            <a:xfrm>
              <a:off x="1392072" y="5568287"/>
              <a:ext cx="1050877"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flipH="1">
              <a:off x="3195851" y="5570562"/>
              <a:ext cx="1050877"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1394347" y="5570563"/>
              <a:ext cx="540000" cy="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flipH="1">
              <a:off x="3716741" y="5572838"/>
              <a:ext cx="540000" cy="0"/>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23 CuadroTexto"/>
                <p:cNvSpPr txBox="1"/>
                <p:nvPr/>
              </p:nvSpPr>
              <p:spPr>
                <a:xfrm>
                  <a:off x="2054711" y="5171820"/>
                  <a:ext cx="662874"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a:rPr>
                                  <m:t>𝐹</m:t>
                                </m:r>
                              </m:e>
                            </m:acc>
                          </m:e>
                          <m:sub>
                            <m:r>
                              <a:rPr lang="es-ES" sz="1600" b="0" i="1" smtClean="0">
                                <a:latin typeface="Cambria Math"/>
                              </a:rPr>
                              <m:t>𝑚𝑚</m:t>
                            </m:r>
                            <m:r>
                              <a:rPr lang="es-ES" sz="1600" b="0" i="1" smtClean="0">
                                <a:latin typeface="Cambria Math"/>
                              </a:rPr>
                              <m:t>′</m:t>
                            </m:r>
                          </m:sub>
                        </m:sSub>
                      </m:oMath>
                    </m:oMathPara>
                  </a14:m>
                  <a:endParaRPr lang="es-ES" sz="1600" dirty="0">
                    <a:latin typeface="Nunito Sans" panose="00000500000000000000" pitchFamily="2" charset="0"/>
                  </a:endParaRPr>
                </a:p>
              </p:txBody>
            </p:sp>
          </mc:Choice>
          <mc:Fallback xmlns="">
            <p:sp>
              <p:nvSpPr>
                <p:cNvPr id="30" name="23 CuadroTexto"/>
                <p:cNvSpPr txBox="1">
                  <a:spLocks noRot="1" noChangeAspect="1" noMove="1" noResize="1" noEditPoints="1" noAdjustHandles="1" noChangeArrowheads="1" noChangeShapeType="1" noTextEdit="1"/>
                </p:cNvSpPr>
                <p:nvPr/>
              </p:nvSpPr>
              <p:spPr>
                <a:xfrm>
                  <a:off x="2054711" y="5171820"/>
                  <a:ext cx="662874" cy="368499"/>
                </a:xfrm>
                <a:prstGeom prst="rect">
                  <a:avLst/>
                </a:prstGeom>
                <a:blipFill>
                  <a:blip r:embed="rId6"/>
                  <a:stretch>
                    <a:fillRect t="-1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1" name="30 CuadroTexto"/>
                <p:cNvSpPr txBox="1"/>
                <p:nvPr/>
              </p:nvSpPr>
              <p:spPr>
                <a:xfrm>
                  <a:off x="3012329" y="5119503"/>
                  <a:ext cx="707886" cy="3769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a:rPr>
                                  <m:t>𝐹</m:t>
                                </m:r>
                              </m:e>
                            </m:acc>
                          </m:e>
                          <m:sub>
                            <m:sSup>
                              <m:sSupPr>
                                <m:ctrlPr>
                                  <a:rPr lang="es-ES" sz="1600" b="0" i="1" smtClean="0">
                                    <a:latin typeface="Cambria Math" panose="02040503050406030204" pitchFamily="18" charset="0"/>
                                  </a:rPr>
                                </m:ctrlPr>
                              </m:sSupPr>
                              <m:e>
                                <m:r>
                                  <a:rPr lang="es-ES" sz="1600" b="0" i="1" smtClean="0">
                                    <a:latin typeface="Cambria Math"/>
                                  </a:rPr>
                                  <m:t>𝑚</m:t>
                                </m:r>
                              </m:e>
                              <m:sup>
                                <m:r>
                                  <a:rPr lang="es-ES" sz="1600" b="0" i="1" smtClean="0">
                                    <a:latin typeface="Cambria Math"/>
                                  </a:rPr>
                                  <m:t>′</m:t>
                                </m:r>
                              </m:sup>
                            </m:sSup>
                            <m:r>
                              <a:rPr lang="es-ES" sz="1600" b="0" i="1" smtClean="0">
                                <a:latin typeface="Cambria Math"/>
                              </a:rPr>
                              <m:t>𝑚</m:t>
                            </m:r>
                          </m:sub>
                        </m:sSub>
                      </m:oMath>
                    </m:oMathPara>
                  </a14:m>
                  <a:endParaRPr lang="es-ES" sz="1600" dirty="0">
                    <a:latin typeface="Nunito Sans" panose="00000500000000000000" pitchFamily="2" charset="0"/>
                  </a:endParaRPr>
                </a:p>
              </p:txBody>
            </p:sp>
          </mc:Choice>
          <mc:Fallback xmlns="">
            <p:sp>
              <p:nvSpPr>
                <p:cNvPr id="40" name="30 CuadroTexto"/>
                <p:cNvSpPr txBox="1">
                  <a:spLocks noRot="1" noChangeAspect="1" noMove="1" noResize="1" noEditPoints="1" noAdjustHandles="1" noChangeArrowheads="1" noChangeShapeType="1" noTextEdit="1"/>
                </p:cNvSpPr>
                <p:nvPr/>
              </p:nvSpPr>
              <p:spPr>
                <a:xfrm>
                  <a:off x="3012329" y="5119503"/>
                  <a:ext cx="707886" cy="376963"/>
                </a:xfrm>
                <a:prstGeom prst="rect">
                  <a:avLst/>
                </a:prstGeom>
                <a:blipFill>
                  <a:blip r:embed="rId7"/>
                  <a:stretch>
                    <a:fillRect t="-1290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2" name="31 CuadroTexto"/>
                <p:cNvSpPr txBox="1"/>
                <p:nvPr/>
              </p:nvSpPr>
              <p:spPr>
                <a:xfrm>
                  <a:off x="2477792" y="5826912"/>
                  <a:ext cx="64165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a:rPr>
                                  <m:t>𝑟</m:t>
                                </m:r>
                              </m:e>
                            </m:acc>
                          </m:e>
                          <m:sub>
                            <m:r>
                              <a:rPr lang="es-ES" sz="1600" b="0" i="1" smtClean="0">
                                <a:latin typeface="Cambria Math"/>
                              </a:rPr>
                              <m:t>𝑚𝑚</m:t>
                            </m:r>
                            <m:r>
                              <a:rPr lang="es-ES" sz="1600" b="0" i="1" smtClean="0">
                                <a:latin typeface="Cambria Math"/>
                              </a:rPr>
                              <m:t>′</m:t>
                            </m:r>
                          </m:sub>
                        </m:sSub>
                      </m:oMath>
                    </m:oMathPara>
                  </a14:m>
                  <a:endParaRPr lang="es-ES" sz="1600" dirty="0">
                    <a:latin typeface="Nunito Sans" panose="00000500000000000000" pitchFamily="2" charset="0"/>
                  </a:endParaRPr>
                </a:p>
              </p:txBody>
            </p:sp>
          </mc:Choice>
          <mc:Fallback xmlns="">
            <p:sp>
              <p:nvSpPr>
                <p:cNvPr id="32" name="31 CuadroTexto"/>
                <p:cNvSpPr txBox="1">
                  <a:spLocks noRot="1" noChangeAspect="1" noMove="1" noResize="1" noEditPoints="1" noAdjustHandles="1" noChangeArrowheads="1" noChangeShapeType="1" noTextEdit="1"/>
                </p:cNvSpPr>
                <p:nvPr/>
              </p:nvSpPr>
              <p:spPr>
                <a:xfrm>
                  <a:off x="2477792" y="5826912"/>
                  <a:ext cx="641650" cy="338554"/>
                </a:xfrm>
                <a:prstGeom prst="rect">
                  <a:avLst/>
                </a:prstGeom>
                <a:blipFill>
                  <a:blip r:embed="rId8"/>
                  <a:stretch>
                    <a:fillRect t="-1607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3" name="32 CuadroTexto"/>
                <p:cNvSpPr txBox="1"/>
                <p:nvPr/>
              </p:nvSpPr>
              <p:spPr>
                <a:xfrm>
                  <a:off x="1222198" y="5185468"/>
                  <a:ext cx="6885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a:rPr>
                                  <m:t>𝑢</m:t>
                                </m:r>
                              </m:e>
                            </m:acc>
                          </m:e>
                          <m:sub>
                            <m:r>
                              <a:rPr lang="es-ES" sz="1600" b="0" i="1" smtClean="0">
                                <a:latin typeface="Cambria Math"/>
                              </a:rPr>
                              <m:t>𝑚𝑚</m:t>
                            </m:r>
                            <m:r>
                              <a:rPr lang="es-ES" sz="1600" b="0" i="1" smtClean="0">
                                <a:latin typeface="Cambria Math"/>
                              </a:rPr>
                              <m:t>′</m:t>
                            </m:r>
                          </m:sub>
                        </m:sSub>
                      </m:oMath>
                    </m:oMathPara>
                  </a14:m>
                  <a:endParaRPr lang="es-ES" sz="1600" dirty="0">
                    <a:latin typeface="Nunito Sans" panose="00000500000000000000" pitchFamily="2" charset="0"/>
                  </a:endParaRPr>
                </a:p>
              </p:txBody>
            </p:sp>
          </mc:Choice>
          <mc:Fallback xmlns="">
            <p:sp>
              <p:nvSpPr>
                <p:cNvPr id="42" name="32 CuadroTexto"/>
                <p:cNvSpPr txBox="1">
                  <a:spLocks noRot="1" noChangeAspect="1" noMove="1" noResize="1" noEditPoints="1" noAdjustHandles="1" noChangeArrowheads="1" noChangeShapeType="1" noTextEdit="1"/>
                </p:cNvSpPr>
                <p:nvPr/>
              </p:nvSpPr>
              <p:spPr>
                <a:xfrm>
                  <a:off x="1222198" y="5185468"/>
                  <a:ext cx="688522" cy="338554"/>
                </a:xfrm>
                <a:prstGeom prst="rect">
                  <a:avLst/>
                </a:prstGeom>
                <a:blipFill>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4" name="33 CuadroTexto"/>
                <p:cNvSpPr txBox="1"/>
                <p:nvPr/>
              </p:nvSpPr>
              <p:spPr>
                <a:xfrm>
                  <a:off x="3844843" y="5174095"/>
                  <a:ext cx="69108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a:rPr>
                                  <m:t>𝑢</m:t>
                                </m:r>
                              </m:e>
                            </m:acc>
                          </m:e>
                          <m:sub>
                            <m:r>
                              <a:rPr lang="es-ES" sz="1600" b="0" i="1" smtClean="0">
                                <a:latin typeface="Cambria Math"/>
                              </a:rPr>
                              <m:t>𝑚</m:t>
                            </m:r>
                            <m:r>
                              <a:rPr lang="es-ES" sz="1600" b="0" i="1" smtClean="0">
                                <a:latin typeface="Cambria Math"/>
                              </a:rPr>
                              <m:t>′</m:t>
                            </m:r>
                            <m:r>
                              <a:rPr lang="es-ES" sz="1600" b="0" i="1" smtClean="0">
                                <a:latin typeface="Cambria Math"/>
                              </a:rPr>
                              <m:t>𝑚</m:t>
                            </m:r>
                          </m:sub>
                        </m:sSub>
                      </m:oMath>
                    </m:oMathPara>
                  </a14:m>
                  <a:endParaRPr lang="es-ES" sz="1600" dirty="0">
                    <a:latin typeface="Nunito Sans" panose="00000500000000000000" pitchFamily="2" charset="0"/>
                  </a:endParaRPr>
                </a:p>
              </p:txBody>
            </p:sp>
          </mc:Choice>
          <mc:Fallback xmlns="">
            <p:sp>
              <p:nvSpPr>
                <p:cNvPr id="43" name="33 CuadroTexto"/>
                <p:cNvSpPr txBox="1">
                  <a:spLocks noRot="1" noChangeAspect="1" noMove="1" noResize="1" noEditPoints="1" noAdjustHandles="1" noChangeArrowheads="1" noChangeShapeType="1" noTextEdit="1"/>
                </p:cNvSpPr>
                <p:nvPr/>
              </p:nvSpPr>
              <p:spPr>
                <a:xfrm>
                  <a:off x="3844843" y="5174095"/>
                  <a:ext cx="691087" cy="338554"/>
                </a:xfrm>
                <a:prstGeom prst="rect">
                  <a:avLst/>
                </a:prstGeom>
                <a:blipFill>
                  <a:blip r:embed="rId10"/>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5" name="34 CuadroTexto"/>
                <p:cNvSpPr txBox="1"/>
                <p:nvPr/>
              </p:nvSpPr>
              <p:spPr>
                <a:xfrm>
                  <a:off x="692210" y="4901140"/>
                  <a:ext cx="4126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𝑚</m:t>
                        </m:r>
                      </m:oMath>
                    </m:oMathPara>
                  </a14:m>
                  <a:endParaRPr lang="es-ES" sz="1600" dirty="0">
                    <a:latin typeface="Nunito Sans" panose="00000500000000000000" pitchFamily="2" charset="0"/>
                  </a:endParaRPr>
                </a:p>
              </p:txBody>
            </p:sp>
          </mc:Choice>
          <mc:Fallback xmlns="">
            <p:sp>
              <p:nvSpPr>
                <p:cNvPr id="35" name="34 CuadroTexto"/>
                <p:cNvSpPr txBox="1">
                  <a:spLocks noRot="1" noChangeAspect="1" noMove="1" noResize="1" noEditPoints="1" noAdjustHandles="1" noChangeArrowheads="1" noChangeShapeType="1" noTextEdit="1"/>
                </p:cNvSpPr>
                <p:nvPr/>
              </p:nvSpPr>
              <p:spPr>
                <a:xfrm>
                  <a:off x="692210" y="4901140"/>
                  <a:ext cx="412612" cy="338554"/>
                </a:xfrm>
                <a:prstGeom prst="rect">
                  <a:avLst/>
                </a:prstGeom>
                <a:blipFill>
                  <a:blip r:embed="rId11"/>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6" name="35 CuadroTexto"/>
                <p:cNvSpPr txBox="1"/>
                <p:nvPr/>
              </p:nvSpPr>
              <p:spPr>
                <a:xfrm>
                  <a:off x="4270198" y="4889768"/>
                  <a:ext cx="46198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𝑚</m:t>
                        </m:r>
                        <m:r>
                          <a:rPr lang="es-ES" sz="1600" b="0" i="1" smtClean="0">
                            <a:latin typeface="Cambria Math"/>
                          </a:rPr>
                          <m:t>′</m:t>
                        </m:r>
                      </m:oMath>
                    </m:oMathPara>
                  </a14:m>
                  <a:endParaRPr lang="es-ES" sz="1600" dirty="0">
                    <a:latin typeface="Nunito Sans" panose="00000500000000000000" pitchFamily="2" charset="0"/>
                  </a:endParaRPr>
                </a:p>
              </p:txBody>
            </p:sp>
          </mc:Choice>
          <mc:Fallback xmlns="">
            <p:sp>
              <p:nvSpPr>
                <p:cNvPr id="36" name="35 CuadroTexto"/>
                <p:cNvSpPr txBox="1">
                  <a:spLocks noRot="1" noChangeAspect="1" noMove="1" noResize="1" noEditPoints="1" noAdjustHandles="1" noChangeArrowheads="1" noChangeShapeType="1" noTextEdit="1"/>
                </p:cNvSpPr>
                <p:nvPr/>
              </p:nvSpPr>
              <p:spPr>
                <a:xfrm>
                  <a:off x="4270198" y="4889768"/>
                  <a:ext cx="461985" cy="338554"/>
                </a:xfrm>
                <a:prstGeom prst="rect">
                  <a:avLst/>
                </a:prstGeom>
                <a:blipFill>
                  <a:blip r:embed="rId12"/>
                  <a:stretch>
                    <a:fillRect/>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37" name="24 CuadroTexto"/>
              <p:cNvSpPr txBox="1"/>
              <p:nvPr/>
            </p:nvSpPr>
            <p:spPr>
              <a:xfrm>
                <a:off x="5384764" y="4926160"/>
                <a:ext cx="1756828" cy="57208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𝐹</m:t>
                          </m:r>
                        </m:e>
                      </m:acc>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r>
                            <a:rPr lang="es-ES" sz="1600" b="0" i="1" smtClean="0">
                              <a:latin typeface="Cambria Math"/>
                            </a:rPr>
                            <m:t>𝑚</m:t>
                          </m:r>
                          <m:r>
                            <a:rPr lang="es-ES" sz="1600" b="0" i="1" smtClean="0">
                              <a:latin typeface="Cambria Math"/>
                            </a:rPr>
                            <m:t>·</m:t>
                          </m:r>
                          <m:r>
                            <a:rPr lang="es-ES" sz="1600" b="0" i="1" smtClean="0">
                              <a:latin typeface="Cambria Math"/>
                            </a:rPr>
                            <m:t>𝑚</m:t>
                          </m:r>
                          <m:r>
                            <a:rPr lang="es-ES" sz="1600" b="0" i="1" smtClean="0">
                              <a:latin typeface="Cambria Math"/>
                            </a:rPr>
                            <m:t>′</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a:rPr>
                                <m:t>𝑢</m:t>
                              </m:r>
                            </m:e>
                          </m:acc>
                        </m:e>
                        <m:sub>
                          <m:r>
                            <a:rPr lang="es-ES" sz="1600" b="0" i="1" smtClean="0">
                              <a:latin typeface="Cambria Math"/>
                            </a:rPr>
                            <m:t>𝑟</m:t>
                          </m:r>
                        </m:sub>
                      </m:sSub>
                    </m:oMath>
                  </m:oMathPara>
                </a14:m>
                <a:endParaRPr lang="es-ES" sz="1600" dirty="0">
                  <a:latin typeface="Nunito Sans" panose="00000500000000000000" pitchFamily="2" charset="0"/>
                </a:endParaRPr>
              </a:p>
            </p:txBody>
          </p:sp>
        </mc:Choice>
        <mc:Fallback xmlns="">
          <p:sp>
            <p:nvSpPr>
              <p:cNvPr id="37" name="24 CuadroTexto"/>
              <p:cNvSpPr txBox="1">
                <a:spLocks noRot="1" noChangeAspect="1" noMove="1" noResize="1" noEditPoints="1" noAdjustHandles="1" noChangeArrowheads="1" noChangeShapeType="1" noTextEdit="1"/>
              </p:cNvSpPr>
              <p:nvPr/>
            </p:nvSpPr>
            <p:spPr>
              <a:xfrm>
                <a:off x="5384764" y="4926160"/>
                <a:ext cx="1756828" cy="572080"/>
              </a:xfrm>
              <a:prstGeom prst="rect">
                <a:avLst/>
              </a:prstGeom>
              <a:blipFill>
                <a:blip r:embed="rId1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8" name="25 CuadroTexto"/>
              <p:cNvSpPr txBox="1"/>
              <p:nvPr/>
            </p:nvSpPr>
            <p:spPr>
              <a:xfrm>
                <a:off x="5412060" y="5840559"/>
                <a:ext cx="270157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𝐺</m:t>
                      </m:r>
                      <m:r>
                        <a:rPr lang="es-ES" sz="1600" b="0" i="1" smtClean="0">
                          <a:latin typeface="Cambria Math"/>
                        </a:rPr>
                        <m:t>=6,67·</m:t>
                      </m:r>
                      <m:sSup>
                        <m:sSupPr>
                          <m:ctrlPr>
                            <a:rPr lang="es-ES" sz="1600" b="0" i="1" smtClean="0">
                              <a:latin typeface="Cambria Math" panose="02040503050406030204" pitchFamily="18" charset="0"/>
                            </a:rPr>
                          </m:ctrlPr>
                        </m:sSupPr>
                        <m:e>
                          <m:r>
                            <a:rPr lang="es-ES" sz="1600" b="0" i="1" smtClean="0">
                              <a:latin typeface="Cambria Math"/>
                            </a:rPr>
                            <m:t>10</m:t>
                          </m:r>
                        </m:e>
                        <m:sup>
                          <m:r>
                            <a:rPr lang="es-ES" sz="1600" b="0" i="1" smtClean="0">
                              <a:latin typeface="Cambria Math"/>
                            </a:rPr>
                            <m:t>−11</m:t>
                          </m:r>
                        </m:sup>
                      </m:sSup>
                      <m:r>
                        <a:rPr lang="es-ES" sz="1600" b="0" i="1" smtClean="0">
                          <a:latin typeface="Cambria Math"/>
                        </a:rPr>
                        <m:t> </m:t>
                      </m:r>
                      <m:r>
                        <a:rPr lang="es-ES" sz="1600" b="0" i="1" smtClean="0">
                          <a:latin typeface="Cambria Math"/>
                        </a:rPr>
                        <m:t>𝑁</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a:rPr>
                            <m:t>𝑚</m:t>
                          </m:r>
                        </m:e>
                        <m:sup>
                          <m:r>
                            <a:rPr lang="es-ES" sz="1600" b="0" i="1" smtClean="0">
                              <a:latin typeface="Cambria Math"/>
                            </a:rPr>
                            <m:t>2</m:t>
                          </m:r>
                        </m:sup>
                      </m:sSup>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a:rPr>
                            <m:t>𝑘𝑔</m:t>
                          </m:r>
                        </m:e>
                        <m:sup>
                          <m:r>
                            <a:rPr lang="es-ES" sz="1600" b="0" i="1" smtClean="0">
                              <a:latin typeface="Cambria Math" panose="02040503050406030204" pitchFamily="18" charset="0"/>
                            </a:rPr>
                            <m:t>−</m:t>
                          </m:r>
                          <m:r>
                            <a:rPr lang="es-ES" sz="1600" b="0" i="1" smtClean="0">
                              <a:latin typeface="Cambria Math"/>
                            </a:rPr>
                            <m:t>2</m:t>
                          </m:r>
                        </m:sup>
                      </m:sSup>
                    </m:oMath>
                  </m:oMathPara>
                </a14:m>
                <a:endParaRPr lang="es-ES" sz="1600" dirty="0">
                  <a:latin typeface="Nunito Sans" panose="00000500000000000000" pitchFamily="2" charset="0"/>
                </a:endParaRPr>
              </a:p>
            </p:txBody>
          </p:sp>
        </mc:Choice>
        <mc:Fallback xmlns="">
          <p:sp>
            <p:nvSpPr>
              <p:cNvPr id="38" name="25 CuadroTexto"/>
              <p:cNvSpPr txBox="1">
                <a:spLocks noRot="1" noChangeAspect="1" noMove="1" noResize="1" noEditPoints="1" noAdjustHandles="1" noChangeArrowheads="1" noChangeShapeType="1" noTextEdit="1"/>
              </p:cNvSpPr>
              <p:nvPr/>
            </p:nvSpPr>
            <p:spPr>
              <a:xfrm>
                <a:off x="5412060" y="5840559"/>
                <a:ext cx="2701572" cy="338554"/>
              </a:xfrm>
              <a:prstGeom prst="rect">
                <a:avLst/>
              </a:prstGeom>
              <a:blipFill>
                <a:blip r:embed="rId14"/>
                <a:stretch>
                  <a:fillRect b="-7143"/>
                </a:stretch>
              </a:blipFill>
            </p:spPr>
            <p:txBody>
              <a:bodyPr/>
              <a:lstStyle/>
              <a:p>
                <a:r>
                  <a:rPr lang="es-ES">
                    <a:noFill/>
                  </a:rPr>
                  <a:t> </a:t>
                </a:r>
              </a:p>
            </p:txBody>
          </p:sp>
        </mc:Fallback>
      </mc:AlternateContent>
      <p:pic>
        <p:nvPicPr>
          <p:cNvPr id="39" name="Imagen 38">
            <a:hlinkClick r:id="rId15"/>
          </p:cNvPr>
          <p:cNvPicPr>
            <a:picLocks noChangeAspect="1"/>
          </p:cNvPicPr>
          <p:nvPr/>
        </p:nvPicPr>
        <p:blipFill>
          <a:blip r:embed="rId16">
            <a:clrChange>
              <a:clrFrom>
                <a:srgbClr val="000000"/>
              </a:clrFrom>
              <a:clrTo>
                <a:srgbClr val="000000">
                  <a:alpha val="0"/>
                </a:srgbClr>
              </a:clrTo>
            </a:clrChange>
          </a:blip>
          <a:stretch>
            <a:fillRect/>
          </a:stretch>
        </p:blipFill>
        <p:spPr>
          <a:xfrm>
            <a:off x="8179493" y="116507"/>
            <a:ext cx="360000" cy="360000"/>
          </a:xfrm>
          <a:prstGeom prst="rect">
            <a:avLst/>
          </a:prstGeom>
        </p:spPr>
      </p:pic>
    </p:spTree>
    <p:extLst>
      <p:ext uri="{BB962C8B-B14F-4D97-AF65-F5344CB8AC3E}">
        <p14:creationId xmlns:p14="http://schemas.microsoft.com/office/powerpoint/2010/main" val="24427079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sp>
        <p:nvSpPr>
          <p:cNvPr id="13" name="CuadroTexto 12"/>
          <p:cNvSpPr txBox="1"/>
          <p:nvPr/>
        </p:nvSpPr>
        <p:spPr>
          <a:xfrm>
            <a:off x="410682" y="1057072"/>
            <a:ext cx="8441521" cy="276999"/>
          </a:xfrm>
          <a:prstGeom prst="rect">
            <a:avLst/>
          </a:prstGeom>
          <a:noFill/>
        </p:spPr>
        <p:txBody>
          <a:bodyPr wrap="square" lIns="0" tIns="0" rIns="0" bIns="0" rtlCol="0">
            <a:spAutoFit/>
          </a:bodyPr>
          <a:lstStyle/>
          <a:p>
            <a:r>
              <a:rPr lang="es-ES" b="1" dirty="0" smtClean="0">
                <a:solidFill>
                  <a:srgbClr val="002060"/>
                </a:solidFill>
              </a:rPr>
              <a:t>3.3. Fuerzas gravitatorias en un conjunto de masas</a:t>
            </a:r>
            <a:endParaRPr lang="es-ES" b="1" dirty="0">
              <a:solidFill>
                <a:srgbClr val="002060"/>
              </a:solidFill>
            </a:endParaRPr>
          </a:p>
        </p:txBody>
      </p:sp>
      <p:grpSp>
        <p:nvGrpSpPr>
          <p:cNvPr id="39" name="56 Grupo"/>
          <p:cNvGrpSpPr/>
          <p:nvPr/>
        </p:nvGrpSpPr>
        <p:grpSpPr>
          <a:xfrm>
            <a:off x="932564" y="2714088"/>
            <a:ext cx="3625377" cy="2258770"/>
            <a:chOff x="2548306" y="1436884"/>
            <a:chExt cx="3625377" cy="2258770"/>
          </a:xfrm>
        </p:grpSpPr>
        <p:pic>
          <p:nvPicPr>
            <p:cNvPr id="4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V="1">
              <a:off x="2980283" y="2715810"/>
              <a:ext cx="458953" cy="45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V="1">
              <a:off x="3978844" y="1530731"/>
              <a:ext cx="458953" cy="45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V="1">
              <a:off x="4524755" y="3236701"/>
              <a:ext cx="458953" cy="45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2"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flipV="1">
              <a:off x="5396933" y="1998237"/>
              <a:ext cx="458953" cy="45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4" name="40 CuadroTexto"/>
                <p:cNvSpPr txBox="1"/>
                <p:nvPr/>
              </p:nvSpPr>
              <p:spPr>
                <a:xfrm>
                  <a:off x="2548306" y="2608317"/>
                  <a:ext cx="50097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𝑚</m:t>
                            </m:r>
                          </m:e>
                          <m:sub>
                            <m:r>
                              <a:rPr lang="es-ES" sz="1600" b="0" i="1" smtClean="0">
                                <a:latin typeface="Cambria Math" panose="02040503050406030204" pitchFamily="18" charset="0"/>
                              </a:rPr>
                              <m:t>1</m:t>
                            </m:r>
                          </m:sub>
                        </m:sSub>
                      </m:oMath>
                    </m:oMathPara>
                  </a14:m>
                  <a:endParaRPr lang="es-ES" sz="1600" dirty="0"/>
                </a:p>
              </p:txBody>
            </p:sp>
          </mc:Choice>
          <mc:Fallback xmlns="">
            <p:sp>
              <p:nvSpPr>
                <p:cNvPr id="44" name="40 CuadroTexto"/>
                <p:cNvSpPr txBox="1">
                  <a:spLocks noRot="1" noChangeAspect="1" noMove="1" noResize="1" noEditPoints="1" noAdjustHandles="1" noChangeArrowheads="1" noChangeShapeType="1" noTextEdit="1"/>
                </p:cNvSpPr>
                <p:nvPr/>
              </p:nvSpPr>
              <p:spPr>
                <a:xfrm>
                  <a:off x="2548306" y="2608317"/>
                  <a:ext cx="500970" cy="338554"/>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5" name="41 CuadroTexto"/>
                <p:cNvSpPr txBox="1"/>
                <p:nvPr/>
              </p:nvSpPr>
              <p:spPr>
                <a:xfrm>
                  <a:off x="3505924" y="1436884"/>
                  <a:ext cx="49776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𝑚</m:t>
                            </m:r>
                          </m:e>
                          <m:sub>
                            <m:r>
                              <a:rPr lang="es-ES" sz="1600" b="0" i="1" smtClean="0">
                                <a:latin typeface="Cambria Math" panose="02040503050406030204" pitchFamily="18" charset="0"/>
                              </a:rPr>
                              <m:t>2</m:t>
                            </m:r>
                          </m:sub>
                        </m:sSub>
                      </m:oMath>
                    </m:oMathPara>
                  </a14:m>
                  <a:endParaRPr lang="es-ES" sz="1600" dirty="0"/>
                </a:p>
              </p:txBody>
            </p:sp>
          </mc:Choice>
          <mc:Fallback xmlns="">
            <p:sp>
              <p:nvSpPr>
                <p:cNvPr id="42" name="41 CuadroTexto"/>
                <p:cNvSpPr txBox="1">
                  <a:spLocks noRot="1" noChangeAspect="1" noMove="1" noResize="1" noEditPoints="1" noAdjustHandles="1" noChangeArrowheads="1" noChangeShapeType="1" noTextEdit="1"/>
                </p:cNvSpPr>
                <p:nvPr/>
              </p:nvSpPr>
              <p:spPr>
                <a:xfrm>
                  <a:off x="3505924" y="1436884"/>
                  <a:ext cx="497765" cy="338554"/>
                </a:xfrm>
                <a:prstGeom prst="rect">
                  <a:avLst/>
                </a:prstGeom>
                <a:blipFill rotWithShape="1">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6" name="42 CuadroTexto"/>
                <p:cNvSpPr txBox="1"/>
                <p:nvPr/>
              </p:nvSpPr>
              <p:spPr>
                <a:xfrm>
                  <a:off x="5675918" y="1805374"/>
                  <a:ext cx="49776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𝑚</m:t>
                            </m:r>
                          </m:e>
                          <m:sub>
                            <m:r>
                              <a:rPr lang="es-ES" sz="1600" b="0" i="1" smtClean="0">
                                <a:latin typeface="Cambria Math" panose="02040503050406030204" pitchFamily="18" charset="0"/>
                              </a:rPr>
                              <m:t>3</m:t>
                            </m:r>
                          </m:sub>
                        </m:sSub>
                      </m:oMath>
                    </m:oMathPara>
                  </a14:m>
                  <a:endParaRPr lang="es-ES" sz="1600" dirty="0"/>
                </a:p>
              </p:txBody>
            </p:sp>
          </mc:Choice>
          <mc:Fallback xmlns="">
            <p:sp>
              <p:nvSpPr>
                <p:cNvPr id="43" name="42 CuadroTexto"/>
                <p:cNvSpPr txBox="1">
                  <a:spLocks noRot="1" noChangeAspect="1" noMove="1" noResize="1" noEditPoints="1" noAdjustHandles="1" noChangeArrowheads="1" noChangeShapeType="1" noTextEdit="1"/>
                </p:cNvSpPr>
                <p:nvPr/>
              </p:nvSpPr>
              <p:spPr>
                <a:xfrm>
                  <a:off x="5675918" y="1805374"/>
                  <a:ext cx="497765" cy="338554"/>
                </a:xfrm>
                <a:prstGeom prst="rect">
                  <a:avLst/>
                </a:prstGeom>
                <a:blipFill rotWithShape="1">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7" name="43 CuadroTexto"/>
                <p:cNvSpPr txBox="1"/>
                <p:nvPr/>
              </p:nvSpPr>
              <p:spPr>
                <a:xfrm>
                  <a:off x="4925291" y="3306627"/>
                  <a:ext cx="49776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𝑚</m:t>
                            </m:r>
                          </m:e>
                          <m:sub>
                            <m:r>
                              <a:rPr lang="es-ES" sz="1600" b="0" i="1" smtClean="0">
                                <a:latin typeface="Cambria Math" panose="02040503050406030204" pitchFamily="18" charset="0"/>
                              </a:rPr>
                              <m:t>4</m:t>
                            </m:r>
                          </m:sub>
                        </m:sSub>
                      </m:oMath>
                    </m:oMathPara>
                  </a14:m>
                  <a:endParaRPr lang="es-ES" sz="1600" dirty="0"/>
                </a:p>
              </p:txBody>
            </p:sp>
          </mc:Choice>
          <mc:Fallback xmlns="">
            <p:sp>
              <p:nvSpPr>
                <p:cNvPr id="44" name="43 CuadroTexto"/>
                <p:cNvSpPr txBox="1">
                  <a:spLocks noRot="1" noChangeAspect="1" noMove="1" noResize="1" noEditPoints="1" noAdjustHandles="1" noChangeArrowheads="1" noChangeShapeType="1" noTextEdit="1"/>
                </p:cNvSpPr>
                <p:nvPr/>
              </p:nvSpPr>
              <p:spPr>
                <a:xfrm>
                  <a:off x="4925291" y="3306627"/>
                  <a:ext cx="497765" cy="338554"/>
                </a:xfrm>
                <a:prstGeom prst="rect">
                  <a:avLst/>
                </a:prstGeom>
                <a:blipFill rotWithShape="1">
                  <a:blip r:embed="rId7"/>
                  <a:stretch>
                    <a:fillRect/>
                  </a:stretch>
                </a:blipFill>
              </p:spPr>
              <p:txBody>
                <a:bodyPr/>
                <a:lstStyle/>
                <a:p>
                  <a:r>
                    <a:rPr lang="es-ES">
                      <a:noFill/>
                    </a:rPr>
                    <a:t> </a:t>
                  </a:r>
                </a:p>
              </p:txBody>
            </p:sp>
          </mc:Fallback>
        </mc:AlternateContent>
        <p:cxnSp>
          <p:nvCxnSpPr>
            <p:cNvPr id="48" name="5 Conector recto"/>
            <p:cNvCxnSpPr/>
            <p:nvPr/>
          </p:nvCxnSpPr>
          <p:spPr>
            <a:xfrm flipV="1">
              <a:off x="3193577" y="1760562"/>
              <a:ext cx="1037229" cy="120100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44 Conector recto"/>
            <p:cNvCxnSpPr/>
            <p:nvPr/>
          </p:nvCxnSpPr>
          <p:spPr>
            <a:xfrm flipV="1">
              <a:off x="3187535" y="2224586"/>
              <a:ext cx="2442948" cy="73697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45 Conector recto"/>
            <p:cNvCxnSpPr/>
            <p:nvPr/>
          </p:nvCxnSpPr>
          <p:spPr>
            <a:xfrm>
              <a:off x="3220872" y="2975212"/>
              <a:ext cx="1555845" cy="4913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17 Conector recto de flecha"/>
            <p:cNvCxnSpPr/>
            <p:nvPr/>
          </p:nvCxnSpPr>
          <p:spPr>
            <a:xfrm flipV="1">
              <a:off x="3179929" y="2333768"/>
              <a:ext cx="545910" cy="627797"/>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49 Conector recto de flecha"/>
            <p:cNvCxnSpPr/>
            <p:nvPr/>
          </p:nvCxnSpPr>
          <p:spPr>
            <a:xfrm flipV="1">
              <a:off x="3170404" y="2663518"/>
              <a:ext cx="1023582" cy="29741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a:off x="3193577" y="2961565"/>
              <a:ext cx="682388" cy="21836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58 CuadroTexto"/>
                <p:cNvSpPr txBox="1"/>
                <p:nvPr/>
              </p:nvSpPr>
              <p:spPr>
                <a:xfrm>
                  <a:off x="3242067" y="2019188"/>
                  <a:ext cx="515398"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𝐹</m:t>
                                </m:r>
                              </m:e>
                            </m:acc>
                          </m:e>
                          <m:sub>
                            <m:r>
                              <a:rPr lang="es-ES" sz="1600" b="0" i="1" smtClean="0">
                                <a:latin typeface="Cambria Math" panose="02040503050406030204" pitchFamily="18" charset="0"/>
                              </a:rPr>
                              <m:t>21</m:t>
                            </m:r>
                          </m:sub>
                        </m:sSub>
                      </m:oMath>
                    </m:oMathPara>
                  </a14:m>
                  <a:endParaRPr lang="es-ES" sz="1600" dirty="0"/>
                </a:p>
              </p:txBody>
            </p:sp>
          </mc:Choice>
          <mc:Fallback xmlns="">
            <p:sp>
              <p:nvSpPr>
                <p:cNvPr id="59" name="58 CuadroTexto"/>
                <p:cNvSpPr txBox="1">
                  <a:spLocks noRot="1" noChangeAspect="1" noMove="1" noResize="1" noEditPoints="1" noAdjustHandles="1" noChangeArrowheads="1" noChangeShapeType="1" noTextEdit="1"/>
                </p:cNvSpPr>
                <p:nvPr/>
              </p:nvSpPr>
              <p:spPr>
                <a:xfrm>
                  <a:off x="3242067" y="2019188"/>
                  <a:ext cx="515398" cy="368499"/>
                </a:xfrm>
                <a:prstGeom prst="rect">
                  <a:avLst/>
                </a:prstGeom>
                <a:blipFill rotWithShape="1">
                  <a:blip r:embed="rId8"/>
                  <a:stretch>
                    <a:fillRect t="-14754" r="-1309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5" name="59 CuadroTexto"/>
                <p:cNvSpPr txBox="1"/>
                <p:nvPr/>
              </p:nvSpPr>
              <p:spPr>
                <a:xfrm>
                  <a:off x="3926729" y="2253475"/>
                  <a:ext cx="515398"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𝐹</m:t>
                                </m:r>
                              </m:e>
                            </m:acc>
                          </m:e>
                          <m:sub>
                            <m:r>
                              <a:rPr lang="es-ES" sz="1600" b="0" i="1" smtClean="0">
                                <a:latin typeface="Cambria Math" panose="02040503050406030204" pitchFamily="18" charset="0"/>
                              </a:rPr>
                              <m:t>31</m:t>
                            </m:r>
                          </m:sub>
                        </m:sSub>
                      </m:oMath>
                    </m:oMathPara>
                  </a14:m>
                  <a:endParaRPr lang="es-ES" sz="1600" dirty="0"/>
                </a:p>
              </p:txBody>
            </p:sp>
          </mc:Choice>
          <mc:Fallback xmlns="">
            <p:sp>
              <p:nvSpPr>
                <p:cNvPr id="60" name="59 CuadroTexto"/>
                <p:cNvSpPr txBox="1">
                  <a:spLocks noRot="1" noChangeAspect="1" noMove="1" noResize="1" noEditPoints="1" noAdjustHandles="1" noChangeArrowheads="1" noChangeShapeType="1" noTextEdit="1"/>
                </p:cNvSpPr>
                <p:nvPr/>
              </p:nvSpPr>
              <p:spPr>
                <a:xfrm>
                  <a:off x="3926729" y="2253475"/>
                  <a:ext cx="515398" cy="368499"/>
                </a:xfrm>
                <a:prstGeom prst="rect">
                  <a:avLst/>
                </a:prstGeom>
                <a:blipFill rotWithShape="1">
                  <a:blip r:embed="rId9"/>
                  <a:stretch>
                    <a:fillRect t="-15000" r="-1294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6" name="60 CuadroTexto"/>
                <p:cNvSpPr txBox="1"/>
                <p:nvPr/>
              </p:nvSpPr>
              <p:spPr>
                <a:xfrm>
                  <a:off x="3640126" y="3236114"/>
                  <a:ext cx="515398"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𝐹</m:t>
                                </m:r>
                              </m:e>
                            </m:acc>
                          </m:e>
                          <m:sub>
                            <m:r>
                              <a:rPr lang="es-ES" sz="1600" b="0" i="1" smtClean="0">
                                <a:latin typeface="Cambria Math" panose="02040503050406030204" pitchFamily="18" charset="0"/>
                              </a:rPr>
                              <m:t>41</m:t>
                            </m:r>
                          </m:sub>
                        </m:sSub>
                      </m:oMath>
                    </m:oMathPara>
                  </a14:m>
                  <a:endParaRPr lang="es-ES" sz="1600" dirty="0"/>
                </a:p>
              </p:txBody>
            </p:sp>
          </mc:Choice>
          <mc:Fallback xmlns="">
            <p:sp>
              <p:nvSpPr>
                <p:cNvPr id="56" name="60 CuadroTexto"/>
                <p:cNvSpPr txBox="1">
                  <a:spLocks noRot="1" noChangeAspect="1" noMove="1" noResize="1" noEditPoints="1" noAdjustHandles="1" noChangeArrowheads="1" noChangeShapeType="1" noTextEdit="1"/>
                </p:cNvSpPr>
                <p:nvPr/>
              </p:nvSpPr>
              <p:spPr>
                <a:xfrm>
                  <a:off x="3640126" y="3236114"/>
                  <a:ext cx="515398" cy="368499"/>
                </a:xfrm>
                <a:prstGeom prst="rect">
                  <a:avLst/>
                </a:prstGeom>
                <a:blipFill>
                  <a:blip r:embed="rId10"/>
                  <a:stretch>
                    <a:fillRect t="-16393" r="-14118"/>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57" name="57 CuadroTexto"/>
              <p:cNvSpPr txBox="1"/>
              <p:nvPr/>
            </p:nvSpPr>
            <p:spPr>
              <a:xfrm>
                <a:off x="5215685" y="3378277"/>
                <a:ext cx="2840200" cy="7608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𝐹</m:t>
                              </m:r>
                            </m:e>
                          </m:acc>
                        </m:e>
                        <m:sub>
                          <m:r>
                            <a:rPr lang="es-ES" sz="1600" b="0" i="1" smtClean="0">
                              <a:latin typeface="Cambria Math" panose="02040503050406030204" pitchFamily="18" charset="0"/>
                            </a:rPr>
                            <m:t>1</m:t>
                          </m:r>
                        </m:sub>
                      </m:sSub>
                      <m:r>
                        <a:rPr lang="es-ES" sz="1600" b="0" i="1" smtClean="0">
                          <a:latin typeface="Cambria Math" panose="02040503050406030204" pitchFamily="18" charset="0"/>
                        </a:rPr>
                        <m:t>=</m:t>
                      </m:r>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𝐹</m:t>
                              </m:r>
                            </m:e>
                          </m:acc>
                        </m:e>
                        <m:sub>
                          <m:r>
                            <a:rPr lang="es-ES" sz="1600" b="0" i="1" smtClean="0">
                              <a:latin typeface="Cambria Math" panose="02040503050406030204" pitchFamily="18" charset="0"/>
                            </a:rPr>
                            <m:t>21</m:t>
                          </m:r>
                        </m:sub>
                      </m:sSub>
                      <m:r>
                        <a:rPr lang="es-ES" sz="1600" b="0" i="1" smtClean="0">
                          <a:latin typeface="Cambria Math" panose="02040503050406030204" pitchFamily="18" charset="0"/>
                        </a:rPr>
                        <m:t>+</m:t>
                      </m:r>
                      <m:sSub>
                        <m:sSubPr>
                          <m:ctrlPr>
                            <a:rPr lang="es-ES" sz="1600" i="1">
                              <a:latin typeface="Cambria Math" panose="02040503050406030204" pitchFamily="18" charset="0"/>
                            </a:rPr>
                          </m:ctrlPr>
                        </m:sSubPr>
                        <m:e>
                          <m:acc>
                            <m:accPr>
                              <m:chr m:val="⃗"/>
                              <m:ctrlPr>
                                <a:rPr lang="es-ES" sz="1600" i="1">
                                  <a:latin typeface="Cambria Math" panose="02040503050406030204" pitchFamily="18" charset="0"/>
                                </a:rPr>
                              </m:ctrlPr>
                            </m:accPr>
                            <m:e>
                              <m:r>
                                <a:rPr lang="es-ES" sz="1600" i="1">
                                  <a:latin typeface="Cambria Math" panose="02040503050406030204" pitchFamily="18" charset="0"/>
                                </a:rPr>
                                <m:t>𝐹</m:t>
                              </m:r>
                            </m:e>
                          </m:acc>
                        </m:e>
                        <m:sub>
                          <m:r>
                            <a:rPr lang="es-ES" sz="1600" b="0" i="1" smtClean="0">
                              <a:latin typeface="Cambria Math" panose="02040503050406030204" pitchFamily="18" charset="0"/>
                            </a:rPr>
                            <m:t>3</m:t>
                          </m:r>
                          <m:r>
                            <a:rPr lang="es-ES" sz="1600" i="1">
                              <a:latin typeface="Cambria Math" panose="02040503050406030204" pitchFamily="18" charset="0"/>
                            </a:rPr>
                            <m:t>1</m:t>
                          </m:r>
                        </m:sub>
                      </m:sSub>
                      <m:r>
                        <a:rPr lang="es-ES" sz="1600" b="0" i="1" smtClean="0">
                          <a:latin typeface="Cambria Math" panose="02040503050406030204" pitchFamily="18" charset="0"/>
                        </a:rPr>
                        <m:t>+</m:t>
                      </m:r>
                      <m:sSub>
                        <m:sSubPr>
                          <m:ctrlPr>
                            <a:rPr lang="es-ES" sz="1600" i="1">
                              <a:latin typeface="Cambria Math" panose="02040503050406030204" pitchFamily="18" charset="0"/>
                            </a:rPr>
                          </m:ctrlPr>
                        </m:sSubPr>
                        <m:e>
                          <m:acc>
                            <m:accPr>
                              <m:chr m:val="⃗"/>
                              <m:ctrlPr>
                                <a:rPr lang="es-ES" sz="1600" i="1">
                                  <a:latin typeface="Cambria Math" panose="02040503050406030204" pitchFamily="18" charset="0"/>
                                </a:rPr>
                              </m:ctrlPr>
                            </m:accPr>
                            <m:e>
                              <m:r>
                                <a:rPr lang="es-ES" sz="1600" i="1">
                                  <a:latin typeface="Cambria Math" panose="02040503050406030204" pitchFamily="18" charset="0"/>
                                </a:rPr>
                                <m:t>𝐹</m:t>
                              </m:r>
                            </m:e>
                          </m:acc>
                        </m:e>
                        <m:sub>
                          <m:r>
                            <a:rPr lang="es-ES" sz="1600" b="0" i="1" smtClean="0">
                              <a:latin typeface="Cambria Math" panose="02040503050406030204" pitchFamily="18" charset="0"/>
                            </a:rPr>
                            <m:t>4</m:t>
                          </m:r>
                          <m:r>
                            <a:rPr lang="es-ES" sz="1600" i="1">
                              <a:latin typeface="Cambria Math" panose="02040503050406030204" pitchFamily="18" charset="0"/>
                            </a:rPr>
                            <m:t>1</m:t>
                          </m:r>
                        </m:sub>
                      </m:sSub>
                      <m:r>
                        <a:rPr lang="es-ES" sz="1600" b="0" i="1" smtClean="0">
                          <a:latin typeface="Cambria Math" panose="02040503050406030204" pitchFamily="18" charset="0"/>
                        </a:rPr>
                        <m:t>=</m:t>
                      </m:r>
                      <m:nary>
                        <m:naryPr>
                          <m:chr m:val="∑"/>
                          <m:ctrlPr>
                            <a:rPr lang="es-ES" sz="1600" b="0" i="1" smtClean="0">
                              <a:latin typeface="Cambria Math" panose="02040503050406030204" pitchFamily="18" charset="0"/>
                            </a:rPr>
                          </m:ctrlPr>
                        </m:naryPr>
                        <m:sub>
                          <m:r>
                            <m:rPr>
                              <m:brk m:alnAt="23"/>
                            </m:rPr>
                            <a:rPr lang="es-ES" sz="1600" b="0" i="1" smtClean="0">
                              <a:latin typeface="Cambria Math" panose="02040503050406030204" pitchFamily="18" charset="0"/>
                            </a:rPr>
                            <m:t>𝑖</m:t>
                          </m:r>
                          <m:r>
                            <a:rPr lang="es-ES" sz="1600" b="0" i="1" smtClean="0">
                              <a:latin typeface="Cambria Math" panose="02040503050406030204" pitchFamily="18" charset="0"/>
                            </a:rPr>
                            <m:t>=2</m:t>
                          </m:r>
                        </m:sub>
                        <m:sup>
                          <m:r>
                            <a:rPr lang="es-ES" sz="1600" b="0" i="1" smtClean="0">
                              <a:latin typeface="Cambria Math" panose="02040503050406030204" pitchFamily="18" charset="0"/>
                            </a:rPr>
                            <m:t>𝑛</m:t>
                          </m:r>
                        </m:sup>
                        <m:e>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𝐹</m:t>
                                  </m:r>
                                </m:e>
                              </m:acc>
                            </m:e>
                            <m:sub>
                              <m:r>
                                <a:rPr lang="es-ES" sz="1600" b="0" i="1" smtClean="0">
                                  <a:latin typeface="Cambria Math" panose="02040503050406030204" pitchFamily="18" charset="0"/>
                                </a:rPr>
                                <m:t>𝑖</m:t>
                              </m:r>
                              <m:r>
                                <a:rPr lang="es-ES" sz="1600" b="0" i="1" smtClean="0">
                                  <a:latin typeface="Cambria Math" panose="02040503050406030204" pitchFamily="18" charset="0"/>
                                </a:rPr>
                                <m:t>1</m:t>
                              </m:r>
                            </m:sub>
                          </m:sSub>
                        </m:e>
                      </m:nary>
                    </m:oMath>
                  </m:oMathPara>
                </a14:m>
                <a:endParaRPr lang="es-ES" sz="1600" dirty="0"/>
              </a:p>
            </p:txBody>
          </p:sp>
        </mc:Choice>
        <mc:Fallback xmlns="">
          <p:sp>
            <p:nvSpPr>
              <p:cNvPr id="57" name="57 CuadroTexto"/>
              <p:cNvSpPr txBox="1">
                <a:spLocks noRot="1" noChangeAspect="1" noMove="1" noResize="1" noEditPoints="1" noAdjustHandles="1" noChangeArrowheads="1" noChangeShapeType="1" noTextEdit="1"/>
              </p:cNvSpPr>
              <p:nvPr/>
            </p:nvSpPr>
            <p:spPr>
              <a:xfrm>
                <a:off x="5215685" y="3378277"/>
                <a:ext cx="2840200" cy="760849"/>
              </a:xfrm>
              <a:prstGeom prst="rect">
                <a:avLst/>
              </a:prstGeom>
              <a:blipFill>
                <a:blip r:embed="rId11"/>
                <a:stretch>
                  <a:fillRect/>
                </a:stretch>
              </a:blipFill>
            </p:spPr>
            <p:txBody>
              <a:bodyPr/>
              <a:lstStyle/>
              <a:p>
                <a:r>
                  <a:rPr lang="es-ES">
                    <a:noFill/>
                  </a:rPr>
                  <a:t> </a:t>
                </a:r>
              </a:p>
            </p:txBody>
          </p:sp>
        </mc:Fallback>
      </mc:AlternateContent>
      <p:sp>
        <p:nvSpPr>
          <p:cNvPr id="58" name="61 CuadroTexto"/>
          <p:cNvSpPr txBox="1"/>
          <p:nvPr/>
        </p:nvSpPr>
        <p:spPr>
          <a:xfrm>
            <a:off x="410682" y="1550489"/>
            <a:ext cx="8338783" cy="58477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cs typeface="Arial" pitchFamily="34" charset="0"/>
              </a:rPr>
              <a:t>La fuerza que actúa sobre una masa cualquiera de un conjunto de masas es igual a la resultante de las fuerzas que las demás ejercen sobre ella, consideradas individualmente.</a:t>
            </a:r>
            <a:endParaRPr lang="es-ES" sz="1600" dirty="0">
              <a:cs typeface="Arial" pitchFamily="34" charset="0"/>
            </a:endParaRPr>
          </a:p>
        </p:txBody>
      </p:sp>
    </p:spTree>
    <p:extLst>
      <p:ext uri="{BB962C8B-B14F-4D97-AF65-F5344CB8AC3E}">
        <p14:creationId xmlns:p14="http://schemas.microsoft.com/office/powerpoint/2010/main" val="2828234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30" name="Tabla 29"/>
              <p:cNvGraphicFramePr>
                <a:graphicFrameLocks noGrp="1"/>
              </p:cNvGraphicFramePr>
              <p:nvPr>
                <p:extLst>
                  <p:ext uri="{D42A27DB-BD31-4B8C-83A1-F6EECF244321}">
                    <p14:modId xmlns:p14="http://schemas.microsoft.com/office/powerpoint/2010/main" val="3674193019"/>
                  </p:ext>
                </p:extLst>
              </p:nvPr>
            </p:nvGraphicFramePr>
            <p:xfrm>
              <a:off x="561192" y="1184168"/>
              <a:ext cx="8178801" cy="5248148"/>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370840">
                    <a:tc>
                      <a:txBody>
                        <a:bodyPr/>
                        <a:lstStyle/>
                        <a:p>
                          <a:pPr algn="r">
                            <a:lnSpc>
                              <a:spcPct val="100000"/>
                            </a:lnSpc>
                          </a:pPr>
                          <a:r>
                            <a:rPr lang="es-ES" sz="1600" dirty="0" smtClean="0">
                              <a:latin typeface="+mn-lt"/>
                            </a:rPr>
                            <a:t>7.</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r>
                            <a:rPr lang="es-ES" sz="1600" dirty="0" smtClean="0"/>
                            <a:t>Si </a:t>
                          </a:r>
                          <a14:m>
                            <m:oMath xmlns:m="http://schemas.openxmlformats.org/officeDocument/2006/math">
                              <m:r>
                                <a:rPr lang="es-ES" sz="1600" i="1">
                                  <a:latin typeface="Cambria Math"/>
                                </a:rPr>
                                <m:t>𝐺</m:t>
                              </m:r>
                              <m:r>
                                <a:rPr lang="es-ES" sz="1600" i="1">
                                  <a:latin typeface="Cambria Math"/>
                                </a:rPr>
                                <m:t>=6,67·</m:t>
                              </m:r>
                              <m:sSup>
                                <m:sSupPr>
                                  <m:ctrlPr>
                                    <a:rPr lang="es-ES" sz="1600" i="1">
                                      <a:latin typeface="Cambria Math" panose="02040503050406030204" pitchFamily="18" charset="0"/>
                                    </a:rPr>
                                  </m:ctrlPr>
                                </m:sSupPr>
                                <m:e>
                                  <m:r>
                                    <a:rPr lang="es-ES" sz="1600" i="1">
                                      <a:latin typeface="Cambria Math"/>
                                    </a:rPr>
                                    <m:t>10</m:t>
                                  </m:r>
                                </m:e>
                                <m:sup>
                                  <m:r>
                                    <a:rPr lang="es-ES" sz="1600" i="1">
                                      <a:latin typeface="Cambria Math"/>
                                    </a:rPr>
                                    <m:t>−11</m:t>
                                  </m:r>
                                </m:sup>
                              </m:sSup>
                              <m:r>
                                <a:rPr lang="es-ES" sz="1600" i="1">
                                  <a:latin typeface="Cambria Math"/>
                                </a:rPr>
                                <m:t> </m:t>
                              </m:r>
                              <m:r>
                                <a:rPr lang="es-ES" sz="1600" i="1">
                                  <a:latin typeface="Cambria Math"/>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a:rPr>
                                    <m:t>𝑚</m:t>
                                  </m:r>
                                </m:e>
                                <m:sup>
                                  <m:r>
                                    <a:rPr lang="es-ES" sz="1600" i="1">
                                      <a:latin typeface="Cambria Math"/>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a:rPr>
                                    <m:t>𝑘𝑔</m:t>
                                  </m:r>
                                </m:e>
                                <m:sup>
                                  <m:r>
                                    <a:rPr lang="es-ES" sz="1600" i="1">
                                      <a:latin typeface="Cambria Math" panose="02040503050406030204" pitchFamily="18" charset="0"/>
                                    </a:rPr>
                                    <m:t>−</m:t>
                                  </m:r>
                                  <m:r>
                                    <a:rPr lang="es-ES" sz="1600" i="1">
                                      <a:latin typeface="Cambria Math"/>
                                    </a:rPr>
                                    <m:t>2</m:t>
                                  </m:r>
                                </m:sup>
                              </m:sSup>
                            </m:oMath>
                          </a14:m>
                          <a:r>
                            <a:rPr lang="es-ES" sz="1600" dirty="0" smtClean="0"/>
                            <a:t>, </a:t>
                          </a:r>
                          <a:r>
                            <a:rPr lang="es-ES" sz="1600" dirty="0"/>
                            <a:t>la masa de la </a:t>
                          </a:r>
                          <a:r>
                            <a:rPr lang="es-ES" sz="1600" dirty="0" smtClean="0"/>
                            <a:t>Tierra,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=6·</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24</m:t>
                                  </m:r>
                                </m:sup>
                              </m:sSup>
                              <m:r>
                                <a:rPr lang="es-ES" sz="1600" b="0" i="1" smtClean="0">
                                  <a:latin typeface="Cambria Math" panose="02040503050406030204" pitchFamily="18" charset="0"/>
                                </a:rPr>
                                <m:t> </m:t>
                              </m:r>
                              <m:r>
                                <a:rPr lang="es-ES" sz="1600" b="0" i="1" smtClean="0">
                                  <a:latin typeface="Cambria Math" panose="02040503050406030204" pitchFamily="18" charset="0"/>
                                </a:rPr>
                                <m:t>𝑘𝑔</m:t>
                              </m:r>
                            </m:oMath>
                          </a14:m>
                          <a:r>
                            <a:rPr lang="es-ES" sz="1600" dirty="0"/>
                            <a:t> y el radio de la </a:t>
                          </a:r>
                          <a:r>
                            <a:rPr lang="es-ES" sz="1600" dirty="0" smtClean="0"/>
                            <a:t>Tierra,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=6370 </m:t>
                              </m:r>
                              <m:r>
                                <a:rPr lang="es-ES" sz="1600" b="0" i="1" smtClean="0">
                                  <a:latin typeface="Cambria Math" panose="02040503050406030204" pitchFamily="18" charset="0"/>
                                </a:rPr>
                                <m:t>𝑘𝑚</m:t>
                              </m:r>
                            </m:oMath>
                          </a14:m>
                          <a:r>
                            <a:rPr lang="es-ES" sz="1600" dirty="0" smtClean="0"/>
                            <a:t>,</a:t>
                          </a:r>
                          <a:r>
                            <a:rPr lang="es-ES" sz="1600" dirty="0"/>
                            <a:t> </a:t>
                          </a:r>
                          <a:r>
                            <a:rPr lang="es-ES" sz="1600" dirty="0" smtClean="0"/>
                            <a:t>determina: i) La </a:t>
                          </a:r>
                          <a:r>
                            <a:rPr lang="es-ES" sz="1600" dirty="0"/>
                            <a:t>magnitud de la fuerza con que la Tierra atrae a una piedra de </a:t>
                          </a:r>
                          <a14:m>
                            <m:oMath xmlns:m="http://schemas.openxmlformats.org/officeDocument/2006/math">
                              <m:r>
                                <a:rPr lang="es-ES" sz="1600" i="1" dirty="0" smtClean="0">
                                  <a:latin typeface="Cambria Math" panose="02040503050406030204" pitchFamily="18" charset="0"/>
                                </a:rPr>
                                <m:t>100 </m:t>
                              </m:r>
                              <m:r>
                                <a:rPr lang="es-ES" sz="1600" i="1" dirty="0" smtClean="0">
                                  <a:latin typeface="Cambria Math" panose="02040503050406030204" pitchFamily="18" charset="0"/>
                                </a:rPr>
                                <m:t>𝑔</m:t>
                              </m:r>
                              <m:r>
                                <a:rPr lang="es-ES" sz="1600" b="0" i="0" dirty="0" smtClean="0">
                                  <a:latin typeface="Cambria Math" panose="02040503050406030204" pitchFamily="18" charset="0"/>
                                </a:rPr>
                                <m:t>;</m:t>
                              </m:r>
                              <m:r>
                                <m:rPr>
                                  <m:sty m:val="p"/>
                                </m:rPr>
                                <a:rPr lang="es-ES" sz="1600" b="0" i="0" dirty="0" smtClean="0">
                                  <a:latin typeface="Cambria Math" panose="02040503050406030204" pitchFamily="18" charset="0"/>
                                </a:rPr>
                                <m:t>ii</m:t>
                              </m:r>
                              <m:r>
                                <a:rPr lang="es-ES" sz="1600" b="0" i="0" dirty="0" smtClean="0">
                                  <a:latin typeface="Cambria Math" panose="02040503050406030204" pitchFamily="18" charset="0"/>
                                </a:rPr>
                                <m:t>) </m:t>
                              </m:r>
                            </m:oMath>
                          </a14:m>
                          <a:r>
                            <a:rPr lang="es-ES" sz="1600" dirty="0" smtClean="0"/>
                            <a:t>La </a:t>
                          </a:r>
                          <a:r>
                            <a:rPr lang="es-ES" sz="1600" dirty="0"/>
                            <a:t>magnitud de la fuerza con que la piedra atrae a la </a:t>
                          </a:r>
                          <a:r>
                            <a:rPr lang="es-ES" sz="1600" dirty="0" smtClean="0"/>
                            <a:t>Tierra; iii) El </a:t>
                          </a:r>
                          <a:r>
                            <a:rPr lang="es-ES" sz="1600" dirty="0"/>
                            <a:t>valor de la aceleración que adquiere la piedra sometida a esa </a:t>
                          </a:r>
                          <a:r>
                            <a:rPr lang="es-ES" sz="1600" dirty="0" smtClean="0"/>
                            <a:t>fuerza; iv) El </a:t>
                          </a:r>
                          <a:r>
                            <a:rPr lang="es-ES" sz="1600" dirty="0"/>
                            <a:t>valor de la aceleración que adquiere la Tierra sometida a esa misma </a:t>
                          </a:r>
                          <a:r>
                            <a:rPr lang="es-ES" sz="1600" dirty="0" smtClean="0"/>
                            <a:t>fuerza; v) La </a:t>
                          </a:r>
                          <a:r>
                            <a:rPr lang="es-ES" sz="1600" dirty="0"/>
                            <a:t>fuerza con que la Tierra atraerá a otra piedra cuya masa es de </a:t>
                          </a:r>
                          <a14:m>
                            <m:oMath xmlns:m="http://schemas.openxmlformats.org/officeDocument/2006/math">
                              <m:r>
                                <a:rPr lang="es-ES" sz="1600" i="1" dirty="0" smtClean="0">
                                  <a:latin typeface="Cambria Math" panose="02040503050406030204" pitchFamily="18" charset="0"/>
                                </a:rPr>
                                <m:t>10 </m:t>
                              </m:r>
                              <m:r>
                                <a:rPr lang="es-ES" sz="1600" i="1" dirty="0" smtClean="0">
                                  <a:latin typeface="Cambria Math" panose="02040503050406030204" pitchFamily="18" charset="0"/>
                                </a:rPr>
                                <m:t>𝑘𝑔</m:t>
                              </m:r>
                            </m:oMath>
                          </a14:m>
                          <a:r>
                            <a:rPr lang="es-ES" sz="1600" dirty="0"/>
                            <a:t>, así como la aceleración que adquiere.</a:t>
                          </a:r>
                        </a:p>
                        <a:p>
                          <a:pPr marL="0" indent="0" algn="just"/>
                          <a:r>
                            <a:rPr lang="es-ES" sz="1600" b="1" dirty="0" smtClean="0">
                              <a:solidFill>
                                <a:schemeClr val="tx1"/>
                              </a:solidFill>
                            </a:rPr>
                            <a:t>Sol</a:t>
                          </a:r>
                          <a:r>
                            <a:rPr lang="es-ES" sz="1600" dirty="0">
                              <a:solidFill>
                                <a:schemeClr val="tx1"/>
                              </a:solidFill>
                            </a:rPr>
                            <a:t>: </a:t>
                          </a:r>
                          <a:r>
                            <a:rPr lang="es-ES" sz="1600" dirty="0"/>
                            <a:t>i</a:t>
                          </a:r>
                          <a:r>
                            <a:rPr lang="es-ES" sz="1600" dirty="0" smtClean="0"/>
                            <a:t>) </a:t>
                          </a:r>
                          <a14:m>
                            <m:oMath xmlns:m="http://schemas.openxmlformats.org/officeDocument/2006/math">
                              <m:r>
                                <a:rPr lang="es-ES" sz="1600" i="1">
                                  <a:latin typeface="Cambria Math" panose="02040503050406030204" pitchFamily="18" charset="0"/>
                                </a:rPr>
                                <m:t>0,98 </m:t>
                              </m:r>
                              <m:r>
                                <a:rPr lang="es-ES" sz="1600" i="1">
                                  <a:latin typeface="Cambria Math" panose="02040503050406030204" pitchFamily="18" charset="0"/>
                                </a:rPr>
                                <m:t>𝑁</m:t>
                              </m:r>
                            </m:oMath>
                          </a14:m>
                          <a:r>
                            <a:rPr lang="es-ES" sz="1600" dirty="0"/>
                            <a:t>; </a:t>
                          </a:r>
                          <a:r>
                            <a:rPr lang="es-ES" sz="1600" dirty="0" smtClean="0"/>
                            <a:t>i) </a:t>
                          </a:r>
                          <a14:m>
                            <m:oMath xmlns:m="http://schemas.openxmlformats.org/officeDocument/2006/math">
                              <m:r>
                                <a:rPr lang="es-ES" sz="1600" i="1">
                                  <a:latin typeface="Cambria Math" panose="02040503050406030204" pitchFamily="18" charset="0"/>
                                </a:rPr>
                                <m:t>0,98 </m:t>
                              </m:r>
                              <m:r>
                                <a:rPr lang="es-ES" sz="1600" i="1">
                                  <a:latin typeface="Cambria Math" panose="02040503050406030204" pitchFamily="18" charset="0"/>
                                </a:rPr>
                                <m:t>𝑁</m:t>
                              </m:r>
                            </m:oMath>
                          </a14:m>
                          <a:r>
                            <a:rPr lang="es-ES" sz="1600" dirty="0"/>
                            <a:t> de sentido contrario; </a:t>
                          </a:r>
                          <a:r>
                            <a:rPr lang="es-ES" sz="1600" dirty="0" smtClean="0"/>
                            <a:t>iii) </a:t>
                          </a:r>
                          <a14:m>
                            <m:oMath xmlns:m="http://schemas.openxmlformats.org/officeDocument/2006/math">
                              <m:r>
                                <a:rPr lang="es-ES" sz="1600" i="1">
                                  <a:latin typeface="Cambria Math" panose="02040503050406030204" pitchFamily="18" charset="0"/>
                                </a:rPr>
                                <m:t>9,8 </m:t>
                              </m:r>
                              <m:r>
                                <a:rPr lang="es-ES" sz="1600" i="1">
                                  <a:latin typeface="Cambria Math" panose="02040503050406030204" pitchFamily="18" charset="0"/>
                                </a:rPr>
                                <m:t>𝑚</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𝑠</m:t>
                                  </m:r>
                                </m:e>
                                <m:sup>
                                  <m:r>
                                    <a:rPr lang="es-ES" sz="1600" i="1">
                                      <a:latin typeface="Cambria Math" panose="02040503050406030204" pitchFamily="18" charset="0"/>
                                    </a:rPr>
                                    <m:t>−2</m:t>
                                  </m:r>
                                </m:sup>
                              </m:sSup>
                            </m:oMath>
                          </a14:m>
                          <a:r>
                            <a:rPr lang="es-ES" sz="1600" dirty="0"/>
                            <a:t>; </a:t>
                          </a:r>
                          <a:r>
                            <a:rPr lang="es-ES" sz="1600" dirty="0" smtClean="0"/>
                            <a:t>iv) </a:t>
                          </a:r>
                          <a14:m>
                            <m:oMath xmlns:m="http://schemas.openxmlformats.org/officeDocument/2006/math">
                              <m:r>
                                <a:rPr lang="es-ES" sz="1600" i="1">
                                  <a:latin typeface="Cambria Math" panose="02040503050406030204" pitchFamily="18" charset="0"/>
                                </a:rPr>
                                <m:t>1,6·</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−25</m:t>
                                  </m:r>
                                </m:sup>
                              </m:sSup>
                              <m:r>
                                <a:rPr lang="es-ES" sz="1600" i="1">
                                  <a:latin typeface="Cambria Math" panose="02040503050406030204" pitchFamily="18" charset="0"/>
                                </a:rPr>
                                <m:t>𝑚</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𝑠</m:t>
                                  </m:r>
                                </m:e>
                                <m:sup>
                                  <m:r>
                                    <a:rPr lang="es-ES" sz="1600" i="1">
                                      <a:latin typeface="Cambria Math" panose="02040503050406030204" pitchFamily="18" charset="0"/>
                                    </a:rPr>
                                    <m:t>−2</m:t>
                                  </m:r>
                                </m:sup>
                              </m:sSup>
                            </m:oMath>
                          </a14:m>
                          <a:r>
                            <a:rPr lang="es-ES" sz="1600" dirty="0"/>
                            <a:t>; </a:t>
                          </a:r>
                          <a:r>
                            <a:rPr lang="es-ES" sz="1600" dirty="0" smtClean="0"/>
                            <a:t>v) </a:t>
                          </a:r>
                          <a14:m>
                            <m:oMath xmlns:m="http://schemas.openxmlformats.org/officeDocument/2006/math">
                              <m:r>
                                <a:rPr lang="es-ES" sz="1600" i="1">
                                  <a:latin typeface="Cambria Math" panose="02040503050406030204" pitchFamily="18" charset="0"/>
                                </a:rPr>
                                <m:t>𝐹</m:t>
                              </m:r>
                              <m:r>
                                <a:rPr lang="es-ES" sz="1600" i="1">
                                  <a:latin typeface="Cambria Math" panose="02040503050406030204" pitchFamily="18" charset="0"/>
                                </a:rPr>
                                <m:t>=98 </m:t>
                              </m:r>
                              <m:r>
                                <a:rPr lang="es-ES" sz="1600" i="1">
                                  <a:latin typeface="Cambria Math" panose="02040503050406030204" pitchFamily="18" charset="0"/>
                                </a:rPr>
                                <m:t>𝑁</m:t>
                              </m:r>
                              <m:r>
                                <a:rPr lang="es-ES" sz="1600" i="1">
                                  <a:latin typeface="Cambria Math" panose="02040503050406030204" pitchFamily="18" charset="0"/>
                                </a:rPr>
                                <m:t>, </m:t>
                              </m:r>
                              <m:r>
                                <a:rPr lang="es-ES" sz="1600" i="1">
                                  <a:latin typeface="Cambria Math" panose="02040503050406030204" pitchFamily="18" charset="0"/>
                                </a:rPr>
                                <m:t>𝑎</m:t>
                              </m:r>
                              <m:r>
                                <a:rPr lang="es-ES" sz="1600" i="1">
                                  <a:latin typeface="Cambria Math" panose="02040503050406030204" pitchFamily="18" charset="0"/>
                                </a:rPr>
                                <m:t>=9,8 </m:t>
                              </m:r>
                              <m:r>
                                <a:rPr lang="es-ES" sz="1600" i="1">
                                  <a:latin typeface="Cambria Math" panose="02040503050406030204" pitchFamily="18" charset="0"/>
                                </a:rPr>
                                <m:t>𝑚</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𝑠</m:t>
                                  </m:r>
                                </m:e>
                                <m:sup>
                                  <m:r>
                                    <a:rPr lang="es-ES" sz="1600" i="1">
                                      <a:latin typeface="Cambria Math" panose="02040503050406030204" pitchFamily="18" charset="0"/>
                                    </a:rPr>
                                    <m:t>−2</m:t>
                                  </m:r>
                                </m:sup>
                              </m:sSup>
                            </m:oMath>
                          </a14:m>
                          <a:endParaRPr lang="es-ES" sz="1600" dirty="0" smtClean="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370840">
                    <a:tc>
                      <a:txBody>
                        <a:bodyPr/>
                        <a:lstStyle/>
                        <a:p>
                          <a:pPr algn="r">
                            <a:lnSpc>
                              <a:spcPct val="100000"/>
                            </a:lnSpc>
                          </a:pPr>
                          <a:r>
                            <a:rPr lang="es-ES" sz="1600" b="0" dirty="0" smtClean="0">
                              <a:solidFill>
                                <a:schemeClr val="tx1"/>
                              </a:solidFill>
                              <a:latin typeface="+mn-lt"/>
                            </a:rPr>
                            <a:t>8.</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noFill/>
                      </a:tcPr>
                    </a:tc>
                    <a:tc gridSpan="2">
                      <a:txBody>
                        <a:bodyPr/>
                        <a:lstStyle/>
                        <a:p>
                          <a:pPr marL="0" indent="0" algn="just"/>
                          <a:r>
                            <a:rPr lang="es-ES" sz="1600" dirty="0" smtClean="0"/>
                            <a:t>Determina el valor de la fuerza requerida para mantener a la Luna en “su órbita”.</a:t>
                          </a:r>
                          <a:r>
                            <a:rPr lang="es-ES" sz="1600" baseline="0" dirty="0" smtClean="0"/>
                            <a:t> </a:t>
                          </a:r>
                          <a:r>
                            <a:rPr lang="es-ES" sz="1600" dirty="0" smtClean="0"/>
                            <a:t>¿Qué aceleración comunica dicha fuerza a cada uno de los cuerpos celestes?</a:t>
                          </a:r>
                        </a:p>
                        <a:p>
                          <a:pPr marL="0" indent="0" algn="just"/>
                          <a:r>
                            <a:rPr lang="es-ES" sz="1600" dirty="0" smtClean="0"/>
                            <a:t>Datos:</a:t>
                          </a:r>
                          <a14:m>
                            <m:oMath xmlns:m="http://schemas.openxmlformats.org/officeDocument/2006/math">
                              <m:sSub>
                                <m:sSubPr>
                                  <m:ctrlPr>
                                    <a:rPr lang="es-ES" sz="1600" i="1">
                                      <a:latin typeface="Cambria Math" panose="02040503050406030204" pitchFamily="18" charset="0"/>
                                    </a:rPr>
                                  </m:ctrlPr>
                                </m:sSubPr>
                                <m:e>
                                  <m:r>
                                    <a:rPr lang="es-ES" sz="1600" b="0" i="1" smtClean="0">
                                      <a:latin typeface="Cambria Math" panose="02040503050406030204" pitchFamily="18" charset="0"/>
                                    </a:rPr>
                                    <m:t> </m:t>
                                  </m:r>
                                  <m:r>
                                    <a:rPr lang="es-ES" sz="1600" i="1">
                                      <a:latin typeface="Cambria Math" panose="02040503050406030204" pitchFamily="18" charset="0"/>
                                    </a:rPr>
                                    <m:t>𝑀</m:t>
                                  </m:r>
                                </m:e>
                                <m:sub>
                                  <m:r>
                                    <a:rPr lang="es-ES" sz="1600" i="1">
                                      <a:latin typeface="Cambria Math" panose="02040503050406030204" pitchFamily="18" charset="0"/>
                                    </a:rPr>
                                    <m:t>𝑇</m:t>
                                  </m:r>
                                </m:sub>
                              </m:sSub>
                              <m:r>
                                <a:rPr lang="es-ES" sz="1600" i="1">
                                  <a:latin typeface="Cambria Math" panose="02040503050406030204" pitchFamily="18" charset="0"/>
                                </a:rPr>
                                <m:t>=6·</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24</m:t>
                                  </m:r>
                                </m:sup>
                              </m:sSup>
                              <m:r>
                                <a:rPr lang="es-ES" sz="1600" i="1">
                                  <a:latin typeface="Cambria Math" panose="02040503050406030204" pitchFamily="18" charset="0"/>
                                </a:rPr>
                                <m:t> </m:t>
                              </m:r>
                              <m:r>
                                <a:rPr lang="es-ES" sz="1600" i="1">
                                  <a:latin typeface="Cambria Math" panose="02040503050406030204" pitchFamily="18" charset="0"/>
                                </a:rPr>
                                <m:t>𝑘𝑔</m:t>
                              </m:r>
                              <m:r>
                                <a:rPr lang="es-ES" sz="1600" i="1">
                                  <a:latin typeface="Cambria Math" panose="02040503050406030204" pitchFamily="18" charset="0"/>
                                </a:rPr>
                                <m:t>; </m:t>
                              </m:r>
                              <m:sSub>
                                <m:sSubPr>
                                  <m:ctrlPr>
                                    <a:rPr lang="es-ES" sz="1600" i="1">
                                      <a:latin typeface="Cambria Math" panose="02040503050406030204" pitchFamily="18" charset="0"/>
                                    </a:rPr>
                                  </m:ctrlPr>
                                </m:sSubPr>
                                <m:e>
                                  <m:r>
                                    <a:rPr lang="es-ES" sz="1600" i="1">
                                      <a:latin typeface="Cambria Math" panose="02040503050406030204" pitchFamily="18" charset="0"/>
                                    </a:rPr>
                                    <m:t>𝑀</m:t>
                                  </m:r>
                                </m:e>
                                <m:sub>
                                  <m:r>
                                    <a:rPr lang="es-ES" sz="1600" i="1">
                                      <a:latin typeface="Cambria Math" panose="02040503050406030204" pitchFamily="18" charset="0"/>
                                    </a:rPr>
                                    <m:t>𝐿</m:t>
                                  </m:r>
                                </m:sub>
                              </m:sSub>
                              <m:r>
                                <a:rPr lang="es-ES" sz="1600" i="1">
                                  <a:latin typeface="Cambria Math" panose="02040503050406030204" pitchFamily="18" charset="0"/>
                                </a:rPr>
                                <m:t>=7,2·</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22</m:t>
                                  </m:r>
                                </m:sup>
                              </m:sSup>
                              <m:r>
                                <a:rPr lang="es-ES" sz="1600" i="1">
                                  <a:latin typeface="Cambria Math" panose="02040503050406030204" pitchFamily="18" charset="0"/>
                                </a:rPr>
                                <m:t> </m:t>
                              </m:r>
                              <m:r>
                                <a:rPr lang="es-ES" sz="1600" i="1">
                                  <a:latin typeface="Cambria Math" panose="02040503050406030204" pitchFamily="18" charset="0"/>
                                </a:rPr>
                                <m:t>𝑘𝑔</m:t>
                              </m:r>
                              <m:r>
                                <a:rPr lang="es-ES" sz="1600" i="1">
                                  <a:latin typeface="Cambria Math" panose="02040503050406030204" pitchFamily="18" charset="0"/>
                                </a:rPr>
                                <m:t>; </m:t>
                              </m:r>
                              <m:sSub>
                                <m:sSubPr>
                                  <m:ctrlPr>
                                    <a:rPr lang="es-ES" sz="1600" i="1">
                                      <a:latin typeface="Cambria Math" panose="02040503050406030204" pitchFamily="18" charset="0"/>
                                    </a:rPr>
                                  </m:ctrlPr>
                                </m:sSubPr>
                                <m:e>
                                  <m:r>
                                    <a:rPr lang="es-ES" sz="1600" i="1">
                                      <a:latin typeface="Cambria Math" panose="02040503050406030204" pitchFamily="18" charset="0"/>
                                    </a:rPr>
                                    <m:t>𝑑</m:t>
                                  </m:r>
                                </m:e>
                                <m:sub>
                                  <m:r>
                                    <a:rPr lang="es-ES" sz="1600" i="1">
                                      <a:latin typeface="Cambria Math" panose="02040503050406030204" pitchFamily="18" charset="0"/>
                                    </a:rPr>
                                    <m:t>𝑇</m:t>
                                  </m:r>
                                  <m:r>
                                    <a:rPr lang="es-ES" sz="1600" i="1">
                                      <a:latin typeface="Cambria Math" panose="02040503050406030204" pitchFamily="18" charset="0"/>
                                    </a:rPr>
                                    <m:t>−</m:t>
                                  </m:r>
                                  <m:r>
                                    <a:rPr lang="es-ES" sz="1600" i="1">
                                      <a:latin typeface="Cambria Math" panose="02040503050406030204" pitchFamily="18" charset="0"/>
                                    </a:rPr>
                                    <m:t>𝐿</m:t>
                                  </m:r>
                                </m:sub>
                              </m:sSub>
                              <m:r>
                                <a:rPr lang="es-ES" sz="1600" i="1">
                                  <a:latin typeface="Cambria Math" panose="02040503050406030204" pitchFamily="18" charset="0"/>
                                </a:rPr>
                                <m:t>=3,84·</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8</m:t>
                                  </m:r>
                                </m:sup>
                              </m:sSup>
                              <m:r>
                                <a:rPr lang="es-ES" sz="1600" i="1">
                                  <a:latin typeface="Cambria Math" panose="02040503050406030204" pitchFamily="18" charset="0"/>
                                </a:rPr>
                                <m:t> </m:t>
                              </m:r>
                              <m:r>
                                <a:rPr lang="es-ES" sz="1600" i="1">
                                  <a:latin typeface="Cambria Math" panose="02040503050406030204" pitchFamily="18" charset="0"/>
                                </a:rPr>
                                <m:t>𝑚</m:t>
                              </m:r>
                              <m:r>
                                <a:rPr lang="es-ES" sz="1600" i="1">
                                  <a:latin typeface="Cambria Math" panose="02040503050406030204" pitchFamily="18" charset="0"/>
                                </a:rPr>
                                <m:t>;</m:t>
                              </m:r>
                            </m:oMath>
                          </a14:m>
                          <a:endParaRPr lang="es-ES" sz="1600" i="1" dirty="0" smtClean="0">
                            <a:latin typeface="Cambria Math" panose="02040503050406030204" pitchFamily="18" charset="0"/>
                          </a:endParaRPr>
                        </a:p>
                        <a:p>
                          <a:pPr marL="0" indent="0" algn="just"/>
                          <a14:m>
                            <m:oMathPara xmlns:m="http://schemas.openxmlformats.org/officeDocument/2006/math">
                              <m:oMathParaPr>
                                <m:jc m:val="left"/>
                              </m:oMathParaPr>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m:oMathPara>
                          </a14:m>
                          <a:endParaRPr lang="es-ES" sz="1600" dirty="0"/>
                        </a:p>
                        <a:p>
                          <a:pPr marL="0" indent="0"/>
                          <a:r>
                            <a:rPr lang="es-ES" sz="1600" b="1" dirty="0" smtClean="0">
                              <a:solidFill>
                                <a:schemeClr val="tx1"/>
                              </a:solidFill>
                            </a:rPr>
                            <a:t>Sol</a:t>
                          </a:r>
                          <a:r>
                            <a:rPr lang="es-ES" sz="1600" dirty="0">
                              <a:solidFill>
                                <a:schemeClr val="tx1"/>
                              </a:solidFill>
                            </a:rPr>
                            <a:t>: </a:t>
                          </a:r>
                          <a14:m>
                            <m:oMath xmlns:m="http://schemas.openxmlformats.org/officeDocument/2006/math">
                              <m:r>
                                <a:rPr lang="es-ES" sz="1600" i="1">
                                  <a:latin typeface="Cambria Math" panose="02040503050406030204" pitchFamily="18" charset="0"/>
                                </a:rPr>
                                <m:t>𝐹</m:t>
                              </m:r>
                              <m:r>
                                <a:rPr lang="es-ES" sz="1600" i="1">
                                  <a:latin typeface="Cambria Math" panose="02040503050406030204" pitchFamily="18" charset="0"/>
                                </a:rPr>
                                <m:t>=1,95·</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20 </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b>
                                <m:sSubPr>
                                  <m:ctrlPr>
                                    <a:rPr lang="es-ES" sz="1600" i="1">
                                      <a:latin typeface="Cambria Math" panose="02040503050406030204" pitchFamily="18" charset="0"/>
                                    </a:rPr>
                                  </m:ctrlPr>
                                </m:sSubPr>
                                <m:e>
                                  <m:r>
                                    <a:rPr lang="es-ES" sz="1600" i="1">
                                      <a:latin typeface="Cambria Math" panose="02040503050406030204" pitchFamily="18" charset="0"/>
                                    </a:rPr>
                                    <m:t>𝑎</m:t>
                                  </m:r>
                                </m:e>
                                <m:sub>
                                  <m:r>
                                    <a:rPr lang="es-ES" sz="1600" i="1">
                                      <a:latin typeface="Cambria Math" panose="02040503050406030204" pitchFamily="18" charset="0"/>
                                    </a:rPr>
                                    <m:t>𝑇</m:t>
                                  </m:r>
                                </m:sub>
                              </m:sSub>
                              <m:r>
                                <a:rPr lang="es-ES" sz="1600" i="1">
                                  <a:latin typeface="Cambria Math" panose="02040503050406030204" pitchFamily="18" charset="0"/>
                                </a:rPr>
                                <m:t>=3,25·</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−5</m:t>
                                  </m:r>
                                </m:sup>
                              </m:sSup>
                              <m:r>
                                <a:rPr lang="es-ES" sz="1600" i="1">
                                  <a:latin typeface="Cambria Math" panose="02040503050406030204" pitchFamily="18" charset="0"/>
                                </a:rPr>
                                <m:t> </m:t>
                              </m:r>
                              <m:r>
                                <a:rPr lang="es-ES" sz="1600" i="1">
                                  <a:latin typeface="Cambria Math" panose="02040503050406030204" pitchFamily="18" charset="0"/>
                                </a:rPr>
                                <m:t>𝑚</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𝑠</m:t>
                                  </m:r>
                                </m:e>
                                <m:sup>
                                  <m:r>
                                    <a:rPr lang="es-ES" sz="1600" i="1">
                                      <a:latin typeface="Cambria Math" panose="02040503050406030204" pitchFamily="18" charset="0"/>
                                    </a:rPr>
                                    <m:t>−2</m:t>
                                  </m:r>
                                </m:sup>
                              </m:sSup>
                              <m:r>
                                <a:rPr lang="es-ES" sz="1600" i="1">
                                  <a:latin typeface="Cambria Math" panose="02040503050406030204" pitchFamily="18" charset="0"/>
                                </a:rPr>
                                <m:t>; </m:t>
                              </m:r>
                              <m:sSub>
                                <m:sSubPr>
                                  <m:ctrlPr>
                                    <a:rPr lang="es-ES" sz="1600" i="1">
                                      <a:latin typeface="Cambria Math" panose="02040503050406030204" pitchFamily="18" charset="0"/>
                                    </a:rPr>
                                  </m:ctrlPr>
                                </m:sSubPr>
                                <m:e>
                                  <m:r>
                                    <a:rPr lang="es-ES" sz="1600" i="1">
                                      <a:latin typeface="Cambria Math" panose="02040503050406030204" pitchFamily="18" charset="0"/>
                                    </a:rPr>
                                    <m:t>𝑎</m:t>
                                  </m:r>
                                </m:e>
                                <m:sub>
                                  <m:r>
                                    <a:rPr lang="es-ES" sz="1600" i="1">
                                      <a:latin typeface="Cambria Math" panose="02040503050406030204" pitchFamily="18" charset="0"/>
                                    </a:rPr>
                                    <m:t>𝐿</m:t>
                                  </m:r>
                                </m:sub>
                              </m:sSub>
                              <m:r>
                                <a:rPr lang="es-ES" sz="1600" i="1">
                                  <a:latin typeface="Cambria Math" panose="02040503050406030204" pitchFamily="18" charset="0"/>
                                </a:rPr>
                                <m:t>=2,7·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−3</m:t>
                                  </m:r>
                                </m:sup>
                              </m:sSup>
                              <m:r>
                                <a:rPr lang="es-ES" sz="1600" i="1">
                                  <a:latin typeface="Cambria Math" panose="02040503050406030204" pitchFamily="18" charset="0"/>
                                </a:rPr>
                                <m:t>𝑚</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𝑠</m:t>
                                  </m:r>
                                </m:e>
                                <m:sup>
                                  <m:r>
                                    <a:rPr lang="es-ES" sz="1600" i="1">
                                      <a:latin typeface="Cambria Math" panose="02040503050406030204" pitchFamily="18" charset="0"/>
                                    </a:rPr>
                                    <m:t>−2</m:t>
                                  </m:r>
                                </m:sup>
                              </m:sSup>
                            </m:oMath>
                          </a14:m>
                          <a:endParaRPr lang="es-ES" sz="1600" dirty="0" smtClean="0"/>
                        </a:p>
                      </a:txBody>
                      <a:tcPr>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1063887655"/>
                      </a:ext>
                    </a:extLst>
                  </a:tr>
                  <a:tr h="741680">
                    <a:tc>
                      <a:txBody>
                        <a:bodyPr/>
                        <a:lstStyle/>
                        <a:p>
                          <a:pPr algn="r">
                            <a:lnSpc>
                              <a:spcPct val="100000"/>
                            </a:lnSpc>
                          </a:pPr>
                          <a:r>
                            <a:rPr lang="es-ES" sz="1600" dirty="0" smtClean="0">
                              <a:latin typeface="+mn-lt"/>
                            </a:rPr>
                            <a:t>9.</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r>
                            <a:rPr lang="es-ES" sz="1600" dirty="0" smtClean="0"/>
                            <a:t>Tenemos </a:t>
                          </a:r>
                          <a:r>
                            <a:rPr lang="es-ES" sz="1600" dirty="0"/>
                            <a:t>cuatro partículas iguales de </a:t>
                          </a:r>
                          <a14:m>
                            <m:oMath xmlns:m="http://schemas.openxmlformats.org/officeDocument/2006/math">
                              <m:r>
                                <a:rPr lang="es-ES" sz="1600" i="1" dirty="0" smtClean="0">
                                  <a:latin typeface="Cambria Math" panose="02040503050406030204" pitchFamily="18" charset="0"/>
                                </a:rPr>
                                <m:t>2 </m:t>
                              </m:r>
                              <m:r>
                                <a:rPr lang="es-ES" sz="1600" i="1" dirty="0" smtClean="0">
                                  <a:latin typeface="Cambria Math" panose="02040503050406030204" pitchFamily="18" charset="0"/>
                                </a:rPr>
                                <m:t>𝑘𝑔</m:t>
                              </m:r>
                              <m:r>
                                <a:rPr lang="es-ES" sz="1600" i="1" dirty="0" smtClean="0">
                                  <a:latin typeface="Cambria Math" panose="02040503050406030204" pitchFamily="18" charset="0"/>
                                </a:rPr>
                                <m:t> </m:t>
                              </m:r>
                            </m:oMath>
                          </a14:m>
                          <a:r>
                            <a:rPr lang="es-ES" sz="1600" dirty="0"/>
                            <a:t>de masa en los vértices de un cuadrado de </a:t>
                          </a:r>
                          <a14:m>
                            <m:oMath xmlns:m="http://schemas.openxmlformats.org/officeDocument/2006/math">
                              <m:r>
                                <a:rPr lang="es-ES" sz="1600" i="1" dirty="0" smtClean="0">
                                  <a:latin typeface="Cambria Math" panose="02040503050406030204" pitchFamily="18" charset="0"/>
                                </a:rPr>
                                <m:t>1 </m:t>
                              </m:r>
                              <m:r>
                                <a:rPr lang="es-ES" sz="1600" i="1" dirty="0" smtClean="0">
                                  <a:latin typeface="Cambria Math" panose="02040503050406030204" pitchFamily="18" charset="0"/>
                                </a:rPr>
                                <m:t>𝑚</m:t>
                              </m:r>
                              <m:r>
                                <a:rPr lang="es-ES" sz="1600" i="1" dirty="0" smtClean="0">
                                  <a:latin typeface="Cambria Math" panose="02040503050406030204" pitchFamily="18" charset="0"/>
                                </a:rPr>
                                <m:t> </m:t>
                              </m:r>
                            </m:oMath>
                          </a14:m>
                          <a:r>
                            <a:rPr lang="es-ES" sz="1600" dirty="0"/>
                            <a:t>de lado. Determina el módulo de la fuerza gravitatoria que experimenta cada partícula debido a la presencia de las otras tres.</a:t>
                          </a:r>
                        </a:p>
                        <a:p>
                          <a:pPr marL="0" indent="0" algn="just"/>
                          <a:r>
                            <a:rPr lang="es-ES" sz="1600" dirty="0" smtClean="0"/>
                            <a:t>Dato: </a:t>
                          </a:r>
                          <a14:m>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endParaRPr lang="es-ES" sz="1600" dirty="0"/>
                        </a:p>
                        <a:p>
                          <a:pPr marL="0" indent="0" algn="just"/>
                          <a:r>
                            <a:rPr lang="es-ES" sz="1600" b="1" dirty="0" smtClean="0">
                              <a:solidFill>
                                <a:schemeClr val="tx1"/>
                              </a:solidFill>
                            </a:rPr>
                            <a:t>Sol</a:t>
                          </a:r>
                          <a:r>
                            <a:rPr lang="es-ES" sz="1600" dirty="0">
                              <a:solidFill>
                                <a:schemeClr val="tx1"/>
                              </a:solidFill>
                            </a:rPr>
                            <a:t>: </a:t>
                          </a:r>
                          <a14:m>
                            <m:oMath xmlns:m="http://schemas.openxmlformats.org/officeDocument/2006/math">
                              <m:r>
                                <a:rPr lang="es-ES" sz="1600" i="1">
                                  <a:latin typeface="Cambria Math" panose="02040503050406030204" pitchFamily="18" charset="0"/>
                                </a:rPr>
                                <m:t>𝐹</m:t>
                              </m:r>
                              <m:r>
                                <a:rPr lang="es-ES" sz="1600" i="1">
                                  <a:latin typeface="Cambria Math" panose="02040503050406030204" pitchFamily="18" charset="0"/>
                                </a:rPr>
                                <m:t>=5,10·</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−10</m:t>
                                  </m:r>
                                </m:sup>
                              </m:sSup>
                              <m:r>
                                <a:rPr lang="es-ES" sz="1600" i="1">
                                  <a:latin typeface="Cambria Math" panose="02040503050406030204" pitchFamily="18" charset="0"/>
                                </a:rPr>
                                <m:t> </m:t>
                              </m:r>
                              <m:r>
                                <a:rPr lang="es-ES" sz="1600" i="1">
                                  <a:latin typeface="Cambria Math" panose="02040503050406030204" pitchFamily="18" charset="0"/>
                                </a:rPr>
                                <m:t>𝑁</m:t>
                              </m:r>
                            </m:oMath>
                          </a14:m>
                          <a:r>
                            <a:rPr lang="es-ES" sz="1600" dirty="0"/>
                            <a:t> </a:t>
                          </a:r>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30" name="Tabla 29"/>
              <p:cNvGraphicFramePr>
                <a:graphicFrameLocks noGrp="1"/>
              </p:cNvGraphicFramePr>
              <p:nvPr>
                <p:extLst>
                  <p:ext uri="{D42A27DB-BD31-4B8C-83A1-F6EECF244321}">
                    <p14:modId xmlns:p14="http://schemas.microsoft.com/office/powerpoint/2010/main" val="3674193019"/>
                  </p:ext>
                </p:extLst>
              </p:nvPr>
            </p:nvGraphicFramePr>
            <p:xfrm>
              <a:off x="561192" y="1184168"/>
              <a:ext cx="8178801" cy="5248148"/>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2288794">
                    <a:tc>
                      <a:txBody>
                        <a:bodyPr/>
                        <a:lstStyle/>
                        <a:p>
                          <a:pPr algn="r">
                            <a:lnSpc>
                              <a:spcPct val="100000"/>
                            </a:lnSpc>
                          </a:pPr>
                          <a:r>
                            <a:rPr lang="es-ES" sz="1600" dirty="0" smtClean="0">
                              <a:latin typeface="+mn-lt"/>
                            </a:rPr>
                            <a:t>7.</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3"/>
                          <a:stretch>
                            <a:fillRect l="-5004" t="-15160" r="-156" b="-118085"/>
                          </a:stretch>
                        </a:blipFill>
                      </a:tcPr>
                    </a:tc>
                    <a:tc hMerge="1">
                      <a:txBody>
                        <a:bodyPr/>
                        <a:lstStyle/>
                        <a:p>
                          <a:endParaRPr lang="es-ES" sz="1600" dirty="0"/>
                        </a:p>
                      </a:txBody>
                      <a:tcPr/>
                    </a:tc>
                    <a:extLst>
                      <a:ext uri="{0D108BD9-81ED-4DB2-BD59-A6C34878D82A}">
                        <a16:rowId xmlns:a16="http://schemas.microsoft.com/office/drawing/2014/main" val="1235451715"/>
                      </a:ext>
                    </a:extLst>
                  </a:tr>
                  <a:tr h="1313434">
                    <a:tc>
                      <a:txBody>
                        <a:bodyPr/>
                        <a:lstStyle/>
                        <a:p>
                          <a:pPr algn="r">
                            <a:lnSpc>
                              <a:spcPct val="100000"/>
                            </a:lnSpc>
                          </a:pPr>
                          <a:r>
                            <a:rPr lang="es-ES" sz="1600" b="0" dirty="0" smtClean="0">
                              <a:solidFill>
                                <a:schemeClr val="tx1"/>
                              </a:solidFill>
                              <a:latin typeface="+mn-lt"/>
                            </a:rPr>
                            <a:t>8.</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noFill/>
                      </a:tcPr>
                    </a:tc>
                    <a:tc gridSpan="2">
                      <a:txBody>
                        <a:bodyPr/>
                        <a:lstStyle/>
                        <a:p>
                          <a:endParaRPr lang="es-ES"/>
                        </a:p>
                      </a:txBody>
                      <a:tcPr>
                        <a:lnR w="12700" cap="flat" cmpd="sng" algn="ctr">
                          <a:solidFill>
                            <a:srgbClr val="0070C0"/>
                          </a:solidFill>
                          <a:prstDash val="solid"/>
                          <a:round/>
                          <a:headEnd type="none" w="med" len="med"/>
                          <a:tailEnd type="none" w="med" len="med"/>
                        </a:lnR>
                        <a:blipFill>
                          <a:blip r:embed="rId3"/>
                          <a:stretch>
                            <a:fillRect l="-5004" t="-200463" r="-156" b="-105556"/>
                          </a:stretch>
                        </a:blipFill>
                      </a:tcPr>
                    </a:tc>
                    <a:tc hMerge="1">
                      <a:txBody>
                        <a:bodyPr/>
                        <a:lstStyle/>
                        <a:p>
                          <a:endParaRPr lang="es-ES"/>
                        </a:p>
                      </a:txBody>
                      <a:tcPr/>
                    </a:tc>
                    <a:extLst>
                      <a:ext uri="{0D108BD9-81ED-4DB2-BD59-A6C34878D82A}">
                        <a16:rowId xmlns:a16="http://schemas.microsoft.com/office/drawing/2014/main" val="1063887655"/>
                      </a:ext>
                    </a:extLst>
                  </a:tr>
                  <a:tr h="1310640">
                    <a:tc>
                      <a:txBody>
                        <a:bodyPr/>
                        <a:lstStyle/>
                        <a:p>
                          <a:pPr algn="r">
                            <a:lnSpc>
                              <a:spcPct val="100000"/>
                            </a:lnSpc>
                          </a:pPr>
                          <a:r>
                            <a:rPr lang="es-ES" sz="1600" dirty="0" smtClean="0">
                              <a:latin typeface="+mn-lt"/>
                            </a:rPr>
                            <a:t>9.</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3"/>
                          <a:stretch>
                            <a:fillRect l="-5004" t="-301860" r="-156" b="-6047"/>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19104062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sp>
        <p:nvSpPr>
          <p:cNvPr id="13" name="CuadroTexto 12"/>
          <p:cNvSpPr txBox="1"/>
          <p:nvPr/>
        </p:nvSpPr>
        <p:spPr>
          <a:xfrm>
            <a:off x="410682" y="1057072"/>
            <a:ext cx="8441521" cy="276999"/>
          </a:xfrm>
          <a:prstGeom prst="rect">
            <a:avLst/>
          </a:prstGeom>
          <a:noFill/>
        </p:spPr>
        <p:txBody>
          <a:bodyPr wrap="square" lIns="0" tIns="0" rIns="0" bIns="0" rtlCol="0">
            <a:spAutoFit/>
          </a:bodyPr>
          <a:lstStyle/>
          <a:p>
            <a:r>
              <a:rPr lang="es-ES" b="1" dirty="0" smtClean="0">
                <a:solidFill>
                  <a:srgbClr val="002060"/>
                </a:solidFill>
              </a:rPr>
              <a:t>3.4. Consecuencias de la Ley de Gravitación</a:t>
            </a:r>
            <a:endParaRPr lang="es-ES" b="1" dirty="0">
              <a:solidFill>
                <a:srgbClr val="002060"/>
              </a:solidFill>
            </a:endParaRPr>
          </a:p>
        </p:txBody>
      </p:sp>
      <p:sp>
        <p:nvSpPr>
          <p:cNvPr id="14" name="CuadroTexto 13"/>
          <p:cNvSpPr txBox="1"/>
          <p:nvPr/>
        </p:nvSpPr>
        <p:spPr>
          <a:xfrm>
            <a:off x="322748" y="1404334"/>
            <a:ext cx="7919551"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Aceleración de caída libre de los cuerpos en las superficies planetarias</a:t>
            </a:r>
          </a:p>
        </p:txBody>
      </p:sp>
      <p:sp>
        <p:nvSpPr>
          <p:cNvPr id="15" name="1 CuadroTexto"/>
          <p:cNvSpPr txBox="1"/>
          <p:nvPr/>
        </p:nvSpPr>
        <p:spPr>
          <a:xfrm>
            <a:off x="327130" y="1813151"/>
            <a:ext cx="8488908" cy="584775"/>
          </a:xfrm>
          <a:prstGeom prst="rect">
            <a:avLst/>
          </a:prstGeom>
          <a:noFill/>
        </p:spPr>
        <p:txBody>
          <a:bodyPr wrap="square" rtlCol="0">
            <a:spAutoFit/>
          </a:bodyPr>
          <a:lstStyle/>
          <a:p>
            <a:pPr algn="just"/>
            <a:r>
              <a:rPr lang="es-ES" sz="1600" dirty="0" smtClean="0">
                <a:latin typeface="Nunito Sans" panose="00000500000000000000" pitchFamily="2" charset="0"/>
                <a:cs typeface="Arial" pitchFamily="34" charset="0"/>
              </a:rPr>
              <a:t>Un cuerpo de masa </a:t>
            </a:r>
            <a:r>
              <a:rPr lang="es-ES" sz="1600" i="1" dirty="0" smtClean="0">
                <a:latin typeface="Nunito Sans" panose="00000500000000000000" pitchFamily="2" charset="0"/>
                <a:ea typeface="Cambria Math" pitchFamily="18" charset="0"/>
                <a:cs typeface="Arial" pitchFamily="34" charset="0"/>
              </a:rPr>
              <a:t>m</a:t>
            </a:r>
            <a:r>
              <a:rPr lang="es-ES" sz="1600" dirty="0" smtClean="0">
                <a:latin typeface="Nunito Sans" panose="00000500000000000000" pitchFamily="2" charset="0"/>
                <a:cs typeface="Arial" pitchFamily="34" charset="0"/>
              </a:rPr>
              <a:t> se encuentra a una altura </a:t>
            </a:r>
            <a:r>
              <a:rPr lang="es-ES" sz="1600" i="1" dirty="0" smtClean="0">
                <a:latin typeface="Nunito Sans" panose="00000500000000000000" pitchFamily="2" charset="0"/>
                <a:ea typeface="Cambria Math" pitchFamily="18" charset="0"/>
                <a:cs typeface="Arial" pitchFamily="34" charset="0"/>
              </a:rPr>
              <a:t>h</a:t>
            </a:r>
            <a:r>
              <a:rPr lang="es-ES" sz="1600" dirty="0" smtClean="0">
                <a:latin typeface="Nunito Sans" panose="00000500000000000000" pitchFamily="2" charset="0"/>
                <a:cs typeface="Arial" pitchFamily="34" charset="0"/>
              </a:rPr>
              <a:t> sobre la superficie de la Tierra, se halla sometido a una fuerza: </a:t>
            </a:r>
            <a:endParaRPr lang="es-ES" sz="1600" dirty="0">
              <a:latin typeface="Nunito Sans" panose="00000500000000000000" pitchFamily="2" charset="0"/>
              <a:cs typeface="Arial" pitchFamily="34" charset="0"/>
            </a:endParaRPr>
          </a:p>
        </p:txBody>
      </p:sp>
      <mc:AlternateContent xmlns:mc="http://schemas.openxmlformats.org/markup-compatibility/2006" xmlns:a14="http://schemas.microsoft.com/office/drawing/2010/main">
        <mc:Choice Requires="a14">
          <p:sp>
            <p:nvSpPr>
              <p:cNvPr id="16" name="5 CuadroTexto"/>
              <p:cNvSpPr txBox="1"/>
              <p:nvPr/>
            </p:nvSpPr>
            <p:spPr>
              <a:xfrm>
                <a:off x="3241648" y="2399322"/>
                <a:ext cx="1862685" cy="5936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𝐹</m:t>
                      </m:r>
                      <m:r>
                        <a:rPr lang="es-ES" sz="1600" b="0" i="1" smtClean="0">
                          <a:latin typeface="Cambria Math" panose="02040503050406030204" pitchFamily="18" charset="0"/>
                        </a:rPr>
                        <m:t>=</m:t>
                      </m:r>
                      <m:r>
                        <a:rPr lang="es-ES" sz="1600" b="0" i="1" smtClean="0">
                          <a:latin typeface="Cambria Math" panose="02040503050406030204" pitchFamily="18" charset="0"/>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𝑚</m:t>
                          </m:r>
                        </m:num>
                        <m:den>
                          <m:sSup>
                            <m:sSupPr>
                              <m:ctrlPr>
                                <a:rPr lang="es-ES" sz="1600" b="0" i="1" smtClean="0">
                                  <a:latin typeface="Cambria Math" panose="02040503050406030204" pitchFamily="18" charset="0"/>
                                </a:rPr>
                              </m:ctrlPr>
                            </m:sSupPr>
                            <m:e>
                              <m:d>
                                <m:dPr>
                                  <m:ctrlPr>
                                    <a:rPr lang="es-ES" sz="1600" b="0" i="1" smtClean="0">
                                      <a:latin typeface="Cambria Math" panose="02040503050406030204" pitchFamily="18" charset="0"/>
                                    </a:rPr>
                                  </m:ctrlPr>
                                </m:dPr>
                                <m:e>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m:t>
                                  </m:r>
                                  <m:r>
                                    <a:rPr lang="es-ES" sz="1600" b="0" i="1" smtClean="0">
                                      <a:latin typeface="Cambria Math" panose="02040503050406030204" pitchFamily="18" charset="0"/>
                                    </a:rPr>
                                    <m:t>h</m:t>
                                  </m:r>
                                </m:e>
                              </m:d>
                            </m:e>
                            <m:sup>
                              <m:r>
                                <a:rPr lang="es-ES" sz="1600" b="0" i="1" smtClean="0">
                                  <a:latin typeface="Cambria Math" panose="02040503050406030204" pitchFamily="18" charset="0"/>
                                </a:rPr>
                                <m:t>2</m:t>
                              </m:r>
                            </m:sup>
                          </m:sSup>
                        </m:den>
                      </m:f>
                    </m:oMath>
                  </m:oMathPara>
                </a14:m>
                <a:endParaRPr lang="es-ES" sz="1600" dirty="0">
                  <a:latin typeface="Nunito Sans" panose="00000500000000000000" pitchFamily="2" charset="0"/>
                </a:endParaRPr>
              </a:p>
            </p:txBody>
          </p:sp>
        </mc:Choice>
        <mc:Fallback xmlns="">
          <p:sp>
            <p:nvSpPr>
              <p:cNvPr id="16" name="5 CuadroTexto"/>
              <p:cNvSpPr txBox="1">
                <a:spLocks noRot="1" noChangeAspect="1" noMove="1" noResize="1" noEditPoints="1" noAdjustHandles="1" noChangeArrowheads="1" noChangeShapeType="1" noTextEdit="1"/>
              </p:cNvSpPr>
              <p:nvPr/>
            </p:nvSpPr>
            <p:spPr>
              <a:xfrm>
                <a:off x="3241648" y="2399322"/>
                <a:ext cx="1862685" cy="593624"/>
              </a:xfrm>
              <a:prstGeom prst="rect">
                <a:avLst/>
              </a:prstGeom>
              <a:blipFill>
                <a:blip r:embed="rId3"/>
                <a:stretch>
                  <a:fillRect/>
                </a:stretch>
              </a:blipFill>
            </p:spPr>
            <p:txBody>
              <a:bodyPr/>
              <a:lstStyle/>
              <a:p>
                <a:r>
                  <a:rPr lang="es-ES">
                    <a:noFill/>
                  </a:rPr>
                  <a:t> </a:t>
                </a:r>
              </a:p>
            </p:txBody>
          </p:sp>
        </mc:Fallback>
      </mc:AlternateContent>
      <p:sp>
        <p:nvSpPr>
          <p:cNvPr id="17" name="7 CuadroTexto"/>
          <p:cNvSpPr txBox="1"/>
          <p:nvPr/>
        </p:nvSpPr>
        <p:spPr>
          <a:xfrm>
            <a:off x="329403" y="3139258"/>
            <a:ext cx="8488908" cy="338554"/>
          </a:xfrm>
          <a:prstGeom prst="rect">
            <a:avLst/>
          </a:prstGeom>
          <a:noFill/>
        </p:spPr>
        <p:txBody>
          <a:bodyPr wrap="square" rtlCol="0">
            <a:spAutoFit/>
          </a:bodyPr>
          <a:lstStyle/>
          <a:p>
            <a:pPr algn="just"/>
            <a:r>
              <a:rPr lang="es-ES" sz="1600" dirty="0" smtClean="0">
                <a:latin typeface="Nunito Sans" panose="00000500000000000000" pitchFamily="2" charset="0"/>
                <a:cs typeface="Arial" pitchFamily="34" charset="0"/>
              </a:rPr>
              <a:t>Dicha fuerza le comunica una aceleración:</a:t>
            </a:r>
            <a:endParaRPr lang="es-ES" sz="1600" dirty="0">
              <a:latin typeface="Nunito Sans" panose="00000500000000000000" pitchFamily="2" charset="0"/>
              <a:cs typeface="Arial" pitchFamily="34" charset="0"/>
            </a:endParaRPr>
          </a:p>
        </p:txBody>
      </p:sp>
      <mc:AlternateContent xmlns:mc="http://schemas.openxmlformats.org/markup-compatibility/2006" xmlns:a14="http://schemas.microsoft.com/office/drawing/2010/main">
        <mc:Choice Requires="a14">
          <p:sp>
            <p:nvSpPr>
              <p:cNvPr id="18" name="8 CuadroTexto"/>
              <p:cNvSpPr txBox="1"/>
              <p:nvPr/>
            </p:nvSpPr>
            <p:spPr>
              <a:xfrm>
                <a:off x="3148391" y="3520712"/>
                <a:ext cx="2370655" cy="5936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𝑎</m:t>
                      </m:r>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𝐹</m:t>
                          </m:r>
                        </m:num>
                        <m:den>
                          <m:r>
                            <a:rPr lang="es-ES" sz="1600" b="0" i="1" smtClean="0">
                              <a:latin typeface="Cambria Math" panose="02040503050406030204" pitchFamily="18" charset="0"/>
                            </a:rPr>
                            <m:t>𝑚</m:t>
                          </m:r>
                        </m:den>
                      </m:f>
                      <m:r>
                        <a:rPr lang="es-ES" sz="1600" b="0" i="1" smtClean="0">
                          <a:latin typeface="Cambria Math" panose="02040503050406030204" pitchFamily="18" charset="0"/>
                        </a:rPr>
                        <m:t>=</m:t>
                      </m:r>
                      <m:r>
                        <a:rPr lang="es-ES" sz="1600" b="0" i="1" smtClean="0">
                          <a:latin typeface="Cambria Math" panose="02040503050406030204" pitchFamily="18" charset="0"/>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𝑇</m:t>
                              </m:r>
                            </m:sub>
                          </m:sSub>
                        </m:num>
                        <m:den>
                          <m:sSup>
                            <m:sSupPr>
                              <m:ctrlPr>
                                <a:rPr lang="es-ES" sz="1600" b="0" i="1" smtClean="0">
                                  <a:latin typeface="Cambria Math" panose="02040503050406030204" pitchFamily="18" charset="0"/>
                                </a:rPr>
                              </m:ctrlPr>
                            </m:sSupPr>
                            <m:e>
                              <m:d>
                                <m:dPr>
                                  <m:ctrlPr>
                                    <a:rPr lang="es-ES" sz="1600" b="0" i="1" smtClean="0">
                                      <a:latin typeface="Cambria Math" panose="02040503050406030204" pitchFamily="18" charset="0"/>
                                    </a:rPr>
                                  </m:ctrlPr>
                                </m:dPr>
                                <m:e>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m:t>
                                  </m:r>
                                  <m:r>
                                    <a:rPr lang="es-ES" sz="1600" b="0" i="1" smtClean="0">
                                      <a:latin typeface="Cambria Math" panose="02040503050406030204" pitchFamily="18" charset="0"/>
                                    </a:rPr>
                                    <m:t>h</m:t>
                                  </m:r>
                                </m:e>
                              </m:d>
                            </m:e>
                            <m:sup>
                              <m:r>
                                <a:rPr lang="es-ES" sz="1600" b="0" i="1" smtClean="0">
                                  <a:latin typeface="Cambria Math" panose="02040503050406030204" pitchFamily="18" charset="0"/>
                                </a:rPr>
                                <m:t>2</m:t>
                              </m:r>
                            </m:sup>
                          </m:sSup>
                        </m:den>
                      </m:f>
                    </m:oMath>
                  </m:oMathPara>
                </a14:m>
                <a:endParaRPr lang="es-ES" sz="1600" dirty="0">
                  <a:latin typeface="Nunito Sans" panose="00000500000000000000" pitchFamily="2" charset="0"/>
                </a:endParaRPr>
              </a:p>
            </p:txBody>
          </p:sp>
        </mc:Choice>
        <mc:Fallback xmlns="">
          <p:sp>
            <p:nvSpPr>
              <p:cNvPr id="18" name="8 CuadroTexto"/>
              <p:cNvSpPr txBox="1">
                <a:spLocks noRot="1" noChangeAspect="1" noMove="1" noResize="1" noEditPoints="1" noAdjustHandles="1" noChangeArrowheads="1" noChangeShapeType="1" noTextEdit="1"/>
              </p:cNvSpPr>
              <p:nvPr/>
            </p:nvSpPr>
            <p:spPr>
              <a:xfrm>
                <a:off x="3148391" y="3520712"/>
                <a:ext cx="2370655" cy="593624"/>
              </a:xfrm>
              <a:prstGeom prst="rect">
                <a:avLst/>
              </a:prstGeom>
              <a:blipFill>
                <a:blip r:embed="rId4"/>
                <a:stretch>
                  <a:fillRect/>
                </a:stretch>
              </a:blipFill>
            </p:spPr>
            <p:txBody>
              <a:bodyPr/>
              <a:lstStyle/>
              <a:p>
                <a:r>
                  <a:rPr lang="es-ES">
                    <a:noFill/>
                  </a:rPr>
                  <a:t> </a:t>
                </a:r>
              </a:p>
            </p:txBody>
          </p:sp>
        </mc:Fallback>
      </mc:AlternateContent>
      <p:sp>
        <p:nvSpPr>
          <p:cNvPr id="19" name="6 CuadroTexto"/>
          <p:cNvSpPr txBox="1"/>
          <p:nvPr/>
        </p:nvSpPr>
        <p:spPr>
          <a:xfrm>
            <a:off x="340776" y="4187859"/>
            <a:ext cx="8488910" cy="1323439"/>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La aceleración con la que cae a la Tierra un objeto de masa </a:t>
            </a:r>
            <a:r>
              <a:rPr lang="es-ES" sz="1600" i="1" dirty="0" smtClean="0">
                <a:latin typeface="Nunito Sans" panose="00000500000000000000" pitchFamily="2" charset="0"/>
                <a:ea typeface="Cambria Math" pitchFamily="18" charset="0"/>
                <a:cs typeface="Arial" pitchFamily="34" charset="0"/>
                <a:sym typeface="Wingdings"/>
              </a:rPr>
              <a:t>m</a:t>
            </a:r>
            <a:r>
              <a:rPr lang="es-ES" sz="1600" dirty="0" smtClean="0">
                <a:latin typeface="Nunito Sans" panose="00000500000000000000" pitchFamily="2" charset="0"/>
                <a:cs typeface="Arial" pitchFamily="34" charset="0"/>
                <a:sym typeface="Wingdings"/>
              </a:rPr>
              <a:t> solo depende de la masa de la Tierra y no de la del objeto.</a:t>
            </a:r>
          </a:p>
          <a:p>
            <a:pPr marL="177800" indent="-177800" algn="just">
              <a:buFont typeface="Arial" panose="020B0604020202020204" pitchFamily="34" charset="0"/>
              <a:buChar char="•"/>
            </a:pPr>
            <a:endParaRPr lang="es-ES" sz="1600" dirty="0" smtClean="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La aceleración varía de manera inversa al cuadrado de la distancia al centro de la Tierra. Si </a:t>
            </a:r>
            <a:r>
              <a:rPr lang="es-ES" sz="1600" i="1" dirty="0" smtClean="0">
                <a:latin typeface="Nunito Sans" panose="00000500000000000000" pitchFamily="2" charset="0"/>
                <a:ea typeface="Cambria Math" pitchFamily="18" charset="0"/>
                <a:cs typeface="Arial" pitchFamily="34" charset="0"/>
                <a:sym typeface="Wingdings"/>
              </a:rPr>
              <a:t>h &lt;&lt; R</a:t>
            </a:r>
            <a:r>
              <a:rPr lang="es-ES" sz="1600" i="1" baseline="-25000" dirty="0" smtClean="0">
                <a:latin typeface="Nunito Sans" panose="00000500000000000000" pitchFamily="2" charset="0"/>
                <a:ea typeface="Cambria Math" pitchFamily="18" charset="0"/>
                <a:cs typeface="Arial" pitchFamily="34" charset="0"/>
                <a:sym typeface="Wingdings"/>
              </a:rPr>
              <a:t>T</a:t>
            </a:r>
            <a:r>
              <a:rPr lang="es-ES" sz="1600" dirty="0" smtClean="0">
                <a:latin typeface="Nunito Sans" panose="00000500000000000000" pitchFamily="2" charset="0"/>
                <a:cs typeface="Arial" pitchFamily="34" charset="0"/>
                <a:sym typeface="Wingdings"/>
              </a:rPr>
              <a:t>:</a:t>
            </a:r>
            <a:endParaRPr lang="es-ES" sz="1600" dirty="0">
              <a:latin typeface="Nunito Sans" panose="00000500000000000000" pitchFamily="2" charset="0"/>
              <a:cs typeface="Arial" pitchFamily="34" charset="0"/>
            </a:endParaRPr>
          </a:p>
        </p:txBody>
      </p:sp>
      <mc:AlternateContent xmlns:mc="http://schemas.openxmlformats.org/markup-compatibility/2006" xmlns:a14="http://schemas.microsoft.com/office/drawing/2010/main">
        <mc:Choice Requires="a14">
          <p:sp>
            <p:nvSpPr>
              <p:cNvPr id="20" name="10 CuadroTexto"/>
              <p:cNvSpPr txBox="1"/>
              <p:nvPr/>
            </p:nvSpPr>
            <p:spPr>
              <a:xfrm>
                <a:off x="3016083" y="5538829"/>
                <a:ext cx="2948338" cy="6158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𝑎</m:t>
                      </m:r>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𝐹</m:t>
                          </m:r>
                        </m:num>
                        <m:den>
                          <m:r>
                            <a:rPr lang="es-ES" sz="1600" b="0" i="1" smtClean="0">
                              <a:latin typeface="Cambria Math" panose="02040503050406030204" pitchFamily="18" charset="0"/>
                            </a:rPr>
                            <m:t>𝑚</m:t>
                          </m:r>
                        </m:den>
                      </m:f>
                      <m:r>
                        <a:rPr lang="es-ES" sz="1600" b="0" i="1" smtClean="0">
                          <a:latin typeface="Cambria Math" panose="02040503050406030204" pitchFamily="18" charset="0"/>
                        </a:rPr>
                        <m:t>=</m:t>
                      </m:r>
                      <m:r>
                        <a:rPr lang="es-ES" sz="1600" b="0" i="1" smtClean="0">
                          <a:latin typeface="Cambria Math" panose="02040503050406030204" pitchFamily="18" charset="0"/>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𝑇</m:t>
                              </m:r>
                            </m:sub>
                          </m:sSub>
                        </m:num>
                        <m:den>
                          <m:sSup>
                            <m:sSupPr>
                              <m:ctrlPr>
                                <a:rPr lang="es-ES" sz="1600" b="0" i="1" smtClean="0">
                                  <a:latin typeface="Cambria Math" panose="02040503050406030204" pitchFamily="18" charset="0"/>
                                </a:rPr>
                              </m:ctrlPr>
                            </m:sSupPr>
                            <m:e>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e>
                            <m:sup>
                              <m:r>
                                <a:rPr lang="es-ES" sz="1600" b="0" i="1" smtClean="0">
                                  <a:latin typeface="Cambria Math" panose="02040503050406030204" pitchFamily="18" charset="0"/>
                                </a:rPr>
                                <m:t>2</m:t>
                              </m:r>
                            </m:sup>
                          </m:sSup>
                        </m:den>
                      </m:f>
                      <m:r>
                        <a:rPr lang="es-ES" sz="1600" b="0" i="1" smtClean="0">
                          <a:latin typeface="Cambria Math" panose="02040503050406030204" pitchFamily="18" charset="0"/>
                        </a:rPr>
                        <m:t>=9,8 </m:t>
                      </m:r>
                      <m:r>
                        <a:rPr lang="es-ES" sz="1600" b="0" i="1" smtClean="0">
                          <a:latin typeface="Cambria Math" panose="02040503050406030204" pitchFamily="18" charset="0"/>
                        </a:rPr>
                        <m:t>𝑚</m:t>
                      </m:r>
                      <m:r>
                        <a:rPr lang="es-ES" sz="1600" b="0" i="1" smtClean="0">
                          <a:latin typeface="Cambria Math" panose="02040503050406030204" pitchFamily="18" charset="0"/>
                        </a:rPr>
                        <m:t>/</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2</m:t>
                          </m:r>
                        </m:sup>
                      </m:sSup>
                    </m:oMath>
                  </m:oMathPara>
                </a14:m>
                <a:endParaRPr lang="es-ES" sz="1600" dirty="0">
                  <a:latin typeface="Nunito Sans" panose="00000500000000000000" pitchFamily="2" charset="0"/>
                </a:endParaRPr>
              </a:p>
            </p:txBody>
          </p:sp>
        </mc:Choice>
        <mc:Fallback xmlns="">
          <p:sp>
            <p:nvSpPr>
              <p:cNvPr id="20" name="10 CuadroTexto"/>
              <p:cNvSpPr txBox="1">
                <a:spLocks noRot="1" noChangeAspect="1" noMove="1" noResize="1" noEditPoints="1" noAdjustHandles="1" noChangeArrowheads="1" noChangeShapeType="1" noTextEdit="1"/>
              </p:cNvSpPr>
              <p:nvPr/>
            </p:nvSpPr>
            <p:spPr>
              <a:xfrm>
                <a:off x="3016083" y="5538829"/>
                <a:ext cx="2948338" cy="615810"/>
              </a:xfrm>
              <a:prstGeom prst="rect">
                <a:avLst/>
              </a:prstGeom>
              <a:blipFill>
                <a:blip r:embed="rId5"/>
                <a:stretch>
                  <a:fillRect/>
                </a:stretch>
              </a:blipFill>
            </p:spPr>
            <p:txBody>
              <a:bodyPr/>
              <a:lstStyle/>
              <a:p>
                <a:r>
                  <a:rPr lang="es-ES">
                    <a:noFill/>
                  </a:rPr>
                  <a:t> </a:t>
                </a:r>
              </a:p>
            </p:txBody>
          </p:sp>
        </mc:Fallback>
      </mc:AlternateContent>
      <p:pic>
        <p:nvPicPr>
          <p:cNvPr id="21" name="Imagen 20">
            <a:hlinkClick r:id="rId6"/>
          </p:cNvPr>
          <p:cNvPicPr>
            <a:picLocks noChangeAspect="1"/>
          </p:cNvPicPr>
          <p:nvPr/>
        </p:nvPicPr>
        <p:blipFill>
          <a:blip r:embed="rId7">
            <a:clrChange>
              <a:clrFrom>
                <a:srgbClr val="000000"/>
              </a:clrFrom>
              <a:clrTo>
                <a:srgbClr val="000000">
                  <a:alpha val="0"/>
                </a:srgbClr>
              </a:clrTo>
            </a:clrChange>
          </a:blip>
          <a:stretch>
            <a:fillRect/>
          </a:stretch>
        </p:blipFill>
        <p:spPr>
          <a:xfrm>
            <a:off x="8179493" y="116507"/>
            <a:ext cx="360000" cy="360000"/>
          </a:xfrm>
          <a:prstGeom prst="rect">
            <a:avLst/>
          </a:prstGeom>
        </p:spPr>
      </p:pic>
    </p:spTree>
    <p:extLst>
      <p:ext uri="{BB962C8B-B14F-4D97-AF65-F5344CB8AC3E}">
        <p14:creationId xmlns:p14="http://schemas.microsoft.com/office/powerpoint/2010/main" val="783254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pic>
        <p:nvPicPr>
          <p:cNvPr id="55"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50" y="1673542"/>
            <a:ext cx="2575162" cy="2592330"/>
          </a:xfrm>
          <a:prstGeom prst="rect">
            <a:avLst/>
          </a:prstGeom>
        </p:spPr>
      </p:pic>
      <p:sp>
        <p:nvSpPr>
          <p:cNvPr id="58" name="12 CuadroTexto"/>
          <p:cNvSpPr txBox="1"/>
          <p:nvPr/>
        </p:nvSpPr>
        <p:spPr>
          <a:xfrm>
            <a:off x="3221321" y="2739916"/>
            <a:ext cx="5517106" cy="2800767"/>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El Universo estaba formado por los </a:t>
            </a:r>
            <a:r>
              <a:rPr lang="es-ES" sz="1600" b="1" dirty="0" smtClean="0">
                <a:latin typeface="Nunito Sans" panose="00000500000000000000" pitchFamily="2" charset="0"/>
                <a:cs typeface="Arial" pitchFamily="34" charset="0"/>
                <a:sym typeface="Wingdings"/>
              </a:rPr>
              <a:t>cuatro elementos </a:t>
            </a:r>
            <a:r>
              <a:rPr lang="es-ES" sz="1600" dirty="0" smtClean="0">
                <a:latin typeface="Nunito Sans" panose="00000500000000000000" pitchFamily="2" charset="0"/>
                <a:cs typeface="Arial" pitchFamily="34" charset="0"/>
                <a:sym typeface="Wingdings"/>
              </a:rPr>
              <a:t>de la región terrestre (tierra, agua, aire y fuego) más la </a:t>
            </a:r>
            <a:r>
              <a:rPr lang="es-ES" sz="1600" b="1" dirty="0" smtClean="0">
                <a:latin typeface="Nunito Sans" panose="00000500000000000000" pitchFamily="2" charset="0"/>
                <a:cs typeface="Arial" pitchFamily="34" charset="0"/>
                <a:sym typeface="Wingdings"/>
              </a:rPr>
              <a:t>quinta esencia </a:t>
            </a:r>
            <a:r>
              <a:rPr lang="es-ES" sz="1600" dirty="0" smtClean="0">
                <a:latin typeface="Nunito Sans" panose="00000500000000000000" pitchFamily="2" charset="0"/>
                <a:cs typeface="Arial" pitchFamily="34" charset="0"/>
                <a:sym typeface="Wingdings"/>
              </a:rPr>
              <a:t>( el éter).</a:t>
            </a:r>
          </a:p>
          <a:p>
            <a:pPr marL="177800" indent="-177800" algn="just">
              <a:buFont typeface="Wingdings"/>
              <a:buChar char="F"/>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Ideas mecanicistas sobre el movimiento: el “</a:t>
            </a:r>
            <a:r>
              <a:rPr lang="es-ES" sz="1600" i="1" dirty="0" err="1" smtClean="0">
                <a:latin typeface="Nunito Sans" panose="00000500000000000000" pitchFamily="2" charset="0"/>
                <a:cs typeface="Arial" pitchFamily="34" charset="0"/>
                <a:sym typeface="Wingdings"/>
              </a:rPr>
              <a:t>primum</a:t>
            </a:r>
            <a:r>
              <a:rPr lang="es-ES" sz="1600" i="1" dirty="0" smtClean="0">
                <a:latin typeface="Nunito Sans" panose="00000500000000000000" pitchFamily="2" charset="0"/>
                <a:cs typeface="Arial" pitchFamily="34" charset="0"/>
                <a:sym typeface="Wingdings"/>
              </a:rPr>
              <a:t> </a:t>
            </a:r>
            <a:r>
              <a:rPr lang="es-ES" sz="1600" i="1" dirty="0" err="1" smtClean="0">
                <a:latin typeface="Nunito Sans" panose="00000500000000000000" pitchFamily="2" charset="0"/>
                <a:cs typeface="Arial" pitchFamily="34" charset="0"/>
                <a:sym typeface="Wingdings"/>
              </a:rPr>
              <a:t>mobile</a:t>
            </a:r>
            <a:r>
              <a:rPr lang="es-ES" sz="1600" dirty="0" smtClean="0">
                <a:latin typeface="Nunito Sans" panose="00000500000000000000" pitchFamily="2" charset="0"/>
                <a:cs typeface="Arial" pitchFamily="34" charset="0"/>
                <a:sym typeface="Wingdings"/>
              </a:rPr>
              <a:t>”.</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Movimientos naturales y violentos.</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No explicaba el movimiento retrógrado ni las variaciones del brillo de los planetas.</a:t>
            </a:r>
            <a:endParaRPr lang="es-ES" sz="1600" dirty="0">
              <a:latin typeface="Nunito Sans" panose="00000500000000000000" pitchFamily="2" charset="0"/>
              <a:cs typeface="Arial" pitchFamily="34" charset="0"/>
            </a:endParaRPr>
          </a:p>
        </p:txBody>
      </p:sp>
      <p:pic>
        <p:nvPicPr>
          <p:cNvPr id="59" name="1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79" y="4438564"/>
            <a:ext cx="2603881" cy="2044046"/>
          </a:xfrm>
          <a:prstGeom prst="rect">
            <a:avLst/>
          </a:prstGeom>
        </p:spPr>
      </p:pic>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a:solidFill>
                  <a:srgbClr val="002060"/>
                </a:solidFill>
              </a:rPr>
              <a:t>1</a:t>
            </a:r>
            <a:r>
              <a:rPr lang="es-ES" b="1" dirty="0" smtClean="0">
                <a:solidFill>
                  <a:srgbClr val="002060"/>
                </a:solidFill>
              </a:rPr>
              <a:t>.1. Teorías geocéntricas</a:t>
            </a:r>
            <a:endParaRPr lang="es-ES" b="1" dirty="0">
              <a:solidFill>
                <a:srgbClr val="002060"/>
              </a:solidFill>
            </a:endParaRPr>
          </a:p>
        </p:txBody>
      </p:sp>
      <p:sp>
        <p:nvSpPr>
          <p:cNvPr id="61" name="CuadroTexto 60"/>
          <p:cNvSpPr txBox="1"/>
          <p:nvPr/>
        </p:nvSpPr>
        <p:spPr>
          <a:xfrm>
            <a:off x="364010" y="1271390"/>
            <a:ext cx="57192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Teoría geocéntrica de Aristóteles (384 – 322 a.C.)</a:t>
            </a:r>
          </a:p>
        </p:txBody>
      </p:sp>
      <p:sp>
        <p:nvSpPr>
          <p:cNvPr id="62" name="CuadroTexto 61"/>
          <p:cNvSpPr txBox="1"/>
          <p:nvPr/>
        </p:nvSpPr>
        <p:spPr>
          <a:xfrm>
            <a:off x="3225182" y="1703882"/>
            <a:ext cx="5513245"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spcAft>
                <a:spcPts val="1200"/>
              </a:spcAft>
            </a:pPr>
            <a:r>
              <a:rPr lang="es-ES" sz="1600" dirty="0">
                <a:latin typeface="Nunito Sans" panose="00000500000000000000" pitchFamily="2" charset="0"/>
                <a:cs typeface="Arial" pitchFamily="34" charset="0"/>
              </a:rPr>
              <a:t>Postulaba que todos los cuerpos celestes giraban en esferas concéntricas </a:t>
            </a:r>
            <a:r>
              <a:rPr lang="es-ES" sz="1600" b="1" dirty="0">
                <a:latin typeface="Nunito Sans" panose="00000500000000000000" pitchFamily="2" charset="0"/>
                <a:cs typeface="Arial" pitchFamily="34" charset="0"/>
              </a:rPr>
              <a:t>alrededor de la Tierra</a:t>
            </a:r>
            <a:r>
              <a:rPr lang="es-ES" sz="1600" dirty="0" smtClean="0">
                <a:latin typeface="Nunito Sans" panose="00000500000000000000" pitchFamily="2" charset="0"/>
                <a:cs typeface="Arial" pitchFamily="34" charset="0"/>
              </a:rPr>
              <a:t>.</a:t>
            </a:r>
            <a:endParaRPr lang="es-ES" sz="1600" dirty="0">
              <a:latin typeface="Nunito Sans" panose="00000500000000000000" pitchFamily="2" charset="0"/>
              <a:cs typeface="Arial" pitchFamily="34" charset="0"/>
            </a:endParaRPr>
          </a:p>
        </p:txBody>
      </p:sp>
    </p:spTree>
    <p:extLst>
      <p:ext uri="{BB962C8B-B14F-4D97-AF65-F5344CB8AC3E}">
        <p14:creationId xmlns:p14="http://schemas.microsoft.com/office/powerpoint/2010/main" val="4193875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sp>
        <p:nvSpPr>
          <p:cNvPr id="13" name="CuadroTexto 12"/>
          <p:cNvSpPr txBox="1"/>
          <p:nvPr/>
        </p:nvSpPr>
        <p:spPr>
          <a:xfrm>
            <a:off x="410682" y="1057072"/>
            <a:ext cx="8441521" cy="276999"/>
          </a:xfrm>
          <a:prstGeom prst="rect">
            <a:avLst/>
          </a:prstGeom>
          <a:noFill/>
        </p:spPr>
        <p:txBody>
          <a:bodyPr wrap="square" lIns="0" tIns="0" rIns="0" bIns="0" rtlCol="0">
            <a:spAutoFit/>
          </a:bodyPr>
          <a:lstStyle/>
          <a:p>
            <a:r>
              <a:rPr lang="es-ES" b="1" dirty="0" smtClean="0">
                <a:solidFill>
                  <a:srgbClr val="002060"/>
                </a:solidFill>
              </a:rPr>
              <a:t>3.5. Significado físico de la constante de </a:t>
            </a:r>
            <a:r>
              <a:rPr lang="es-ES" b="1" dirty="0">
                <a:solidFill>
                  <a:srgbClr val="002060"/>
                </a:solidFill>
              </a:rPr>
              <a:t>K</a:t>
            </a:r>
            <a:r>
              <a:rPr lang="es-ES" b="1" dirty="0" smtClean="0">
                <a:solidFill>
                  <a:srgbClr val="002060"/>
                </a:solidFill>
              </a:rPr>
              <a:t>epler</a:t>
            </a:r>
            <a:endParaRPr lang="es-ES" b="1" dirty="0">
              <a:solidFill>
                <a:srgbClr val="002060"/>
              </a:solidFill>
            </a:endParaRPr>
          </a:p>
        </p:txBody>
      </p:sp>
      <mc:AlternateContent xmlns:mc="http://schemas.openxmlformats.org/markup-compatibility/2006" xmlns:a14="http://schemas.microsoft.com/office/drawing/2010/main">
        <mc:Choice Requires="a14">
          <p:sp>
            <p:nvSpPr>
              <p:cNvPr id="21" name="9 CuadroTexto"/>
              <p:cNvSpPr txBox="1"/>
              <p:nvPr/>
            </p:nvSpPr>
            <p:spPr>
              <a:xfrm>
                <a:off x="5132401" y="1715864"/>
                <a:ext cx="2586990" cy="584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𝑆</m:t>
                              </m:r>
                            </m:sub>
                          </m:sSub>
                          <m:r>
                            <a:rPr lang="es-ES" sz="1600" b="0" i="1" smtClean="0">
                              <a:latin typeface="Cambria Math"/>
                            </a:rPr>
                            <m:t>𝑚</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r>
                        <a:rPr lang="es-ES" sz="1600" b="0" i="1" smtClean="0">
                          <a:latin typeface="Cambria Math"/>
                        </a:rPr>
                        <m:t>=</m:t>
                      </m:r>
                      <m:r>
                        <a:rPr lang="es-ES" sz="1600" b="0" i="1" smtClean="0">
                          <a:latin typeface="Cambria Math"/>
                        </a:rPr>
                        <m:t>𝑚</m:t>
                      </m:r>
                      <m:sSup>
                        <m:sSupPr>
                          <m:ctrlPr>
                            <a:rPr lang="es-ES" sz="1600" b="0" i="1" smtClean="0">
                              <a:latin typeface="Cambria Math" panose="02040503050406030204" pitchFamily="18" charset="0"/>
                            </a:rPr>
                          </m:ctrlPr>
                        </m:sSupPr>
                        <m:e>
                          <m:r>
                            <a:rPr lang="es-ES" sz="1600" b="0" i="1" smtClean="0">
                              <a:latin typeface="Cambria Math"/>
                              <a:ea typeface="Cambria Math"/>
                            </a:rPr>
                            <m:t>𝜔</m:t>
                          </m:r>
                        </m:e>
                        <m:sup>
                          <m:r>
                            <a:rPr lang="es-ES" sz="1600" b="0" i="1" smtClean="0">
                              <a:latin typeface="Cambria Math"/>
                            </a:rPr>
                            <m:t>2</m:t>
                          </m:r>
                        </m:sup>
                      </m:sSup>
                      <m:r>
                        <a:rPr lang="es-ES" sz="1600" b="0" i="1" smtClean="0">
                          <a:latin typeface="Cambria Math"/>
                        </a:rPr>
                        <m:t>𝑟</m:t>
                      </m:r>
                      <m:r>
                        <a:rPr lang="es-ES" sz="1600" b="0" i="1" smtClean="0">
                          <a:latin typeface="Cambria Math"/>
                        </a:rPr>
                        <m:t>=</m:t>
                      </m:r>
                      <m:r>
                        <a:rPr lang="es-ES" sz="1600" b="0" i="1" smtClean="0">
                          <a:latin typeface="Cambria Math"/>
                        </a:rPr>
                        <m:t>𝑚</m:t>
                      </m:r>
                      <m:f>
                        <m:fPr>
                          <m:ctrlPr>
                            <a:rPr lang="es-ES" sz="1600" b="0" i="1" smtClean="0">
                              <a:latin typeface="Cambria Math" panose="02040503050406030204" pitchFamily="18" charset="0"/>
                            </a:rPr>
                          </m:ctrlPr>
                        </m:fPr>
                        <m:num>
                          <m:r>
                            <a:rPr lang="es-ES" sz="1600" b="0" i="1" smtClean="0">
                              <a:latin typeface="Cambria Math"/>
                            </a:rPr>
                            <m:t>4</m:t>
                          </m:r>
                          <m:sSup>
                            <m:sSupPr>
                              <m:ctrlPr>
                                <a:rPr lang="es-ES" sz="1600" b="0" i="1" smtClean="0">
                                  <a:latin typeface="Cambria Math" panose="02040503050406030204" pitchFamily="18" charset="0"/>
                                </a:rPr>
                              </m:ctrlPr>
                            </m:sSupPr>
                            <m:e>
                              <m:r>
                                <a:rPr lang="es-ES" sz="1600" b="0" i="1" smtClean="0">
                                  <a:latin typeface="Cambria Math"/>
                                  <a:ea typeface="Cambria Math"/>
                                </a:rPr>
                                <m:t>𝜋</m:t>
                              </m:r>
                            </m:e>
                            <m:sup>
                              <m:r>
                                <a:rPr lang="es-ES" sz="1600" b="0" i="1" smtClean="0">
                                  <a:latin typeface="Cambria Math"/>
                                </a:rPr>
                                <m:t>2</m:t>
                              </m:r>
                            </m:sup>
                          </m:sSup>
                        </m:num>
                        <m:den>
                          <m:sSup>
                            <m:sSupPr>
                              <m:ctrlPr>
                                <a:rPr lang="es-ES" sz="1600" b="0" i="1" smtClean="0">
                                  <a:latin typeface="Cambria Math" panose="02040503050406030204" pitchFamily="18" charset="0"/>
                                </a:rPr>
                              </m:ctrlPr>
                            </m:sSupPr>
                            <m:e>
                              <m:r>
                                <a:rPr lang="es-ES" sz="1600" b="0" i="1" smtClean="0">
                                  <a:latin typeface="Cambria Math"/>
                                </a:rPr>
                                <m:t>𝑇</m:t>
                              </m:r>
                            </m:e>
                            <m:sup>
                              <m:r>
                                <a:rPr lang="es-ES" sz="1600" b="0" i="1" smtClean="0">
                                  <a:latin typeface="Cambria Math"/>
                                </a:rPr>
                                <m:t>2</m:t>
                              </m:r>
                            </m:sup>
                          </m:sSup>
                        </m:den>
                      </m:f>
                      <m:r>
                        <a:rPr lang="es-ES" sz="1600" b="0" i="1" smtClean="0">
                          <a:latin typeface="Cambria Math"/>
                        </a:rPr>
                        <m:t>𝑟</m:t>
                      </m:r>
                    </m:oMath>
                  </m:oMathPara>
                </a14:m>
                <a:endParaRPr lang="es-ES" sz="1600" dirty="0">
                  <a:latin typeface="Nunito Sans" panose="00000500000000000000" pitchFamily="2" charset="0"/>
                </a:endParaRPr>
              </a:p>
            </p:txBody>
          </p:sp>
        </mc:Choice>
        <mc:Fallback xmlns="">
          <p:sp>
            <p:nvSpPr>
              <p:cNvPr id="21" name="9 CuadroTexto"/>
              <p:cNvSpPr txBox="1">
                <a:spLocks noRot="1" noChangeAspect="1" noMove="1" noResize="1" noEditPoints="1" noAdjustHandles="1" noChangeArrowheads="1" noChangeShapeType="1" noTextEdit="1"/>
              </p:cNvSpPr>
              <p:nvPr/>
            </p:nvSpPr>
            <p:spPr>
              <a:xfrm>
                <a:off x="5132401" y="1715864"/>
                <a:ext cx="2586990" cy="584840"/>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2" name="32 CuadroTexto"/>
              <p:cNvSpPr txBox="1"/>
              <p:nvPr/>
            </p:nvSpPr>
            <p:spPr>
              <a:xfrm>
                <a:off x="4967415" y="2528741"/>
                <a:ext cx="3168175" cy="8808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s-ES" sz="1600" b="0" i="1" smtClean="0">
                              <a:latin typeface="Cambria Math" panose="02040503050406030204" pitchFamily="18" charset="0"/>
                            </a:rPr>
                          </m:ctrlPr>
                        </m:sSupPr>
                        <m:e>
                          <m:r>
                            <a:rPr lang="es-ES" sz="1600" b="0" i="1" smtClean="0">
                              <a:latin typeface="Cambria Math"/>
                            </a:rPr>
                            <m:t>𝑇</m:t>
                          </m:r>
                        </m:e>
                        <m:sup>
                          <m:r>
                            <a:rPr lang="es-ES" sz="1600" b="0" i="1" smtClean="0">
                              <a:latin typeface="Cambria Math"/>
                            </a:rPr>
                            <m:t>2</m:t>
                          </m:r>
                        </m:sup>
                      </m:sSup>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4</m:t>
                          </m:r>
                          <m:sSup>
                            <m:sSupPr>
                              <m:ctrlPr>
                                <a:rPr lang="es-ES" sz="1600" b="0" i="1" smtClean="0">
                                  <a:latin typeface="Cambria Math" panose="02040503050406030204" pitchFamily="18" charset="0"/>
                                </a:rPr>
                              </m:ctrlPr>
                            </m:sSupPr>
                            <m:e>
                              <m:r>
                                <a:rPr lang="es-ES" sz="1600" b="0" i="1" smtClean="0">
                                  <a:latin typeface="Cambria Math"/>
                                  <a:ea typeface="Cambria Math"/>
                                </a:rPr>
                                <m:t>𝜋</m:t>
                              </m:r>
                            </m:e>
                            <m:sup>
                              <m:r>
                                <a:rPr lang="es-ES" sz="1600" b="0" i="1" smtClean="0">
                                  <a:latin typeface="Cambria Math"/>
                                </a:rPr>
                                <m:t>2</m:t>
                              </m:r>
                            </m:sup>
                          </m:sSup>
                        </m:num>
                        <m:den>
                          <m:r>
                            <a:rPr lang="es-ES" sz="1600" b="0" i="1" smtClean="0">
                              <a:latin typeface="Cambria Math"/>
                            </a:rPr>
                            <m:t>𝐺</m:t>
                          </m:r>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𝑆</m:t>
                              </m:r>
                            </m:sub>
                          </m:sSub>
                        </m:den>
                      </m:f>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3</m:t>
                          </m:r>
                        </m:sup>
                      </m:sSup>
                      <m:r>
                        <a:rPr lang="es-ES" sz="1600" b="0" i="1" smtClean="0">
                          <a:latin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      </m:t>
                      </m:r>
                      <m:r>
                        <a:rPr lang="es-ES" sz="1600" b="1" i="1">
                          <a:latin typeface="Cambria Math"/>
                        </a:rPr>
                        <m:t>𝒌</m:t>
                      </m:r>
                      <m:r>
                        <a:rPr lang="es-ES" sz="1600" b="1" i="1">
                          <a:latin typeface="Cambria Math"/>
                        </a:rPr>
                        <m:t>=</m:t>
                      </m:r>
                      <m:f>
                        <m:fPr>
                          <m:ctrlPr>
                            <a:rPr lang="es-ES" sz="1600" b="1" i="1">
                              <a:latin typeface="Cambria Math" panose="02040503050406030204" pitchFamily="18" charset="0"/>
                            </a:rPr>
                          </m:ctrlPr>
                        </m:fPr>
                        <m:num>
                          <m:r>
                            <a:rPr lang="es-ES" sz="1600" b="1" i="1">
                              <a:latin typeface="Cambria Math"/>
                            </a:rPr>
                            <m:t>𝟒</m:t>
                          </m:r>
                          <m:sSup>
                            <m:sSupPr>
                              <m:ctrlPr>
                                <a:rPr lang="es-ES" sz="1600" b="1" i="1">
                                  <a:latin typeface="Cambria Math" panose="02040503050406030204" pitchFamily="18" charset="0"/>
                                </a:rPr>
                              </m:ctrlPr>
                            </m:sSupPr>
                            <m:e>
                              <m:r>
                                <a:rPr lang="es-ES" sz="1600" b="1" i="1">
                                  <a:latin typeface="Cambria Math"/>
                                  <a:ea typeface="Cambria Math"/>
                                </a:rPr>
                                <m:t>𝝅</m:t>
                              </m:r>
                            </m:e>
                            <m:sup>
                              <m:r>
                                <a:rPr lang="es-ES" sz="1600" b="1" i="1">
                                  <a:latin typeface="Cambria Math"/>
                                </a:rPr>
                                <m:t>𝟐</m:t>
                              </m:r>
                            </m:sup>
                          </m:sSup>
                        </m:num>
                        <m:den>
                          <m:r>
                            <a:rPr lang="es-ES" sz="1600" b="1" i="1">
                              <a:latin typeface="Cambria Math"/>
                            </a:rPr>
                            <m:t>𝑮</m:t>
                          </m:r>
                          <m:sSub>
                            <m:sSubPr>
                              <m:ctrlPr>
                                <a:rPr lang="es-ES" sz="1600" b="1" i="1">
                                  <a:latin typeface="Cambria Math" panose="02040503050406030204" pitchFamily="18" charset="0"/>
                                </a:rPr>
                              </m:ctrlPr>
                            </m:sSubPr>
                            <m:e>
                              <m:r>
                                <a:rPr lang="es-ES" sz="1600" b="1" i="1">
                                  <a:latin typeface="Cambria Math"/>
                                </a:rPr>
                                <m:t>𝑴</m:t>
                              </m:r>
                            </m:e>
                            <m:sub>
                              <m:r>
                                <a:rPr lang="es-ES" sz="1600" b="1" i="1">
                                  <a:latin typeface="Cambria Math"/>
                                </a:rPr>
                                <m:t>𝑺</m:t>
                              </m:r>
                            </m:sub>
                          </m:sSub>
                        </m:den>
                      </m:f>
                    </m:oMath>
                  </m:oMathPara>
                </a14:m>
                <a:endParaRPr lang="es-ES" sz="1600" b="1" dirty="0">
                  <a:latin typeface="Nunito Sans" panose="00000500000000000000" pitchFamily="2" charset="0"/>
                </a:endParaRPr>
              </a:p>
              <a:p>
                <a:endParaRPr lang="es-ES" sz="1600" dirty="0">
                  <a:latin typeface="Nunito Sans" panose="00000500000000000000" pitchFamily="2" charset="0"/>
                </a:endParaRPr>
              </a:p>
            </p:txBody>
          </p:sp>
        </mc:Choice>
        <mc:Fallback xmlns="">
          <p:sp>
            <p:nvSpPr>
              <p:cNvPr id="22" name="32 CuadroTexto"/>
              <p:cNvSpPr txBox="1">
                <a:spLocks noRot="1" noChangeAspect="1" noMove="1" noResize="1" noEditPoints="1" noAdjustHandles="1" noChangeArrowheads="1" noChangeShapeType="1" noTextEdit="1"/>
              </p:cNvSpPr>
              <p:nvPr/>
            </p:nvSpPr>
            <p:spPr>
              <a:xfrm>
                <a:off x="4967415" y="2528741"/>
                <a:ext cx="3168175" cy="880819"/>
              </a:xfrm>
              <a:prstGeom prst="rect">
                <a:avLst/>
              </a:prstGeom>
              <a:blipFill>
                <a:blip r:embed="rId4"/>
                <a:stretch>
                  <a:fillRect/>
                </a:stretch>
              </a:blipFill>
            </p:spPr>
            <p:txBody>
              <a:bodyPr/>
              <a:lstStyle/>
              <a:p>
                <a:r>
                  <a:rPr lang="es-ES">
                    <a:noFill/>
                  </a:rPr>
                  <a:t> </a:t>
                </a:r>
              </a:p>
            </p:txBody>
          </p:sp>
        </mc:Fallback>
      </mc:AlternateContent>
      <p:grpSp>
        <p:nvGrpSpPr>
          <p:cNvPr id="23" name="Grupo 22"/>
          <p:cNvGrpSpPr/>
          <p:nvPr/>
        </p:nvGrpSpPr>
        <p:grpSpPr>
          <a:xfrm>
            <a:off x="575128" y="1775132"/>
            <a:ext cx="4039735" cy="1583140"/>
            <a:chOff x="561480" y="1133688"/>
            <a:chExt cx="4039735" cy="1583140"/>
          </a:xfrm>
        </p:grpSpPr>
        <p:grpSp>
          <p:nvGrpSpPr>
            <p:cNvPr id="24" name="11 Grupo"/>
            <p:cNvGrpSpPr/>
            <p:nvPr/>
          </p:nvGrpSpPr>
          <p:grpSpPr>
            <a:xfrm>
              <a:off x="561480" y="1133688"/>
              <a:ext cx="4039735" cy="1583140"/>
              <a:chOff x="2458518" y="1543121"/>
              <a:chExt cx="4039735" cy="1583140"/>
            </a:xfrm>
          </p:grpSpPr>
          <p:sp>
            <p:nvSpPr>
              <p:cNvPr id="26" name="12 Elipse"/>
              <p:cNvSpPr/>
              <p:nvPr/>
            </p:nvSpPr>
            <p:spPr>
              <a:xfrm>
                <a:off x="2458518" y="1543121"/>
                <a:ext cx="4039735" cy="1583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Nunito Sans" panose="00000500000000000000" pitchFamily="2" charset="0"/>
                </a:endParaRPr>
              </a:p>
            </p:txBody>
          </p:sp>
          <p:sp>
            <p:nvSpPr>
              <p:cNvPr id="27" name="13 Elipse"/>
              <p:cNvSpPr/>
              <p:nvPr/>
            </p:nvSpPr>
            <p:spPr>
              <a:xfrm>
                <a:off x="3202463" y="2206175"/>
                <a:ext cx="177421" cy="1910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solidFill>
                    <a:srgbClr val="FFC000"/>
                  </a:solidFill>
                  <a:latin typeface="Nunito Sans" panose="00000500000000000000" pitchFamily="2" charset="0"/>
                </a:endParaRPr>
              </a:p>
            </p:txBody>
          </p:sp>
          <p:sp>
            <p:nvSpPr>
              <p:cNvPr id="28" name="14 Elipse"/>
              <p:cNvSpPr/>
              <p:nvPr/>
            </p:nvSpPr>
            <p:spPr>
              <a:xfrm>
                <a:off x="5349070" y="1578802"/>
                <a:ext cx="109182" cy="10918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Nunito Sans" panose="00000500000000000000" pitchFamily="2" charset="0"/>
                </a:endParaRPr>
              </a:p>
            </p:txBody>
          </p:sp>
          <mc:AlternateContent xmlns:mc="http://schemas.openxmlformats.org/markup-compatibility/2006" xmlns:a14="http://schemas.microsoft.com/office/drawing/2010/main">
            <mc:Choice Requires="a14">
              <p:sp>
                <p:nvSpPr>
                  <p:cNvPr id="29" name="15 CuadroTexto"/>
                  <p:cNvSpPr txBox="1"/>
                  <p:nvPr/>
                </p:nvSpPr>
                <p:spPr>
                  <a:xfrm>
                    <a:off x="4790305" y="1769046"/>
                    <a:ext cx="370614"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a:rPr>
                                <m:t>𝐹</m:t>
                              </m:r>
                            </m:e>
                          </m:acc>
                        </m:oMath>
                      </m:oMathPara>
                    </a14:m>
                    <a:endParaRPr lang="es-ES" sz="1600" dirty="0">
                      <a:latin typeface="Nunito Sans" panose="00000500000000000000" pitchFamily="2" charset="0"/>
                    </a:endParaRPr>
                  </a:p>
                </p:txBody>
              </p:sp>
            </mc:Choice>
            <mc:Fallback xmlns="">
              <p:sp>
                <p:nvSpPr>
                  <p:cNvPr id="29" name="15 CuadroTexto"/>
                  <p:cNvSpPr txBox="1">
                    <a:spLocks noRot="1" noChangeAspect="1" noMove="1" noResize="1" noEditPoints="1" noAdjustHandles="1" noChangeArrowheads="1" noChangeShapeType="1" noTextEdit="1"/>
                  </p:cNvSpPr>
                  <p:nvPr/>
                </p:nvSpPr>
                <p:spPr>
                  <a:xfrm>
                    <a:off x="4790305" y="1769046"/>
                    <a:ext cx="370614" cy="368499"/>
                  </a:xfrm>
                  <a:prstGeom prst="rect">
                    <a:avLst/>
                  </a:prstGeom>
                  <a:blipFill>
                    <a:blip r:embed="rId5"/>
                    <a:stretch>
                      <a:fillRect t="-16393" r="-2295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0" name="17 CuadroTexto"/>
                  <p:cNvSpPr txBox="1"/>
                  <p:nvPr/>
                </p:nvSpPr>
                <p:spPr>
                  <a:xfrm>
                    <a:off x="2930371" y="2309270"/>
                    <a:ext cx="52623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𝑆𝑜𝑙</m:t>
                          </m:r>
                        </m:oMath>
                      </m:oMathPara>
                    </a14:m>
                    <a:endParaRPr lang="es-ES" sz="1600" dirty="0">
                      <a:latin typeface="Nunito Sans" panose="00000500000000000000" pitchFamily="2" charset="0"/>
                    </a:endParaRPr>
                  </a:p>
                </p:txBody>
              </p:sp>
            </mc:Choice>
            <mc:Fallback xmlns="">
              <p:sp>
                <p:nvSpPr>
                  <p:cNvPr id="30" name="17 CuadroTexto"/>
                  <p:cNvSpPr txBox="1">
                    <a:spLocks noRot="1" noChangeAspect="1" noMove="1" noResize="1" noEditPoints="1" noAdjustHandles="1" noChangeArrowheads="1" noChangeShapeType="1" noTextEdit="1"/>
                  </p:cNvSpPr>
                  <p:nvPr/>
                </p:nvSpPr>
                <p:spPr>
                  <a:xfrm>
                    <a:off x="2930371" y="2309270"/>
                    <a:ext cx="526233" cy="338554"/>
                  </a:xfrm>
                  <a:prstGeom prst="rect">
                    <a:avLst/>
                  </a:prstGeom>
                  <a:blipFill>
                    <a:blip r:embed="rId6"/>
                    <a:stretch>
                      <a:fillRect/>
                    </a:stretch>
                  </a:blipFill>
                </p:spPr>
                <p:txBody>
                  <a:bodyPr/>
                  <a:lstStyle/>
                  <a:p>
                    <a:r>
                      <a:rPr lang="es-ES">
                        <a:noFill/>
                      </a:rPr>
                      <a:t> </a:t>
                    </a:r>
                  </a:p>
                </p:txBody>
              </p:sp>
            </mc:Fallback>
          </mc:AlternateContent>
          <p:cxnSp>
            <p:nvCxnSpPr>
              <p:cNvPr id="31" name="18 Conector recto de flecha"/>
              <p:cNvCxnSpPr/>
              <p:nvPr/>
            </p:nvCxnSpPr>
            <p:spPr>
              <a:xfrm flipV="1">
                <a:off x="3325513" y="1652945"/>
                <a:ext cx="2034783" cy="660409"/>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24 Conector recto de flecha"/>
              <p:cNvCxnSpPr/>
              <p:nvPr/>
            </p:nvCxnSpPr>
            <p:spPr>
              <a:xfrm flipH="1">
                <a:off x="4899618" y="1657708"/>
                <a:ext cx="460679" cy="149767"/>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5" name="34 CuadroTexto"/>
                <p:cNvSpPr txBox="1"/>
                <p:nvPr/>
              </p:nvSpPr>
              <p:spPr>
                <a:xfrm>
                  <a:off x="3419486" y="1787175"/>
                  <a:ext cx="10561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s-ES" sz="1600" i="1" smtClean="0">
                                <a:latin typeface="Cambria Math" panose="02040503050406030204" pitchFamily="18" charset="0"/>
                              </a:rPr>
                            </m:ctrlPr>
                          </m:sSupPr>
                          <m:e>
                            <m:r>
                              <a:rPr lang="es-ES" sz="1600" b="0" i="1" smtClean="0">
                                <a:latin typeface="Cambria Math"/>
                              </a:rPr>
                              <m:t>𝑇</m:t>
                            </m:r>
                          </m:e>
                          <m:sup>
                            <m:r>
                              <a:rPr lang="es-ES" sz="1600" i="1" smtClean="0">
                                <a:latin typeface="Cambria Math"/>
                              </a:rPr>
                              <m:t>2</m:t>
                            </m:r>
                          </m:sup>
                        </m:sSup>
                        <m:r>
                          <a:rPr lang="es-ES" sz="1600" b="0" i="1" smtClean="0">
                            <a:latin typeface="Cambria Math"/>
                          </a:rPr>
                          <m:t>=</m:t>
                        </m:r>
                        <m:r>
                          <a:rPr lang="es-ES" sz="1600" b="0" i="1" smtClean="0">
                            <a:latin typeface="Cambria Math"/>
                          </a:rPr>
                          <m:t>𝑘</m:t>
                        </m:r>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3</m:t>
                            </m:r>
                          </m:sup>
                        </m:sSup>
                      </m:oMath>
                    </m:oMathPara>
                  </a14:m>
                  <a:endParaRPr lang="es-ES" sz="1600" dirty="0">
                    <a:latin typeface="Nunito Sans" panose="00000500000000000000" pitchFamily="2" charset="0"/>
                  </a:endParaRPr>
                </a:p>
              </p:txBody>
            </p:sp>
          </mc:Choice>
          <mc:Fallback xmlns="">
            <p:sp>
              <p:nvSpPr>
                <p:cNvPr id="25" name="34 CuadroTexto"/>
                <p:cNvSpPr txBox="1">
                  <a:spLocks noRot="1" noChangeAspect="1" noMove="1" noResize="1" noEditPoints="1" noAdjustHandles="1" noChangeArrowheads="1" noChangeShapeType="1" noTextEdit="1"/>
                </p:cNvSpPr>
                <p:nvPr/>
              </p:nvSpPr>
              <p:spPr>
                <a:xfrm>
                  <a:off x="3419486" y="1787175"/>
                  <a:ext cx="1056122" cy="338554"/>
                </a:xfrm>
                <a:prstGeom prst="rect">
                  <a:avLst/>
                </a:prstGeom>
                <a:blipFill>
                  <a:blip r:embed="rId7"/>
                  <a:stretch>
                    <a:fillRect/>
                  </a:stretch>
                </a:blipFill>
              </p:spPr>
              <p:txBody>
                <a:bodyPr/>
                <a:lstStyle/>
                <a:p>
                  <a:r>
                    <a:rPr lang="es-ES">
                      <a:noFill/>
                    </a:rPr>
                    <a:t> </a:t>
                  </a:r>
                </a:p>
              </p:txBody>
            </p:sp>
          </mc:Fallback>
        </mc:AlternateContent>
      </p:grpSp>
      <p:sp>
        <p:nvSpPr>
          <p:cNvPr id="33" name="37 CuadroTexto"/>
          <p:cNvSpPr txBox="1"/>
          <p:nvPr/>
        </p:nvSpPr>
        <p:spPr>
          <a:xfrm>
            <a:off x="410682" y="3911502"/>
            <a:ext cx="5145206" cy="369332"/>
          </a:xfrm>
          <a:prstGeom prst="rect">
            <a:avLst/>
          </a:prstGeom>
          <a:noFill/>
        </p:spPr>
        <p:txBody>
          <a:bodyPr wrap="square" rtlCol="0">
            <a:spAutoFit/>
          </a:bodyPr>
          <a:lstStyle/>
          <a:p>
            <a:r>
              <a:rPr lang="es-ES" b="1" dirty="0" smtClean="0">
                <a:solidFill>
                  <a:srgbClr val="00B0F0"/>
                </a:solidFill>
                <a:latin typeface="Nunito Sans" panose="00000500000000000000" pitchFamily="2" charset="0"/>
                <a:cs typeface="Arial" pitchFamily="34" charset="0"/>
                <a:sym typeface="Wingdings 3" panose="05040102010807070707" pitchFamily="18" charset="2"/>
              </a:rPr>
              <a:t> </a:t>
            </a:r>
            <a:r>
              <a:rPr lang="es-ES" b="1" dirty="0" smtClean="0">
                <a:solidFill>
                  <a:srgbClr val="00B0F0"/>
                </a:solidFill>
                <a:latin typeface="Nunito Sans" panose="00000500000000000000" pitchFamily="2" charset="0"/>
                <a:cs typeface="Arial" pitchFamily="34" charset="0"/>
              </a:rPr>
              <a:t>Determinación de las masas planetarias</a:t>
            </a:r>
            <a:endParaRPr lang="es-ES" b="1" dirty="0">
              <a:solidFill>
                <a:srgbClr val="00B0F0"/>
              </a:solidFill>
              <a:latin typeface="Nunito Sans" panose="00000500000000000000" pitchFamily="2" charset="0"/>
              <a:cs typeface="Arial" pitchFamily="34" charset="0"/>
            </a:endParaRPr>
          </a:p>
        </p:txBody>
      </p:sp>
      <mc:AlternateContent xmlns:mc="http://schemas.openxmlformats.org/markup-compatibility/2006" xmlns:a14="http://schemas.microsoft.com/office/drawing/2010/main">
        <mc:Choice Requires="a14">
          <p:sp>
            <p:nvSpPr>
              <p:cNvPr id="34" name="38 CuadroTexto"/>
              <p:cNvSpPr txBox="1"/>
              <p:nvPr/>
            </p:nvSpPr>
            <p:spPr>
              <a:xfrm>
                <a:off x="2358486" y="4800197"/>
                <a:ext cx="3790910" cy="5865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𝑃</m:t>
                              </m:r>
                            </m:sub>
                          </m:sSub>
                          <m:r>
                            <a:rPr lang="es-ES" sz="1600" b="0" i="1" smtClean="0">
                              <a:latin typeface="Cambria Math"/>
                            </a:rPr>
                            <m:t>𝑚</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r>
                        <a:rPr lang="es-ES" sz="1600" b="0" i="1" smtClean="0">
                          <a:latin typeface="Cambria Math"/>
                        </a:rPr>
                        <m:t>=</m:t>
                      </m:r>
                      <m:r>
                        <a:rPr lang="es-ES" sz="1600" b="0" i="1" smtClean="0">
                          <a:latin typeface="Cambria Math"/>
                        </a:rPr>
                        <m:t>𝑚</m:t>
                      </m:r>
                      <m:f>
                        <m:fPr>
                          <m:ctrlPr>
                            <a:rPr lang="es-ES" sz="1600" b="0" i="1" smtClean="0">
                              <a:latin typeface="Cambria Math" panose="02040503050406030204" pitchFamily="18" charset="0"/>
                            </a:rPr>
                          </m:ctrlPr>
                        </m:fPr>
                        <m:num>
                          <m:r>
                            <a:rPr lang="es-ES" sz="1600" b="0" i="1" smtClean="0">
                              <a:latin typeface="Cambria Math"/>
                            </a:rPr>
                            <m:t>4</m:t>
                          </m:r>
                          <m:sSup>
                            <m:sSupPr>
                              <m:ctrlPr>
                                <a:rPr lang="es-ES" sz="1600" b="0" i="1" smtClean="0">
                                  <a:latin typeface="Cambria Math" panose="02040503050406030204" pitchFamily="18" charset="0"/>
                                </a:rPr>
                              </m:ctrlPr>
                            </m:sSupPr>
                            <m:e>
                              <m:r>
                                <a:rPr lang="es-ES" sz="1600" b="0" i="1" smtClean="0">
                                  <a:latin typeface="Cambria Math"/>
                                  <a:ea typeface="Cambria Math"/>
                                </a:rPr>
                                <m:t>𝜋</m:t>
                              </m:r>
                            </m:e>
                            <m:sup>
                              <m:r>
                                <a:rPr lang="es-ES" sz="1600" b="0" i="1" smtClean="0">
                                  <a:latin typeface="Cambria Math"/>
                                </a:rPr>
                                <m:t>2</m:t>
                              </m:r>
                            </m:sup>
                          </m:sSup>
                        </m:num>
                        <m:den>
                          <m:sSup>
                            <m:sSupPr>
                              <m:ctrlPr>
                                <a:rPr lang="es-ES" sz="1600" b="0" i="1" smtClean="0">
                                  <a:latin typeface="Cambria Math" panose="02040503050406030204" pitchFamily="18" charset="0"/>
                                </a:rPr>
                              </m:ctrlPr>
                            </m:sSupPr>
                            <m:e>
                              <m:r>
                                <a:rPr lang="es-ES" sz="1600" b="0" i="1" smtClean="0">
                                  <a:latin typeface="Cambria Math"/>
                                </a:rPr>
                                <m:t>𝑇</m:t>
                              </m:r>
                            </m:e>
                            <m:sup>
                              <m:r>
                                <a:rPr lang="es-ES" sz="1600" b="0" i="1" smtClean="0">
                                  <a:latin typeface="Cambria Math"/>
                                </a:rPr>
                                <m:t>2</m:t>
                              </m:r>
                            </m:sup>
                          </m:sSup>
                        </m:den>
                      </m:f>
                      <m:r>
                        <a:rPr lang="es-ES" sz="1600" b="0" i="1" smtClean="0">
                          <a:latin typeface="Cambria Math"/>
                        </a:rPr>
                        <m:t>𝑟</m:t>
                      </m:r>
                      <m:r>
                        <a:rPr lang="es-ES" sz="1600" b="0" i="1" smtClean="0">
                          <a:latin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      </m:t>
                      </m:r>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𝑃</m:t>
                          </m:r>
                        </m:sub>
                      </m:sSub>
                      <m:r>
                        <a:rPr lang="es-ES" sz="1600" i="1">
                          <a:latin typeface="Cambria Math"/>
                        </a:rPr>
                        <m:t>=</m:t>
                      </m:r>
                      <m:f>
                        <m:fPr>
                          <m:ctrlPr>
                            <a:rPr lang="es-ES" sz="1600" i="1">
                              <a:latin typeface="Cambria Math" panose="02040503050406030204" pitchFamily="18" charset="0"/>
                            </a:rPr>
                          </m:ctrlPr>
                        </m:fPr>
                        <m:num>
                          <m:r>
                            <a:rPr lang="es-ES" sz="1600" i="1">
                              <a:latin typeface="Cambria Math"/>
                            </a:rPr>
                            <m:t>4</m:t>
                          </m:r>
                          <m:sSup>
                            <m:sSupPr>
                              <m:ctrlPr>
                                <a:rPr lang="es-ES" sz="1600" i="1">
                                  <a:latin typeface="Cambria Math" panose="02040503050406030204" pitchFamily="18" charset="0"/>
                                </a:rPr>
                              </m:ctrlPr>
                            </m:sSupPr>
                            <m:e>
                              <m:r>
                                <a:rPr lang="es-ES" sz="1600" i="1">
                                  <a:latin typeface="Cambria Math"/>
                                  <a:ea typeface="Cambria Math"/>
                                </a:rPr>
                                <m:t>𝜋</m:t>
                              </m:r>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𝑟</m:t>
                              </m:r>
                            </m:e>
                            <m:sup>
                              <m:r>
                                <a:rPr lang="es-ES" sz="1600" i="1">
                                  <a:latin typeface="Cambria Math"/>
                                </a:rPr>
                                <m:t>3</m:t>
                              </m:r>
                            </m:sup>
                          </m:sSup>
                        </m:num>
                        <m:den>
                          <m:r>
                            <a:rPr lang="es-ES" sz="1600" i="1">
                              <a:latin typeface="Cambria Math"/>
                            </a:rPr>
                            <m:t>𝐺</m:t>
                          </m:r>
                          <m:sSup>
                            <m:sSupPr>
                              <m:ctrlPr>
                                <a:rPr lang="es-ES" sz="1600" i="1">
                                  <a:latin typeface="Cambria Math" panose="02040503050406030204" pitchFamily="18" charset="0"/>
                                </a:rPr>
                              </m:ctrlPr>
                            </m:sSupPr>
                            <m:e>
                              <m:r>
                                <a:rPr lang="es-ES" sz="1600" i="1">
                                  <a:latin typeface="Cambria Math"/>
                                </a:rPr>
                                <m:t>𝑇</m:t>
                              </m:r>
                            </m:e>
                            <m:sup>
                              <m:r>
                                <a:rPr lang="es-ES" sz="1600" i="1">
                                  <a:latin typeface="Cambria Math"/>
                                </a:rPr>
                                <m:t>2</m:t>
                              </m:r>
                            </m:sup>
                          </m:sSup>
                        </m:den>
                      </m:f>
                    </m:oMath>
                  </m:oMathPara>
                </a14:m>
                <a:endParaRPr lang="es-ES" sz="1600" dirty="0">
                  <a:latin typeface="Nunito Sans" panose="00000500000000000000" pitchFamily="2" charset="0"/>
                </a:endParaRPr>
              </a:p>
            </p:txBody>
          </p:sp>
        </mc:Choice>
        <mc:Fallback xmlns="">
          <p:sp>
            <p:nvSpPr>
              <p:cNvPr id="34" name="38 CuadroTexto"/>
              <p:cNvSpPr txBox="1">
                <a:spLocks noRot="1" noChangeAspect="1" noMove="1" noResize="1" noEditPoints="1" noAdjustHandles="1" noChangeArrowheads="1" noChangeShapeType="1" noTextEdit="1"/>
              </p:cNvSpPr>
              <p:nvPr/>
            </p:nvSpPr>
            <p:spPr>
              <a:xfrm>
                <a:off x="2358486" y="4800197"/>
                <a:ext cx="3790910" cy="586507"/>
              </a:xfrm>
              <a:prstGeom prst="rect">
                <a:avLst/>
              </a:prstGeom>
              <a:blipFill>
                <a:blip r:embed="rId8"/>
                <a:stretch>
                  <a:fillRect/>
                </a:stretch>
              </a:blipFill>
            </p:spPr>
            <p:txBody>
              <a:bodyPr/>
              <a:lstStyle/>
              <a:p>
                <a:r>
                  <a:rPr lang="es-ES">
                    <a:noFill/>
                  </a:rPr>
                  <a:t> </a:t>
                </a:r>
              </a:p>
            </p:txBody>
          </p:sp>
        </mc:Fallback>
      </mc:AlternateContent>
      <p:sp>
        <p:nvSpPr>
          <p:cNvPr id="35" name="39 CuadroTexto"/>
          <p:cNvSpPr txBox="1"/>
          <p:nvPr/>
        </p:nvSpPr>
        <p:spPr>
          <a:xfrm>
            <a:off x="410683" y="4307286"/>
            <a:ext cx="4817660" cy="338554"/>
          </a:xfrm>
          <a:prstGeom prst="rect">
            <a:avLst/>
          </a:prstGeom>
          <a:noFill/>
        </p:spPr>
        <p:txBody>
          <a:bodyPr wrap="square" rtlCol="0">
            <a:spAutoFit/>
          </a:bodyPr>
          <a:lstStyle/>
          <a:p>
            <a:r>
              <a:rPr lang="es-ES" sz="1600" dirty="0" smtClean="0">
                <a:latin typeface="Nunito Sans" panose="00000500000000000000" pitchFamily="2" charset="0"/>
                <a:cs typeface="Arial" pitchFamily="34" charset="0"/>
              </a:rPr>
              <a:t>Consideremos un satélite de un planeta</a:t>
            </a:r>
            <a:endParaRPr lang="es-ES" sz="1600" dirty="0">
              <a:latin typeface="Nunito Sans" panose="00000500000000000000" pitchFamily="2" charset="0"/>
              <a:cs typeface="Arial" pitchFamily="34" charset="0"/>
            </a:endParaRPr>
          </a:p>
        </p:txBody>
      </p:sp>
    </p:spTree>
    <p:extLst>
      <p:ext uri="{BB962C8B-B14F-4D97-AF65-F5344CB8AC3E}">
        <p14:creationId xmlns:p14="http://schemas.microsoft.com/office/powerpoint/2010/main" val="1344742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36" name="Tabla 35"/>
              <p:cNvGraphicFramePr>
                <a:graphicFrameLocks noGrp="1"/>
              </p:cNvGraphicFramePr>
              <p:nvPr>
                <p:extLst>
                  <p:ext uri="{D42A27DB-BD31-4B8C-83A1-F6EECF244321}">
                    <p14:modId xmlns:p14="http://schemas.microsoft.com/office/powerpoint/2010/main" val="4028289200"/>
                  </p:ext>
                </p:extLst>
              </p:nvPr>
            </p:nvGraphicFramePr>
            <p:xfrm>
              <a:off x="561192" y="1184168"/>
              <a:ext cx="8178801" cy="243000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68152">
                    <a:tc>
                      <a:txBody>
                        <a:bodyPr/>
                        <a:lstStyle/>
                        <a:p>
                          <a:pPr algn="r">
                            <a:lnSpc>
                              <a:spcPct val="100000"/>
                            </a:lnSpc>
                          </a:pPr>
                          <a:r>
                            <a:rPr lang="es-ES" sz="1600" dirty="0" smtClean="0">
                              <a:latin typeface="+mn-lt"/>
                            </a:rPr>
                            <a:t>10.</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r>
                            <a:rPr lang="es-ES" sz="1600" dirty="0" smtClean="0"/>
                            <a:t>El diámetro de Venus es de </a:t>
                          </a:r>
                          <a14:m>
                            <m:oMath xmlns:m="http://schemas.openxmlformats.org/officeDocument/2006/math">
                              <m:r>
                                <a:rPr lang="es-ES" sz="1600" i="1" dirty="0" smtClean="0">
                                  <a:latin typeface="Cambria Math" panose="02040503050406030204" pitchFamily="18" charset="0"/>
                                </a:rPr>
                                <m:t>12 120 </m:t>
                              </m:r>
                              <m:r>
                                <a:rPr lang="es-ES" sz="1600" i="1" dirty="0" smtClean="0">
                                  <a:latin typeface="Cambria Math" panose="02040503050406030204" pitchFamily="18" charset="0"/>
                                </a:rPr>
                                <m:t>𝑘𝑚</m:t>
                              </m:r>
                              <m:r>
                                <a:rPr lang="es-ES" sz="1600" i="1" dirty="0" smtClean="0">
                                  <a:latin typeface="Cambria Math" panose="02040503050406030204" pitchFamily="18" charset="0"/>
                                </a:rPr>
                                <m:t> </m:t>
                              </m:r>
                            </m:oMath>
                          </a14:m>
                          <a:r>
                            <a:rPr lang="es-ES" sz="1600" dirty="0"/>
                            <a:t>y su densidad media es de </a:t>
                          </a:r>
                          <a14:m>
                            <m:oMath xmlns:m="http://schemas.openxmlformats.org/officeDocument/2006/math">
                              <m:r>
                                <a:rPr lang="es-ES" sz="1600" i="1" dirty="0" smtClean="0">
                                  <a:latin typeface="Cambria Math" panose="02040503050406030204" pitchFamily="18" charset="0"/>
                                </a:rPr>
                                <m:t>5 200 </m:t>
                              </m:r>
                              <m:r>
                                <a:rPr lang="es-ES" sz="1600" i="1" dirty="0">
                                  <a:latin typeface="Cambria Math" panose="02040503050406030204" pitchFamily="18" charset="0"/>
                                </a:rPr>
                                <m:t>𝑘𝑔</m:t>
                              </m:r>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𝑚</m:t>
                                  </m:r>
                                </m:e>
                                <m:sup>
                                  <m:r>
                                    <a:rPr lang="es-ES" sz="1600" b="0" i="1" dirty="0" smtClean="0">
                                      <a:latin typeface="Cambria Math" panose="02040503050406030204" pitchFamily="18" charset="0"/>
                                    </a:rPr>
                                    <m:t>−3</m:t>
                                  </m:r>
                                </m:sup>
                              </m:sSup>
                              <m:r>
                                <a:rPr lang="es-ES" sz="1600" i="1" dirty="0">
                                  <a:latin typeface="Cambria Math" panose="02040503050406030204" pitchFamily="18" charset="0"/>
                                </a:rPr>
                                <m:t> </m:t>
                              </m:r>
                            </m:oMath>
                          </a14:m>
                          <a:r>
                            <a:rPr lang="es-ES" sz="1600" dirty="0" smtClean="0"/>
                            <a:t>¿</a:t>
                          </a:r>
                          <a:r>
                            <a:rPr lang="es-ES" sz="1600" dirty="0"/>
                            <a:t>Hasta que altura ascendería un objeto lanzado desde su superficie con una velocidad de </a:t>
                          </a:r>
                          <a14:m>
                            <m:oMath xmlns:m="http://schemas.openxmlformats.org/officeDocument/2006/math">
                              <m:r>
                                <a:rPr lang="es-ES" sz="1600" i="1" dirty="0" smtClean="0">
                                  <a:latin typeface="Cambria Math" panose="02040503050406030204" pitchFamily="18" charset="0"/>
                                </a:rPr>
                                <m:t>30 </m:t>
                              </m:r>
                              <m:r>
                                <a:rPr lang="es-ES" sz="1600" i="1" dirty="0">
                                  <a:latin typeface="Cambria Math" panose="02040503050406030204" pitchFamily="18" charset="0"/>
                                </a:rPr>
                                <m:t>𝑚</m:t>
                              </m:r>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𝑠</m:t>
                                  </m:r>
                                </m:e>
                                <m:sup>
                                  <m:r>
                                    <a:rPr lang="es-ES" sz="1600" b="0" i="1" dirty="0" smtClean="0">
                                      <a:latin typeface="Cambria Math" panose="02040503050406030204" pitchFamily="18" charset="0"/>
                                    </a:rPr>
                                    <m:t>−1</m:t>
                                  </m:r>
                                </m:sup>
                              </m:sSup>
                            </m:oMath>
                          </a14:m>
                          <a:r>
                            <a:rPr lang="es-ES" sz="1600" dirty="0" smtClean="0"/>
                            <a:t>? </a:t>
                          </a:r>
                          <a:endParaRPr lang="es-ES" sz="1600" dirty="0"/>
                        </a:p>
                        <a:p>
                          <a:pPr marL="0" indent="0" algn="just"/>
                          <a:r>
                            <a:rPr lang="es-ES" sz="1600" b="1" dirty="0" smtClean="0">
                              <a:solidFill>
                                <a:schemeClr val="tx1"/>
                              </a:solidFill>
                            </a:rPr>
                            <a:t>Sol</a:t>
                          </a:r>
                          <a:r>
                            <a:rPr lang="es-ES" sz="1600" dirty="0">
                              <a:solidFill>
                                <a:schemeClr val="tx1"/>
                              </a:solidFill>
                            </a:rPr>
                            <a:t>: </a:t>
                          </a:r>
                          <a14:m>
                            <m:oMath xmlns:m="http://schemas.openxmlformats.org/officeDocument/2006/math">
                              <m:r>
                                <a:rPr lang="es-ES" sz="1600" i="1">
                                  <a:latin typeface="Cambria Math" panose="02040503050406030204" pitchFamily="18" charset="0"/>
                                </a:rPr>
                                <m:t>51 </m:t>
                              </m:r>
                              <m:r>
                                <a:rPr lang="es-ES" sz="1600" i="1">
                                  <a:latin typeface="Cambria Math" panose="02040503050406030204" pitchFamily="18" charset="0"/>
                                </a:rPr>
                                <m:t>𝑚</m:t>
                              </m:r>
                            </m:oMath>
                          </a14:m>
                          <a:endParaRPr lang="es-ES" sz="1600" dirty="0"/>
                        </a:p>
                      </a:txBody>
                      <a:tcPr marL="36000" marR="36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741680">
                    <a:tc>
                      <a:txBody>
                        <a:bodyPr/>
                        <a:lstStyle/>
                        <a:p>
                          <a:pPr algn="r">
                            <a:lnSpc>
                              <a:spcPct val="100000"/>
                            </a:lnSpc>
                          </a:pPr>
                          <a:r>
                            <a:rPr lang="es-ES" sz="1600" dirty="0" smtClean="0">
                              <a:latin typeface="+mn-lt"/>
                            </a:rPr>
                            <a:t>11.</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r>
                            <a:rPr lang="es-ES" sz="1600" dirty="0" smtClean="0"/>
                            <a:t>El satélite de Júpiter llamado Ío tiene un período de revolución de </a:t>
                          </a:r>
                          <a14:m>
                            <m:oMath xmlns:m="http://schemas.openxmlformats.org/officeDocument/2006/math">
                              <m:r>
                                <a:rPr lang="es-ES" sz="1600" i="1" dirty="0" smtClean="0">
                                  <a:latin typeface="Cambria Math" panose="02040503050406030204" pitchFamily="18" charset="0"/>
                                </a:rPr>
                                <m:t>42 </m:t>
                              </m:r>
                              <m:r>
                                <a:rPr lang="es-ES" sz="1600" i="1" dirty="0" smtClean="0">
                                  <a:latin typeface="Cambria Math" panose="02040503050406030204" pitchFamily="18" charset="0"/>
                                </a:rPr>
                                <m:t>h𝑜𝑟𝑎𝑠</m:t>
                              </m:r>
                              <m:r>
                                <a:rPr lang="es-ES" sz="1600" i="1" dirty="0" smtClean="0">
                                  <a:latin typeface="Cambria Math" panose="02040503050406030204" pitchFamily="18" charset="0"/>
                                </a:rPr>
                                <m:t> 29 </m:t>
                              </m:r>
                              <m:r>
                                <a:rPr lang="es-ES" sz="1600" i="1" dirty="0" smtClean="0">
                                  <a:latin typeface="Cambria Math" panose="02040503050406030204" pitchFamily="18" charset="0"/>
                                </a:rPr>
                                <m:t>𝑚𝑖𝑛𝑢𝑡𝑜𝑠</m:t>
                              </m:r>
                            </m:oMath>
                          </a14:m>
                          <a:r>
                            <a:rPr lang="es-ES" sz="1600" dirty="0"/>
                            <a:t>, y su distancia media a Júpiter es de </a:t>
                          </a:r>
                          <a14:m>
                            <m:oMath xmlns:m="http://schemas.openxmlformats.org/officeDocument/2006/math">
                              <m:r>
                                <a:rPr lang="es-ES" sz="1600" i="1" dirty="0" smtClean="0">
                                  <a:latin typeface="Cambria Math" panose="02040503050406030204" pitchFamily="18" charset="0"/>
                                </a:rPr>
                                <m:t>422 000 </m:t>
                              </m:r>
                              <m:r>
                                <a:rPr lang="es-ES" sz="1600" i="1" dirty="0" smtClean="0">
                                  <a:latin typeface="Cambria Math" panose="02040503050406030204" pitchFamily="18" charset="0"/>
                                </a:rPr>
                                <m:t>𝑘𝑚</m:t>
                              </m:r>
                            </m:oMath>
                          </a14:m>
                          <a:r>
                            <a:rPr lang="es-ES" sz="1600" dirty="0"/>
                            <a:t>. ¿Cuál es la masa de Júpiter?</a:t>
                          </a:r>
                        </a:p>
                        <a:p>
                          <a:pPr marL="0" indent="0" algn="just"/>
                          <a:r>
                            <a:rPr lang="es-ES" sz="1600" b="1" dirty="0" smtClean="0">
                              <a:solidFill>
                                <a:schemeClr val="tx1"/>
                              </a:solidFill>
                            </a:rPr>
                            <a:t>Sol</a:t>
                          </a:r>
                          <a:r>
                            <a:rPr lang="es-ES" sz="1600" dirty="0">
                              <a:solidFill>
                                <a:schemeClr val="tx1"/>
                              </a:solidFill>
                            </a:rPr>
                            <a:t>: </a:t>
                          </a:r>
                          <a14:m>
                            <m:oMath xmlns:m="http://schemas.openxmlformats.org/officeDocument/2006/math">
                              <m:r>
                                <a:rPr lang="es-ES" sz="1600" i="1">
                                  <a:latin typeface="Cambria Math" panose="02040503050406030204" pitchFamily="18" charset="0"/>
                                </a:rPr>
                                <m:t>1,9·</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27</m:t>
                                  </m:r>
                                </m:sup>
                              </m:sSup>
                              <m:r>
                                <a:rPr lang="es-ES" sz="1600" i="1">
                                  <a:latin typeface="Cambria Math" panose="02040503050406030204" pitchFamily="18" charset="0"/>
                                </a:rPr>
                                <m:t> </m:t>
                              </m:r>
                              <m:r>
                                <a:rPr lang="es-ES" sz="1600" i="1">
                                  <a:latin typeface="Cambria Math" panose="02040503050406030204" pitchFamily="18" charset="0"/>
                                </a:rPr>
                                <m:t>𝑘𝑔</m:t>
                              </m:r>
                            </m:oMath>
                          </a14:m>
                          <a:endParaRPr lang="es-ES" sz="1600" dirty="0"/>
                        </a:p>
                      </a:txBody>
                      <a:tcPr marL="36000" marR="36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36" name="Tabla 35"/>
              <p:cNvGraphicFramePr>
                <a:graphicFrameLocks noGrp="1"/>
              </p:cNvGraphicFramePr>
              <p:nvPr>
                <p:extLst>
                  <p:ext uri="{D42A27DB-BD31-4B8C-83A1-F6EECF244321}">
                    <p14:modId xmlns:p14="http://schemas.microsoft.com/office/powerpoint/2010/main" val="4028289200"/>
                  </p:ext>
                </p:extLst>
              </p:nvPr>
            </p:nvGraphicFramePr>
            <p:xfrm>
              <a:off x="561192" y="1184168"/>
              <a:ext cx="8178801" cy="243000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047360">
                    <a:tc>
                      <a:txBody>
                        <a:bodyPr/>
                        <a:lstStyle/>
                        <a:p>
                          <a:pPr algn="r">
                            <a:lnSpc>
                              <a:spcPct val="100000"/>
                            </a:lnSpc>
                          </a:pPr>
                          <a:r>
                            <a:rPr lang="es-ES" sz="1600" dirty="0" smtClean="0">
                              <a:latin typeface="+mn-lt"/>
                            </a:rPr>
                            <a:t>10.</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marL="36000" marR="36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3"/>
                          <a:stretch>
                            <a:fillRect l="-4922" t="-33140" r="-156" b="-108721"/>
                          </a:stretch>
                        </a:blipFill>
                      </a:tcPr>
                    </a:tc>
                    <a:tc hMerge="1">
                      <a:txBody>
                        <a:bodyPr/>
                        <a:lstStyle/>
                        <a:p>
                          <a:endParaRPr lang="es-ES" sz="1600" dirty="0"/>
                        </a:p>
                      </a:txBody>
                      <a:tcPr/>
                    </a:tc>
                    <a:extLst>
                      <a:ext uri="{0D108BD9-81ED-4DB2-BD59-A6C34878D82A}">
                        <a16:rowId xmlns:a16="http://schemas.microsoft.com/office/drawing/2014/main" val="1235451715"/>
                      </a:ext>
                    </a:extLst>
                  </a:tr>
                  <a:tr h="1047360">
                    <a:tc>
                      <a:txBody>
                        <a:bodyPr/>
                        <a:lstStyle/>
                        <a:p>
                          <a:pPr algn="r">
                            <a:lnSpc>
                              <a:spcPct val="100000"/>
                            </a:lnSpc>
                          </a:pPr>
                          <a:r>
                            <a:rPr lang="es-ES" sz="1600" dirty="0" smtClean="0">
                              <a:latin typeface="+mn-lt"/>
                            </a:rPr>
                            <a:t>11.</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marL="36000" marR="36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3"/>
                          <a:stretch>
                            <a:fillRect l="-4922" t="-133140" r="-156" b="-8721"/>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1163500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sp>
        <p:nvSpPr>
          <p:cNvPr id="13" name="CuadroTexto 12"/>
          <p:cNvSpPr txBox="1"/>
          <p:nvPr/>
        </p:nvSpPr>
        <p:spPr>
          <a:xfrm>
            <a:off x="410682" y="1057072"/>
            <a:ext cx="8441521" cy="276999"/>
          </a:xfrm>
          <a:prstGeom prst="rect">
            <a:avLst/>
          </a:prstGeom>
          <a:noFill/>
        </p:spPr>
        <p:txBody>
          <a:bodyPr wrap="square" lIns="0" tIns="0" rIns="0" bIns="0" rtlCol="0">
            <a:spAutoFit/>
          </a:bodyPr>
          <a:lstStyle/>
          <a:p>
            <a:r>
              <a:rPr lang="es-ES" b="1" dirty="0" smtClean="0">
                <a:solidFill>
                  <a:srgbClr val="002060"/>
                </a:solidFill>
              </a:rPr>
              <a:t>3.6. La constante de gravitación universal G</a:t>
            </a:r>
            <a:endParaRPr lang="es-ES" b="1" dirty="0">
              <a:solidFill>
                <a:srgbClr val="002060"/>
              </a:solidFill>
            </a:endParaRPr>
          </a:p>
        </p:txBody>
      </p:sp>
      <p:sp>
        <p:nvSpPr>
          <p:cNvPr id="14" name="1 CuadroTexto"/>
          <p:cNvSpPr txBox="1"/>
          <p:nvPr/>
        </p:nvSpPr>
        <p:spPr>
          <a:xfrm>
            <a:off x="354843" y="1473958"/>
            <a:ext cx="5773002" cy="3539430"/>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rPr>
              <a:t>Newton no mencionó la constante G.</a:t>
            </a:r>
          </a:p>
          <a:p>
            <a:pPr marL="177800" indent="-177800" algn="just">
              <a:buFont typeface="Arial" panose="020B0604020202020204" pitchFamily="34" charset="0"/>
              <a:buChar char="•"/>
            </a:pPr>
            <a:endParaRPr lang="es-ES" sz="1600" dirty="0" smtClean="0">
              <a:latin typeface="Nunito Sans" panose="00000500000000000000" pitchFamily="2" charset="0"/>
              <a:cs typeface="Arial" pitchFamily="34" charset="0"/>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rPr>
              <a:t>Para calcularla sería necesario conocer la masa de la Tierra:</a:t>
            </a:r>
          </a:p>
          <a:p>
            <a:pPr marL="177800" indent="-177800" algn="just">
              <a:buFont typeface="Arial" panose="020B0604020202020204" pitchFamily="34" charset="0"/>
              <a:buChar char="•"/>
            </a:pPr>
            <a:endParaRPr lang="es-ES" sz="1600" dirty="0" smtClean="0">
              <a:latin typeface="Nunito Sans" panose="00000500000000000000" pitchFamily="2" charset="0"/>
              <a:cs typeface="Arial" pitchFamily="34" charset="0"/>
            </a:endParaRPr>
          </a:p>
          <a:p>
            <a:pPr marL="177800" indent="-177800" algn="just">
              <a:buFont typeface="Arial" panose="020B0604020202020204" pitchFamily="34" charset="0"/>
              <a:buChar char="•"/>
            </a:pPr>
            <a:endParaRPr lang="es-ES" sz="1600" b="1" dirty="0">
              <a:effectLst>
                <a:outerShdw blurRad="38100" dist="38100" dir="2700000" algn="tl">
                  <a:srgbClr val="000000">
                    <a:alpha val="43137"/>
                  </a:srgbClr>
                </a:outerShdw>
              </a:effectLst>
              <a:latin typeface="Nunito Sans" panose="00000500000000000000" pitchFamily="2" charset="0"/>
              <a:cs typeface="Arial" pitchFamily="34" charset="0"/>
            </a:endParaRPr>
          </a:p>
          <a:p>
            <a:pPr marL="177800" indent="-177800" algn="just">
              <a:buFont typeface="Arial" panose="020B0604020202020204" pitchFamily="34" charset="0"/>
              <a:buChar char="•"/>
            </a:pPr>
            <a:endParaRPr lang="es-ES" sz="1600" b="1" dirty="0" smtClean="0">
              <a:effectLst>
                <a:outerShdw blurRad="38100" dist="38100" dir="2700000" algn="tl">
                  <a:srgbClr val="000000">
                    <a:alpha val="43137"/>
                  </a:srgbClr>
                </a:outerShdw>
              </a:effectLst>
              <a:latin typeface="Nunito Sans" panose="00000500000000000000" pitchFamily="2" charset="0"/>
              <a:cs typeface="Arial" pitchFamily="34" charset="0"/>
            </a:endParaRPr>
          </a:p>
          <a:p>
            <a:pPr marL="177800" indent="-177800" algn="just">
              <a:buFont typeface="Arial" panose="020B0604020202020204" pitchFamily="34" charset="0"/>
              <a:buChar char="•"/>
            </a:pPr>
            <a:r>
              <a:rPr lang="es-ES" sz="1600" b="1" dirty="0" smtClean="0">
                <a:latin typeface="Nunito Sans" panose="00000500000000000000" pitchFamily="2" charset="0"/>
                <a:cs typeface="Arial" pitchFamily="34" charset="0"/>
              </a:rPr>
              <a:t>Cavendish</a:t>
            </a:r>
            <a:r>
              <a:rPr lang="es-ES" sz="1600" dirty="0" smtClean="0">
                <a:latin typeface="Nunito Sans" panose="00000500000000000000" pitchFamily="2" charset="0"/>
                <a:cs typeface="Arial" pitchFamily="34" charset="0"/>
              </a:rPr>
              <a:t> (1731 – 1810), utilizando la balanza de torsión, logro medir la constante G. O, dicho de otra forma, ¡logró medir la masa de la Tierra!</a:t>
            </a:r>
          </a:p>
          <a:p>
            <a:pPr marL="177800" indent="-177800" algn="just">
              <a:buFont typeface="Arial" panose="020B0604020202020204" pitchFamily="34" charset="0"/>
              <a:buChar char="•"/>
            </a:pPr>
            <a:endParaRPr lang="es-ES" sz="1600" dirty="0" smtClean="0">
              <a:latin typeface="Nunito Sans" panose="00000500000000000000" pitchFamily="2" charset="0"/>
              <a:cs typeface="Arial" pitchFamily="34" charset="0"/>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rPr>
              <a:t>La primera medida fue:</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endParaRPr>
          </a:p>
          <a:p>
            <a:pPr marL="177800" indent="-177800" algn="just">
              <a:buFont typeface="Arial" panose="020B0604020202020204" pitchFamily="34" charset="0"/>
              <a:buChar char="•"/>
            </a:pPr>
            <a:endParaRPr lang="es-ES" sz="1600" dirty="0" smtClean="0">
              <a:latin typeface="Nunito Sans" panose="00000500000000000000" pitchFamily="2" charset="0"/>
              <a:cs typeface="Arial" pitchFamily="34" charset="0"/>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rPr>
              <a:t>El valor actual es de:</a:t>
            </a:r>
          </a:p>
        </p:txBody>
      </p:sp>
      <mc:AlternateContent xmlns:mc="http://schemas.openxmlformats.org/markup-compatibility/2006" xmlns:a14="http://schemas.microsoft.com/office/drawing/2010/main">
        <mc:Choice Requires="a14">
          <p:sp>
            <p:nvSpPr>
              <p:cNvPr id="15" name="5 CuadroTexto"/>
              <p:cNvSpPr txBox="1"/>
              <p:nvPr/>
            </p:nvSpPr>
            <p:spPr>
              <a:xfrm>
                <a:off x="2670418" y="2244312"/>
                <a:ext cx="1141851" cy="6422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𝐺</m:t>
                      </m:r>
                      <m:r>
                        <a:rPr lang="es-ES" sz="1600" b="0" i="1" smtClean="0">
                          <a:latin typeface="Cambria Math" panose="02040503050406030204" pitchFamily="18" charset="0"/>
                        </a:rPr>
                        <m:t>=</m:t>
                      </m:r>
                      <m:r>
                        <a:rPr lang="es-ES" sz="1600" b="0" i="1" smtClean="0">
                          <a:latin typeface="Cambria Math" panose="02040503050406030204" pitchFamily="18" charset="0"/>
                        </a:rPr>
                        <m:t>𝑔</m:t>
                      </m:r>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e>
                            <m:sup>
                              <m:r>
                                <a:rPr lang="es-ES" sz="1600" b="0" i="1" smtClean="0">
                                  <a:latin typeface="Cambria Math" panose="02040503050406030204" pitchFamily="18" charset="0"/>
                                </a:rPr>
                                <m:t>2</m:t>
                              </m:r>
                            </m:sup>
                          </m:sSup>
                        </m:num>
                        <m:den>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𝑇</m:t>
                              </m:r>
                            </m:sub>
                          </m:sSub>
                        </m:den>
                      </m:f>
                    </m:oMath>
                  </m:oMathPara>
                </a14:m>
                <a:endParaRPr lang="es-ES" sz="1600" dirty="0">
                  <a:latin typeface="Nunito Sans" panose="00000500000000000000" pitchFamily="2" charset="0"/>
                </a:endParaRPr>
              </a:p>
            </p:txBody>
          </p:sp>
        </mc:Choice>
        <mc:Fallback xmlns="">
          <p:sp>
            <p:nvSpPr>
              <p:cNvPr id="15" name="5 CuadroTexto"/>
              <p:cNvSpPr txBox="1">
                <a:spLocks noRot="1" noChangeAspect="1" noMove="1" noResize="1" noEditPoints="1" noAdjustHandles="1" noChangeArrowheads="1" noChangeShapeType="1" noTextEdit="1"/>
              </p:cNvSpPr>
              <p:nvPr/>
            </p:nvSpPr>
            <p:spPr>
              <a:xfrm>
                <a:off x="2670418" y="2244312"/>
                <a:ext cx="1141851" cy="642227"/>
              </a:xfrm>
              <a:prstGeom prst="rect">
                <a:avLst/>
              </a:prstGeom>
              <a:blipFill>
                <a:blip r:embed="rId3"/>
                <a:stretch>
                  <a:fillRect/>
                </a:stretch>
              </a:blipFill>
            </p:spPr>
            <p:txBody>
              <a:bodyPr/>
              <a:lstStyle/>
              <a:p>
                <a:r>
                  <a:rPr lang="es-ES">
                    <a:noFill/>
                  </a:rPr>
                  <a:t> </a:t>
                </a:r>
              </a:p>
            </p:txBody>
          </p:sp>
        </mc:Fallback>
      </mc:AlternateContent>
      <p:pic>
        <p:nvPicPr>
          <p:cNvPr id="16"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586" y="1583140"/>
            <a:ext cx="2203139" cy="1542197"/>
          </a:xfrm>
          <a:prstGeom prst="rect">
            <a:avLst/>
          </a:prstGeom>
        </p:spPr>
      </p:pic>
      <p:pic>
        <p:nvPicPr>
          <p:cNvPr id="17"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1213" y="3356220"/>
            <a:ext cx="2253232" cy="2950537"/>
          </a:xfrm>
          <a:prstGeom prst="rect">
            <a:avLst/>
          </a:prstGeom>
        </p:spPr>
      </p:pic>
      <mc:AlternateContent xmlns:mc="http://schemas.openxmlformats.org/markup-compatibility/2006" xmlns:a14="http://schemas.microsoft.com/office/drawing/2010/main">
        <mc:Choice Requires="a14">
          <p:sp>
            <p:nvSpPr>
              <p:cNvPr id="18" name="28 CuadroTexto"/>
              <p:cNvSpPr txBox="1"/>
              <p:nvPr/>
            </p:nvSpPr>
            <p:spPr>
              <a:xfrm>
                <a:off x="1907429" y="4299120"/>
                <a:ext cx="35000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𝐺</m:t>
                      </m:r>
                      <m:r>
                        <a:rPr lang="es-ES" sz="1600" b="0" i="1" smtClean="0">
                          <a:latin typeface="Cambria Math" panose="02040503050406030204" pitchFamily="18" charset="0"/>
                        </a:rPr>
                        <m:t>=</m:t>
                      </m:r>
                      <m:d>
                        <m:dPr>
                          <m:ctrlPr>
                            <a:rPr lang="es-ES" sz="1600" b="0" i="1" smtClean="0">
                              <a:latin typeface="Cambria Math" panose="02040503050406030204" pitchFamily="18" charset="0"/>
                            </a:rPr>
                          </m:ctrlPr>
                        </m:dPr>
                        <m:e>
                          <m:r>
                            <a:rPr lang="es-ES" sz="1600" b="0" i="1" smtClean="0">
                              <a:latin typeface="Cambria Math" panose="02040503050406030204" pitchFamily="18" charset="0"/>
                            </a:rPr>
                            <m:t>6,6±0,041</m:t>
                          </m:r>
                        </m:e>
                      </m:d>
                      <m:r>
                        <a:rPr lang="es-ES" sz="1600" b="0" i="1" smtClean="0">
                          <a:latin typeface="Cambria Math" panose="02040503050406030204" pitchFamily="18" charset="0"/>
                        </a:rPr>
                        <m:t>·</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−11</m:t>
                          </m:r>
                        </m:sup>
                      </m:sSup>
                      <m:r>
                        <a:rPr lang="es-ES" sz="1600" b="0" i="1" smtClean="0">
                          <a:latin typeface="Cambria Math" panose="02040503050406030204" pitchFamily="18" charset="0"/>
                        </a:rPr>
                        <m:t> </m:t>
                      </m:r>
                      <m:r>
                        <a:rPr lang="es-ES" sz="1600" b="0" i="1" smtClean="0">
                          <a:latin typeface="Cambria Math" panose="02040503050406030204" pitchFamily="18" charset="0"/>
                        </a:rPr>
                        <m:t>𝑁</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𝑚</m:t>
                          </m:r>
                        </m:e>
                        <m:sup>
                          <m:r>
                            <a:rPr lang="es-ES" sz="1600" b="0" i="1" smtClean="0">
                              <a:latin typeface="Cambria Math" panose="02040503050406030204" pitchFamily="18" charset="0"/>
                            </a:rPr>
                            <m:t>2</m:t>
                          </m:r>
                        </m:sup>
                      </m:sSup>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𝑘𝑔</m:t>
                          </m:r>
                        </m:e>
                        <m:sup>
                          <m:r>
                            <a:rPr lang="es-ES" sz="1600" b="0" i="1" smtClean="0">
                              <a:latin typeface="Cambria Math" panose="02040503050406030204" pitchFamily="18" charset="0"/>
                            </a:rPr>
                            <m:t>−2</m:t>
                          </m:r>
                        </m:sup>
                      </m:sSup>
                    </m:oMath>
                  </m:oMathPara>
                </a14:m>
                <a:endParaRPr lang="es-ES" sz="1600" dirty="0">
                  <a:latin typeface="Nunito Sans" panose="00000500000000000000" pitchFamily="2" charset="0"/>
                </a:endParaRPr>
              </a:p>
            </p:txBody>
          </p:sp>
        </mc:Choice>
        <mc:Fallback xmlns="">
          <p:sp>
            <p:nvSpPr>
              <p:cNvPr id="18" name="28 CuadroTexto"/>
              <p:cNvSpPr txBox="1">
                <a:spLocks noRot="1" noChangeAspect="1" noMove="1" noResize="1" noEditPoints="1" noAdjustHandles="1" noChangeArrowheads="1" noChangeShapeType="1" noTextEdit="1"/>
              </p:cNvSpPr>
              <p:nvPr/>
            </p:nvSpPr>
            <p:spPr>
              <a:xfrm>
                <a:off x="1907429" y="4299120"/>
                <a:ext cx="3500061" cy="338554"/>
              </a:xfrm>
              <a:prstGeom prst="rect">
                <a:avLst/>
              </a:prstGeom>
              <a:blipFill>
                <a:blip r:embed="rId6"/>
                <a:stretch>
                  <a:fillRect b="-714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30 CuadroTexto"/>
              <p:cNvSpPr txBox="1"/>
              <p:nvPr/>
            </p:nvSpPr>
            <p:spPr>
              <a:xfrm>
                <a:off x="2117898" y="5124361"/>
                <a:ext cx="270157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𝐺</m:t>
                      </m:r>
                      <m:r>
                        <a:rPr lang="es-ES" sz="1600" b="0" i="1" smtClean="0">
                          <a:latin typeface="Cambria Math" panose="02040503050406030204" pitchFamily="18" charset="0"/>
                        </a:rPr>
                        <m:t>=6,67·</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−11</m:t>
                          </m:r>
                        </m:sup>
                      </m:sSup>
                      <m:r>
                        <a:rPr lang="es-ES" sz="1600" b="0" i="1" smtClean="0">
                          <a:latin typeface="Cambria Math" panose="02040503050406030204" pitchFamily="18" charset="0"/>
                        </a:rPr>
                        <m:t> </m:t>
                      </m:r>
                      <m:r>
                        <a:rPr lang="es-ES" sz="1600" b="0" i="1" smtClean="0">
                          <a:latin typeface="Cambria Math" panose="02040503050406030204" pitchFamily="18" charset="0"/>
                        </a:rPr>
                        <m:t>𝑁</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𝑚</m:t>
                          </m:r>
                        </m:e>
                        <m:sup>
                          <m:r>
                            <a:rPr lang="es-ES" sz="1600" b="0" i="1" smtClean="0">
                              <a:latin typeface="Cambria Math" panose="02040503050406030204" pitchFamily="18" charset="0"/>
                            </a:rPr>
                            <m:t>2</m:t>
                          </m:r>
                        </m:sup>
                      </m:sSup>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𝑘𝑔</m:t>
                          </m:r>
                        </m:e>
                        <m:sup>
                          <m:r>
                            <a:rPr lang="es-ES" sz="1600" b="0" i="1" smtClean="0">
                              <a:latin typeface="Cambria Math" panose="02040503050406030204" pitchFamily="18" charset="0"/>
                            </a:rPr>
                            <m:t>−2</m:t>
                          </m:r>
                        </m:sup>
                      </m:sSup>
                    </m:oMath>
                  </m:oMathPara>
                </a14:m>
                <a:endParaRPr lang="es-ES" sz="1600" dirty="0">
                  <a:latin typeface="Nunito Sans" panose="00000500000000000000" pitchFamily="2" charset="0"/>
                </a:endParaRPr>
              </a:p>
            </p:txBody>
          </p:sp>
        </mc:Choice>
        <mc:Fallback xmlns="">
          <p:sp>
            <p:nvSpPr>
              <p:cNvPr id="19" name="30 CuadroTexto"/>
              <p:cNvSpPr txBox="1">
                <a:spLocks noRot="1" noChangeAspect="1" noMove="1" noResize="1" noEditPoints="1" noAdjustHandles="1" noChangeArrowheads="1" noChangeShapeType="1" noTextEdit="1"/>
              </p:cNvSpPr>
              <p:nvPr/>
            </p:nvSpPr>
            <p:spPr>
              <a:xfrm>
                <a:off x="2117898" y="5124361"/>
                <a:ext cx="2701573" cy="338554"/>
              </a:xfrm>
              <a:prstGeom prst="rect">
                <a:avLst/>
              </a:prstGeom>
              <a:blipFill>
                <a:blip r:embed="rId7"/>
                <a:stretch>
                  <a:fillRect b="-9091"/>
                </a:stretch>
              </a:blipFill>
            </p:spPr>
            <p:txBody>
              <a:bodyPr/>
              <a:lstStyle/>
              <a:p>
                <a:r>
                  <a:rPr lang="es-ES">
                    <a:noFill/>
                  </a:rPr>
                  <a:t> </a:t>
                </a:r>
              </a:p>
            </p:txBody>
          </p:sp>
        </mc:Fallback>
      </mc:AlternateContent>
    </p:spTree>
    <p:extLst>
      <p:ext uri="{BB962C8B-B14F-4D97-AF65-F5344CB8AC3E}">
        <p14:creationId xmlns:p14="http://schemas.microsoft.com/office/powerpoint/2010/main" val="8959033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p:sp>
        <p:nvSpPr>
          <p:cNvPr id="20" name="1 CuadroTexto"/>
          <p:cNvSpPr txBox="1"/>
          <p:nvPr/>
        </p:nvSpPr>
        <p:spPr>
          <a:xfrm>
            <a:off x="313900" y="1446662"/>
            <a:ext cx="8529850" cy="1138773"/>
          </a:xfrm>
          <a:prstGeom prst="rect">
            <a:avLst/>
          </a:prstGeom>
          <a:noFill/>
        </p:spPr>
        <p:txBody>
          <a:bodyPr wrap="square" rtlCol="0">
            <a:spAutoFit/>
          </a:bodyPr>
          <a:lstStyle/>
          <a:p>
            <a:pPr marL="177800" indent="-177800" algn="just">
              <a:spcAft>
                <a:spcPts val="1200"/>
              </a:spcAft>
              <a:buFont typeface="Arial" panose="020B0604020202020204" pitchFamily="34" charset="0"/>
              <a:buChar char="•"/>
            </a:pPr>
            <a:r>
              <a:rPr lang="es-ES" sz="1600" b="1" dirty="0" smtClean="0">
                <a:cs typeface="Arial" pitchFamily="34" charset="0"/>
                <a:sym typeface="Wingdings"/>
              </a:rPr>
              <a:t>Masa inercial</a:t>
            </a:r>
            <a:r>
              <a:rPr lang="es-ES" sz="1600" dirty="0" smtClean="0">
                <a:cs typeface="Arial" pitchFamily="34" charset="0"/>
                <a:sym typeface="Wingdings"/>
              </a:rPr>
              <a:t>, </a:t>
            </a:r>
            <a:r>
              <a:rPr lang="es-ES" sz="1600" i="1" dirty="0" smtClean="0">
                <a:cs typeface="Arial" pitchFamily="34" charset="0"/>
                <a:sym typeface="Wingdings"/>
              </a:rPr>
              <a:t>m</a:t>
            </a:r>
            <a:r>
              <a:rPr lang="es-ES" sz="1600" i="1" baseline="-25000" dirty="0" smtClean="0">
                <a:cs typeface="Arial" pitchFamily="34" charset="0"/>
                <a:sym typeface="Wingdings"/>
              </a:rPr>
              <a:t>i</a:t>
            </a:r>
            <a:r>
              <a:rPr lang="es-ES" sz="1600" dirty="0" smtClean="0">
                <a:cs typeface="Arial" pitchFamily="34" charset="0"/>
                <a:sym typeface="Wingdings"/>
              </a:rPr>
              <a:t>, se define como la medida cuantitativa de la inercia de un cuerpo. </a:t>
            </a:r>
          </a:p>
          <a:p>
            <a:pPr marL="177800" indent="-177800" algn="just">
              <a:spcAft>
                <a:spcPts val="1200"/>
              </a:spcAft>
              <a:buFont typeface="Arial" panose="020B0604020202020204" pitchFamily="34" charset="0"/>
              <a:buChar char="•"/>
            </a:pPr>
            <a:r>
              <a:rPr lang="es-ES" sz="1600" b="1" dirty="0" smtClean="0">
                <a:cs typeface="Arial" pitchFamily="34" charset="0"/>
                <a:sym typeface="Wingdings"/>
              </a:rPr>
              <a:t>Masa gravitatoria</a:t>
            </a:r>
            <a:r>
              <a:rPr lang="es-ES" sz="1600" dirty="0" smtClean="0">
                <a:cs typeface="Arial" pitchFamily="34" charset="0"/>
                <a:sym typeface="Wingdings"/>
              </a:rPr>
              <a:t>, </a:t>
            </a:r>
            <a:r>
              <a:rPr lang="es-ES" sz="1600" i="1" dirty="0" smtClean="0">
                <a:cs typeface="Arial" pitchFamily="34" charset="0"/>
                <a:sym typeface="Wingdings"/>
              </a:rPr>
              <a:t>m</a:t>
            </a:r>
            <a:r>
              <a:rPr lang="es-ES" sz="1600" i="1" baseline="-25000" dirty="0" smtClean="0">
                <a:cs typeface="Arial" pitchFamily="34" charset="0"/>
                <a:sym typeface="Wingdings"/>
              </a:rPr>
              <a:t>G</a:t>
            </a:r>
            <a:r>
              <a:rPr lang="es-ES" sz="1600" dirty="0" smtClean="0">
                <a:cs typeface="Arial" pitchFamily="34" charset="0"/>
                <a:sym typeface="Wingdings"/>
              </a:rPr>
              <a:t>, es la responsable de la interacción gravitatoria.</a:t>
            </a:r>
          </a:p>
          <a:p>
            <a:pPr marL="177800" indent="-177800" algn="just">
              <a:spcAft>
                <a:spcPts val="1200"/>
              </a:spcAft>
              <a:buFont typeface="Arial" panose="020B0604020202020204" pitchFamily="34" charset="0"/>
              <a:buChar char="•"/>
            </a:pPr>
            <a:r>
              <a:rPr lang="es-ES" sz="1600" dirty="0" smtClean="0">
                <a:cs typeface="Arial" pitchFamily="34" charset="0"/>
                <a:sym typeface="Wingdings"/>
              </a:rPr>
              <a:t>¿La masa inercial es a su vez responsable de la gravitación?</a:t>
            </a:r>
            <a:endParaRPr lang="es-ES" sz="1600" dirty="0">
              <a:cs typeface="Arial" pitchFamily="34" charset="0"/>
            </a:endParaRPr>
          </a:p>
        </p:txBody>
      </p:sp>
      <p:grpSp>
        <p:nvGrpSpPr>
          <p:cNvPr id="21" name="9 Grupo"/>
          <p:cNvGrpSpPr/>
          <p:nvPr/>
        </p:nvGrpSpPr>
        <p:grpSpPr>
          <a:xfrm>
            <a:off x="627797" y="3048569"/>
            <a:ext cx="2359321" cy="2106873"/>
            <a:chOff x="6509982" y="1141294"/>
            <a:chExt cx="2306472" cy="2106873"/>
          </a:xfrm>
        </p:grpSpPr>
        <p:pic>
          <p:nvPicPr>
            <p:cNvPr id="22" name="5 Imagen"/>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361262" y="1141294"/>
              <a:ext cx="605619" cy="605619"/>
            </a:xfrm>
            <a:prstGeom prst="rect">
              <a:avLst/>
            </a:prstGeom>
          </p:spPr>
        </p:pic>
        <p:sp>
          <p:nvSpPr>
            <p:cNvPr id="23" name="6 Rectángulo"/>
            <p:cNvSpPr/>
            <p:nvPr/>
          </p:nvSpPr>
          <p:spPr>
            <a:xfrm>
              <a:off x="6509982" y="2797791"/>
              <a:ext cx="2306472" cy="450376"/>
            </a:xfrm>
            <a:prstGeom prst="rect">
              <a:avLst/>
            </a:prstGeom>
            <a:gradFill>
              <a:gsLst>
                <a:gs pos="0">
                  <a:srgbClr val="663012"/>
                </a:gs>
                <a:gs pos="47000">
                  <a:srgbClr val="D49E6C"/>
                </a:gs>
                <a:gs pos="100000">
                  <a:srgbClr val="EBAF8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24" name="8 Conector recto de flecha"/>
            <p:cNvCxnSpPr/>
            <p:nvPr/>
          </p:nvCxnSpPr>
          <p:spPr>
            <a:xfrm>
              <a:off x="7697337" y="1473959"/>
              <a:ext cx="0" cy="777922"/>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10 CuadroTexto"/>
                <p:cNvSpPr txBox="1"/>
                <p:nvPr/>
              </p:nvSpPr>
              <p:spPr>
                <a:xfrm>
                  <a:off x="7724575" y="1673512"/>
                  <a:ext cx="362312"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𝐹</m:t>
                            </m:r>
                          </m:e>
                        </m:acc>
                      </m:oMath>
                    </m:oMathPara>
                  </a14:m>
                  <a:endParaRPr lang="es-ES" sz="1600" dirty="0"/>
                </a:p>
              </p:txBody>
            </p:sp>
          </mc:Choice>
          <mc:Fallback xmlns="">
            <p:sp>
              <p:nvSpPr>
                <p:cNvPr id="25" name="10 CuadroTexto"/>
                <p:cNvSpPr txBox="1">
                  <a:spLocks noRot="1" noChangeAspect="1" noMove="1" noResize="1" noEditPoints="1" noAdjustHandles="1" noChangeArrowheads="1" noChangeShapeType="1" noTextEdit="1"/>
                </p:cNvSpPr>
                <p:nvPr/>
              </p:nvSpPr>
              <p:spPr>
                <a:xfrm>
                  <a:off x="7724575" y="1673512"/>
                  <a:ext cx="362312" cy="368499"/>
                </a:xfrm>
                <a:prstGeom prst="rect">
                  <a:avLst/>
                </a:prstGeom>
                <a:blipFill>
                  <a:blip r:embed="rId3"/>
                  <a:stretch>
                    <a:fillRect t="-16393" r="-22951"/>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26" name="11 CuadroTexto"/>
              <p:cNvSpPr txBox="1"/>
              <p:nvPr/>
            </p:nvSpPr>
            <p:spPr>
              <a:xfrm>
                <a:off x="3310306" y="2948561"/>
                <a:ext cx="5200511" cy="6455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𝐹</m:t>
                      </m:r>
                      <m:r>
                        <a:rPr lang="es-ES" sz="1600" b="0" i="1" smtClean="0">
                          <a:latin typeface="Cambria Math" panose="02040503050406030204" pitchFamily="18" charset="0"/>
                        </a:rPr>
                        <m:t>=</m:t>
                      </m:r>
                      <m:r>
                        <a:rPr lang="es-ES" sz="1600" b="0" i="1" smtClean="0">
                          <a:latin typeface="Cambria Math" panose="02040503050406030204" pitchFamily="18" charset="0"/>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𝐺𝑇</m:t>
                              </m:r>
                            </m:sub>
                          </m:sSub>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𝑚</m:t>
                              </m:r>
                            </m:e>
                            <m:sub>
                              <m:r>
                                <a:rPr lang="es-ES" sz="1600" b="0" i="1" smtClean="0">
                                  <a:latin typeface="Cambria Math" panose="02040503050406030204" pitchFamily="18" charset="0"/>
                                </a:rPr>
                                <m:t>𝐺</m:t>
                              </m:r>
                            </m:sub>
                          </m:sSub>
                        </m:num>
                        <m:den>
                          <m:sSup>
                            <m:sSupPr>
                              <m:ctrlPr>
                                <a:rPr lang="es-ES" sz="1600" b="0" i="1" smtClean="0">
                                  <a:latin typeface="Cambria Math" panose="02040503050406030204" pitchFamily="18" charset="0"/>
                                </a:rPr>
                              </m:ctrlPr>
                            </m:sSupPr>
                            <m:e>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e>
                            <m:sup>
                              <m:r>
                                <a:rPr lang="es-ES" sz="1600" b="0" i="1" smtClean="0">
                                  <a:latin typeface="Cambria Math" panose="02040503050406030204" pitchFamily="18" charset="0"/>
                                </a:rPr>
                                <m:t>2</m:t>
                              </m:r>
                            </m:sup>
                          </m:sSup>
                        </m:den>
                      </m:f>
                      <m:r>
                        <a:rPr lang="es-ES" sz="1600" b="0" i="1" smtClean="0">
                          <a:latin typeface="Cambria Math" panose="02040503050406030204" pitchFamily="18" charset="0"/>
                        </a:rPr>
                        <m:t>=</m:t>
                      </m:r>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𝑚</m:t>
                          </m:r>
                        </m:e>
                        <m:sub>
                          <m:r>
                            <a:rPr lang="es-ES" sz="1600" b="0" i="1" smtClean="0">
                              <a:latin typeface="Cambria Math" panose="02040503050406030204" pitchFamily="18" charset="0"/>
                            </a:rPr>
                            <m:t>𝑖</m:t>
                          </m:r>
                        </m:sub>
                      </m:sSub>
                      <m:r>
                        <a:rPr lang="es-ES" sz="1600" b="0" i="1" smtClean="0">
                          <a:latin typeface="Cambria Math" panose="02040503050406030204" pitchFamily="18" charset="0"/>
                        </a:rPr>
                        <m:t>𝑔</m:t>
                      </m:r>
                      <m:r>
                        <a:rPr lang="es-ES" sz="1600" b="0" i="1" smtClean="0">
                          <a:latin typeface="Cambria Math" panose="02040503050406030204" pitchFamily="18" charset="0"/>
                        </a:rPr>
                        <m:t>     ⟹      </m:t>
                      </m:r>
                      <m:r>
                        <a:rPr lang="es-ES" sz="1600" i="1">
                          <a:latin typeface="Cambria Math" panose="02040503050406030204" pitchFamily="18" charset="0"/>
                        </a:rPr>
                        <m:t>𝑔</m:t>
                      </m:r>
                      <m:r>
                        <a:rPr lang="es-ES" sz="1600" i="1">
                          <a:latin typeface="Cambria Math" panose="02040503050406030204" pitchFamily="18" charset="0"/>
                        </a:rPr>
                        <m:t>=</m:t>
                      </m:r>
                      <m:d>
                        <m:dPr>
                          <m:ctrlPr>
                            <a:rPr lang="es-ES" sz="1600" i="1">
                              <a:latin typeface="Cambria Math" panose="02040503050406030204" pitchFamily="18" charset="0"/>
                            </a:rPr>
                          </m:ctrlPr>
                        </m:dPr>
                        <m:e>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panose="02040503050406030204" pitchFamily="18" charset="0"/>
                                    </a:rPr>
                                    <m:t>𝑚</m:t>
                                  </m:r>
                                </m:e>
                                <m:sub>
                                  <m:r>
                                    <a:rPr lang="es-ES" sz="1600" i="1">
                                      <a:latin typeface="Cambria Math" panose="02040503050406030204" pitchFamily="18" charset="0"/>
                                    </a:rPr>
                                    <m:t>𝐺</m:t>
                                  </m:r>
                                </m:sub>
                              </m:sSub>
                            </m:num>
                            <m:den>
                              <m:sSub>
                                <m:sSubPr>
                                  <m:ctrlPr>
                                    <a:rPr lang="es-ES" sz="1600" i="1">
                                      <a:latin typeface="Cambria Math" panose="02040503050406030204" pitchFamily="18" charset="0"/>
                                    </a:rPr>
                                  </m:ctrlPr>
                                </m:sSubPr>
                                <m:e>
                                  <m:r>
                                    <a:rPr lang="es-ES" sz="1600" i="1">
                                      <a:latin typeface="Cambria Math" panose="02040503050406030204" pitchFamily="18" charset="0"/>
                                    </a:rPr>
                                    <m:t>𝑚</m:t>
                                  </m:r>
                                </m:e>
                                <m:sub>
                                  <m:r>
                                    <a:rPr lang="es-ES" sz="1600" i="1">
                                      <a:latin typeface="Cambria Math" panose="02040503050406030204" pitchFamily="18" charset="0"/>
                                    </a:rPr>
                                    <m:t>𝑖</m:t>
                                  </m:r>
                                </m:sub>
                              </m:sSub>
                            </m:den>
                          </m:f>
                        </m:e>
                      </m:d>
                      <m:r>
                        <a:rPr lang="es-ES" sz="1600" i="1">
                          <a:latin typeface="Cambria Math" panose="02040503050406030204" pitchFamily="18" charset="0"/>
                        </a:rPr>
                        <m:t>·</m:t>
                      </m:r>
                      <m:r>
                        <a:rPr lang="es-ES" sz="1600" i="1">
                          <a:latin typeface="Cambria Math" panose="02040503050406030204" pitchFamily="18" charset="0"/>
                        </a:rPr>
                        <m:t>𝐺</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panose="02040503050406030204" pitchFamily="18" charset="0"/>
                                </a:rPr>
                                <m:t>𝑀</m:t>
                              </m:r>
                            </m:e>
                            <m:sub>
                              <m:r>
                                <a:rPr lang="es-ES" sz="1600" i="1">
                                  <a:latin typeface="Cambria Math" panose="02040503050406030204" pitchFamily="18" charset="0"/>
                                </a:rPr>
                                <m:t>𝐺𝑇</m:t>
                              </m:r>
                            </m:sub>
                          </m:sSub>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panose="02040503050406030204" pitchFamily="18" charset="0"/>
                                    </a:rPr>
                                    <m:t>𝑅</m:t>
                                  </m:r>
                                </m:e>
                                <m:sub>
                                  <m:r>
                                    <a:rPr lang="es-ES" sz="1600" i="1">
                                      <a:latin typeface="Cambria Math" panose="02040503050406030204" pitchFamily="18" charset="0"/>
                                    </a:rPr>
                                    <m:t>𝑇</m:t>
                                  </m:r>
                                </m:sub>
                              </m:sSub>
                            </m:e>
                            <m:sup>
                              <m:r>
                                <a:rPr lang="es-ES" sz="1600" i="1">
                                  <a:latin typeface="Cambria Math" panose="02040503050406030204" pitchFamily="18" charset="0"/>
                                </a:rPr>
                                <m:t>2</m:t>
                              </m:r>
                            </m:sup>
                          </m:sSup>
                        </m:den>
                      </m:f>
                    </m:oMath>
                  </m:oMathPara>
                </a14:m>
                <a:endParaRPr lang="es-ES" sz="1600" dirty="0"/>
              </a:p>
            </p:txBody>
          </p:sp>
        </mc:Choice>
        <mc:Fallback xmlns="">
          <p:sp>
            <p:nvSpPr>
              <p:cNvPr id="26" name="11 CuadroTexto"/>
              <p:cNvSpPr txBox="1">
                <a:spLocks noRot="1" noChangeAspect="1" noMove="1" noResize="1" noEditPoints="1" noAdjustHandles="1" noChangeArrowheads="1" noChangeShapeType="1" noTextEdit="1"/>
              </p:cNvSpPr>
              <p:nvPr/>
            </p:nvSpPr>
            <p:spPr>
              <a:xfrm>
                <a:off x="3310306" y="2948561"/>
                <a:ext cx="5200511" cy="645561"/>
              </a:xfrm>
              <a:prstGeom prst="rect">
                <a:avLst/>
              </a:prstGeom>
              <a:blipFill>
                <a:blip r:embed="rId4"/>
                <a:stretch>
                  <a:fillRect/>
                </a:stretch>
              </a:blipFill>
            </p:spPr>
            <p:txBody>
              <a:bodyPr/>
              <a:lstStyle/>
              <a:p>
                <a:r>
                  <a:rPr lang="es-ES">
                    <a:noFill/>
                  </a:rPr>
                  <a:t> </a:t>
                </a:r>
              </a:p>
            </p:txBody>
          </p:sp>
        </mc:Fallback>
      </mc:AlternateContent>
      <p:sp>
        <p:nvSpPr>
          <p:cNvPr id="27" name="12 CuadroTexto"/>
          <p:cNvSpPr txBox="1"/>
          <p:nvPr/>
        </p:nvSpPr>
        <p:spPr>
          <a:xfrm>
            <a:off x="3333624" y="3788674"/>
            <a:ext cx="5413014" cy="584775"/>
          </a:xfrm>
          <a:prstGeom prst="rect">
            <a:avLst/>
          </a:prstGeom>
          <a:noFill/>
        </p:spPr>
        <p:txBody>
          <a:bodyPr wrap="square" rtlCol="0">
            <a:spAutoFit/>
          </a:bodyPr>
          <a:lstStyle/>
          <a:p>
            <a:pPr algn="just"/>
            <a:r>
              <a:rPr lang="es-ES" sz="1600" dirty="0" smtClean="0">
                <a:cs typeface="Arial" pitchFamily="34" charset="0"/>
              </a:rPr>
              <a:t>Como </a:t>
            </a:r>
            <a:r>
              <a:rPr lang="es-ES" sz="1600" i="1" dirty="0" smtClean="0">
                <a:cs typeface="Arial" pitchFamily="34" charset="0"/>
              </a:rPr>
              <a:t>g</a:t>
            </a:r>
            <a:r>
              <a:rPr lang="es-ES" sz="1600" dirty="0" smtClean="0">
                <a:cs typeface="Arial" pitchFamily="34" charset="0"/>
              </a:rPr>
              <a:t> es la misma para todos los cuerpos, (</a:t>
            </a:r>
            <a:r>
              <a:rPr lang="es-ES" sz="1600" i="1" dirty="0" smtClean="0">
                <a:cs typeface="Arial" pitchFamily="34" charset="0"/>
              </a:rPr>
              <a:t>m</a:t>
            </a:r>
            <a:r>
              <a:rPr lang="es-ES" sz="1600" i="1" baseline="-25000" dirty="0" smtClean="0">
                <a:cs typeface="Arial" pitchFamily="34" charset="0"/>
              </a:rPr>
              <a:t>G</a:t>
            </a:r>
            <a:r>
              <a:rPr lang="es-ES" sz="1600" i="1" dirty="0" smtClean="0">
                <a:cs typeface="Arial" pitchFamily="34" charset="0"/>
              </a:rPr>
              <a:t>/m</a:t>
            </a:r>
            <a:r>
              <a:rPr lang="es-ES" sz="1600" i="1" baseline="-25000" dirty="0" smtClean="0">
                <a:cs typeface="Arial" pitchFamily="34" charset="0"/>
              </a:rPr>
              <a:t>i</a:t>
            </a:r>
            <a:r>
              <a:rPr lang="es-ES" sz="1600" dirty="0" smtClean="0">
                <a:cs typeface="Arial" pitchFamily="34" charset="0"/>
              </a:rPr>
              <a:t>) siempre es igual para todos los cuerpos</a:t>
            </a:r>
            <a:endParaRPr lang="es-ES" sz="1600" dirty="0">
              <a:cs typeface="Arial" pitchFamily="34" charset="0"/>
            </a:endParaRPr>
          </a:p>
        </p:txBody>
      </p:sp>
      <p:sp>
        <p:nvSpPr>
          <p:cNvPr id="28" name="15 CuadroTexto"/>
          <p:cNvSpPr txBox="1"/>
          <p:nvPr/>
        </p:nvSpPr>
        <p:spPr>
          <a:xfrm>
            <a:off x="3414035" y="4536883"/>
            <a:ext cx="5314860"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cs typeface="Arial" pitchFamily="34" charset="0"/>
              </a:rPr>
              <a:t>La </a:t>
            </a:r>
            <a:r>
              <a:rPr lang="es-ES" sz="1600" b="1" dirty="0" smtClean="0">
                <a:cs typeface="Arial" pitchFamily="34" charset="0"/>
              </a:rPr>
              <a:t>masa inercial </a:t>
            </a:r>
            <a:r>
              <a:rPr lang="es-ES" sz="1600" dirty="0" smtClean="0">
                <a:cs typeface="Arial" pitchFamily="34" charset="0"/>
              </a:rPr>
              <a:t>y la </a:t>
            </a:r>
            <a:r>
              <a:rPr lang="es-ES" sz="1600" b="1" dirty="0" smtClean="0">
                <a:cs typeface="Arial" pitchFamily="34" charset="0"/>
              </a:rPr>
              <a:t>gravitacional</a:t>
            </a:r>
            <a:r>
              <a:rPr lang="es-ES" sz="1600" dirty="0" smtClean="0">
                <a:cs typeface="Arial" pitchFamily="34" charset="0"/>
              </a:rPr>
              <a:t> son la misma magnitud</a:t>
            </a:r>
            <a:endParaRPr lang="es-ES" sz="1600" dirty="0">
              <a:cs typeface="Arial" pitchFamily="34" charset="0"/>
            </a:endParaRPr>
          </a:p>
        </p:txBody>
      </p:sp>
      <p:sp>
        <p:nvSpPr>
          <p:cNvPr id="29" name="16 CuadroTexto"/>
          <p:cNvSpPr txBox="1"/>
          <p:nvPr/>
        </p:nvSpPr>
        <p:spPr>
          <a:xfrm>
            <a:off x="265192" y="5311555"/>
            <a:ext cx="8553691" cy="584775"/>
          </a:xfrm>
          <a:prstGeom prst="rect">
            <a:avLst/>
          </a:prstGeom>
          <a:noFill/>
        </p:spPr>
        <p:txBody>
          <a:bodyPr wrap="square" rtlCol="0">
            <a:spAutoFit/>
          </a:bodyPr>
          <a:lstStyle/>
          <a:p>
            <a:pPr algn="just"/>
            <a:r>
              <a:rPr lang="es-ES" sz="1600" dirty="0" smtClean="0">
                <a:cs typeface="Arial" pitchFamily="34" charset="0"/>
              </a:rPr>
              <a:t>Esta es la base del </a:t>
            </a:r>
            <a:r>
              <a:rPr lang="es-ES" sz="1600" b="1" dirty="0" smtClean="0">
                <a:cs typeface="Arial" pitchFamily="34" charset="0"/>
              </a:rPr>
              <a:t>principio de equivalencia</a:t>
            </a:r>
            <a:r>
              <a:rPr lang="es-ES" sz="1600" dirty="0" smtClean="0">
                <a:cs typeface="Arial" pitchFamily="34" charset="0"/>
              </a:rPr>
              <a:t>, fundamental en el desarrollo de la teoría de la relatividad.</a:t>
            </a:r>
            <a:endParaRPr lang="es-ES" sz="1600" dirty="0">
              <a:cs typeface="Arial" pitchFamily="34" charset="0"/>
            </a:endParaRPr>
          </a:p>
        </p:txBody>
      </p:sp>
      <p:sp>
        <p:nvSpPr>
          <p:cNvPr id="30" name="29 CuadroTexto"/>
          <p:cNvSpPr txBox="1"/>
          <p:nvPr/>
        </p:nvSpPr>
        <p:spPr>
          <a:xfrm>
            <a:off x="300252" y="1023581"/>
            <a:ext cx="8516204" cy="369332"/>
          </a:xfrm>
          <a:prstGeom prst="rect">
            <a:avLst/>
          </a:prstGeom>
          <a:noFill/>
        </p:spPr>
        <p:txBody>
          <a:bodyPr wrap="square" rtlCol="0">
            <a:spAutoFit/>
          </a:bodyPr>
          <a:lstStyle/>
          <a:p>
            <a:r>
              <a:rPr lang="es-ES" b="1" dirty="0" smtClean="0">
                <a:solidFill>
                  <a:srgbClr val="002060"/>
                </a:solidFill>
                <a:cs typeface="Arial" pitchFamily="34" charset="0"/>
              </a:rPr>
              <a:t>3.7. Masa inercial y masa gravitacional</a:t>
            </a:r>
            <a:endParaRPr lang="es-ES" b="1" dirty="0">
              <a:solidFill>
                <a:srgbClr val="002060"/>
              </a:solidFill>
              <a:cs typeface="Arial" pitchFamily="34" charset="0"/>
            </a:endParaRPr>
          </a:p>
        </p:txBody>
      </p:sp>
    </p:spTree>
    <p:extLst>
      <p:ext uri="{BB962C8B-B14F-4D97-AF65-F5344CB8AC3E}">
        <p14:creationId xmlns:p14="http://schemas.microsoft.com/office/powerpoint/2010/main" val="3316488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31" name="Tabla 30"/>
              <p:cNvGraphicFramePr>
                <a:graphicFrameLocks noGrp="1"/>
              </p:cNvGraphicFramePr>
              <p:nvPr>
                <p:extLst>
                  <p:ext uri="{D42A27DB-BD31-4B8C-83A1-F6EECF244321}">
                    <p14:modId xmlns:p14="http://schemas.microsoft.com/office/powerpoint/2010/main" val="3294104919"/>
                  </p:ext>
                </p:extLst>
              </p:nvPr>
            </p:nvGraphicFramePr>
            <p:xfrm>
              <a:off x="561192" y="1184168"/>
              <a:ext cx="8178801" cy="518424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68152">
                    <a:tc>
                      <a:txBody>
                        <a:bodyPr/>
                        <a:lstStyle/>
                        <a:p>
                          <a:pPr algn="r">
                            <a:lnSpc>
                              <a:spcPct val="100000"/>
                            </a:lnSpc>
                          </a:pPr>
                          <a:r>
                            <a:rPr lang="es-ES" sz="1600" dirty="0" smtClean="0">
                              <a:latin typeface="+mn-lt"/>
                            </a:rPr>
                            <a:t>12.</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r>
                            <a:rPr lang="es-ES" sz="1600" dirty="0" smtClean="0"/>
                            <a:t>Si el período de un péndulo simple que oscila bajo ángulos pequeños viene dado</a:t>
                          </a:r>
                          <a:r>
                            <a:rPr lang="es-ES" sz="1600" baseline="0" dirty="0" smtClean="0"/>
                            <a:t> </a:t>
                          </a:r>
                          <a:r>
                            <a:rPr lang="es-ES" sz="1600" dirty="0" smtClean="0"/>
                            <a:t>por:</a:t>
                          </a:r>
                        </a:p>
                        <a:p>
                          <a:pPr marL="0" indent="0" algn="just"/>
                          <a:endParaRPr lang="es-ES" sz="1600" dirty="0" smtClean="0"/>
                        </a:p>
                        <a:p>
                          <a:pPr marL="0" indent="0" algn="just"/>
                          <a:endParaRPr lang="es-ES" sz="1600" dirty="0" smtClean="0"/>
                        </a:p>
                        <a:p>
                          <a:pPr marL="0" indent="0" algn="just"/>
                          <a:endParaRPr lang="es-ES" sz="1600" dirty="0" smtClean="0"/>
                        </a:p>
                        <a:p>
                          <a:pPr marL="0" indent="0" algn="just"/>
                          <a:r>
                            <a:rPr lang="es-ES" sz="1600" dirty="0" smtClean="0"/>
                            <a:t>i) ¿Qué </a:t>
                          </a:r>
                          <a:r>
                            <a:rPr lang="es-ES" sz="1600" dirty="0"/>
                            <a:t>le ocurriría a dicho período si lo alejáramos hasta el doble de la distancia que hay entre el péndulo y el centro de la Tierra</a:t>
                          </a:r>
                          <a:r>
                            <a:rPr lang="es-ES" sz="1600" dirty="0" smtClean="0"/>
                            <a:t>?; ii) ¿Qué </a:t>
                          </a:r>
                          <a:r>
                            <a:rPr lang="es-ES" sz="1600" dirty="0"/>
                            <a:t>le ocurriría en ese mismo caso a la frecuencia de oscilación?</a:t>
                          </a:r>
                        </a:p>
                        <a:p>
                          <a:pPr marL="0" indent="0" algn="just"/>
                          <a:r>
                            <a:rPr lang="es-ES" sz="1600" b="1" dirty="0">
                              <a:solidFill>
                                <a:schemeClr val="tx1"/>
                              </a:solidFill>
                            </a:rPr>
                            <a:t>Sol</a:t>
                          </a:r>
                          <a:r>
                            <a:rPr lang="es-ES" sz="1600" dirty="0">
                              <a:solidFill>
                                <a:schemeClr val="tx1"/>
                              </a:solidFill>
                            </a:rPr>
                            <a:t>: </a:t>
                          </a:r>
                          <a:r>
                            <a:rPr lang="es-ES" sz="1600" dirty="0"/>
                            <a:t>i</a:t>
                          </a:r>
                          <a:r>
                            <a:rPr lang="es-ES" sz="1600" dirty="0" smtClean="0"/>
                            <a:t>) </a:t>
                          </a:r>
                          <a14:m>
                            <m:oMath xmlns:m="http://schemas.openxmlformats.org/officeDocument/2006/math">
                              <m:sSup>
                                <m:sSupPr>
                                  <m:ctrlPr>
                                    <a:rPr lang="es-ES" sz="1600" i="1">
                                      <a:latin typeface="Cambria Math" panose="02040503050406030204" pitchFamily="18" charset="0"/>
                                    </a:rPr>
                                  </m:ctrlPr>
                                </m:sSupPr>
                                <m:e>
                                  <m:r>
                                    <a:rPr lang="es-ES" sz="1600" i="1">
                                      <a:latin typeface="Cambria Math" panose="02040503050406030204" pitchFamily="18" charset="0"/>
                                    </a:rPr>
                                    <m:t>𝑇</m:t>
                                  </m:r>
                                </m:e>
                                <m:sup>
                                  <m:r>
                                    <a:rPr lang="es-ES" sz="1600" i="1">
                                      <a:latin typeface="Cambria Math" panose="02040503050406030204" pitchFamily="18" charset="0"/>
                                    </a:rPr>
                                    <m:t>′</m:t>
                                  </m:r>
                                </m:sup>
                              </m:sSup>
                              <m:r>
                                <a:rPr lang="es-ES" sz="1600" i="1">
                                  <a:latin typeface="Cambria Math" panose="02040503050406030204" pitchFamily="18" charset="0"/>
                                </a:rPr>
                                <m:t>=2</m:t>
                              </m:r>
                              <m:r>
                                <a:rPr lang="es-ES" sz="1600" i="1">
                                  <a:latin typeface="Cambria Math" panose="02040503050406030204" pitchFamily="18" charset="0"/>
                                </a:rPr>
                                <m:t>𝑇</m:t>
                              </m:r>
                            </m:oMath>
                          </a14:m>
                          <a:r>
                            <a:rPr lang="es-ES" sz="1600" dirty="0"/>
                            <a:t>; </a:t>
                          </a:r>
                          <a14:m>
                            <m:oMath xmlns:m="http://schemas.openxmlformats.org/officeDocument/2006/math">
                              <m:sSup>
                                <m:sSupPr>
                                  <m:ctrlPr>
                                    <a:rPr lang="es-ES" sz="1600" i="1">
                                      <a:latin typeface="Cambria Math" panose="02040503050406030204" pitchFamily="18" charset="0"/>
                                    </a:rPr>
                                  </m:ctrlPr>
                                </m:sSupPr>
                                <m:e>
                                  <m:r>
                                    <a:rPr lang="es-ES" sz="1600" i="1">
                                      <a:latin typeface="Cambria Math" panose="02040503050406030204" pitchFamily="18" charset="0"/>
                                    </a:rPr>
                                    <m:t>𝑓</m:t>
                                  </m:r>
                                </m:e>
                                <m:sup>
                                  <m:r>
                                    <a:rPr lang="es-ES" sz="1600" i="1">
                                      <a:latin typeface="Cambria Math" panose="02040503050406030204" pitchFamily="18" charset="0"/>
                                    </a:rPr>
                                    <m:t>′</m:t>
                                  </m:r>
                                </m:sup>
                              </m:sSup>
                              <m:r>
                                <a:rPr lang="es-ES" sz="1600" i="1">
                                  <a:latin typeface="Cambria Math" panose="02040503050406030204" pitchFamily="18" charset="0"/>
                                </a:rPr>
                                <m:t>=</m:t>
                              </m:r>
                              <m:f>
                                <m:fPr>
                                  <m:type m:val="lin"/>
                                  <m:ctrlPr>
                                    <a:rPr lang="es-ES" sz="1600" i="1">
                                      <a:latin typeface="Cambria Math" panose="02040503050406030204" pitchFamily="18" charset="0"/>
                                    </a:rPr>
                                  </m:ctrlPr>
                                </m:fPr>
                                <m:num>
                                  <m:r>
                                    <a:rPr lang="es-ES" sz="1600" i="1">
                                      <a:latin typeface="Cambria Math" panose="02040503050406030204" pitchFamily="18" charset="0"/>
                                    </a:rPr>
                                    <m:t>𝑓</m:t>
                                  </m:r>
                                </m:num>
                                <m:den>
                                  <m:r>
                                    <a:rPr lang="es-ES" sz="1600" i="1">
                                      <a:latin typeface="Cambria Math" panose="02040503050406030204" pitchFamily="18" charset="0"/>
                                    </a:rPr>
                                    <m:t>2</m:t>
                                  </m:r>
                                </m:den>
                              </m:f>
                            </m:oMath>
                          </a14:m>
                          <a:endParaRPr lang="es-ES" sz="1600" dirty="0"/>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868152">
                    <a:tc>
                      <a:txBody>
                        <a:bodyPr/>
                        <a:lstStyle/>
                        <a:p>
                          <a:pPr algn="r">
                            <a:lnSpc>
                              <a:spcPct val="100000"/>
                            </a:lnSpc>
                          </a:pPr>
                          <a:r>
                            <a:rPr lang="es-ES" sz="1600" b="0" dirty="0" smtClean="0">
                              <a:solidFill>
                                <a:schemeClr val="tx1"/>
                              </a:solidFill>
                              <a:latin typeface="+mn-lt"/>
                            </a:rPr>
                            <a:t>13</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pPr marL="0" indent="0" algn="just"/>
                          <a:r>
                            <a:rPr lang="es-ES" sz="1600" dirty="0" smtClean="0"/>
                            <a:t>La Estación Espacial Internacional (ISS) orbita a una altura media de 340 km sobre la superficie terrestre. Teniendo en cuenta que la distancia Tierra-Luna es de 380 000 km y que el período lunar es de 2,36·10</a:t>
                          </a:r>
                          <a:r>
                            <a:rPr lang="es-ES" sz="1600" baseline="30000" dirty="0"/>
                            <a:t>6</a:t>
                          </a:r>
                          <a:r>
                            <a:rPr lang="es-ES" sz="1600" dirty="0"/>
                            <a:t> s, determina cuánto tiempo tarda la ISS en dar una vuelta completa a la Tierra.</a:t>
                          </a:r>
                        </a:p>
                        <a:p>
                          <a:pPr marL="0" indent="0" algn="just"/>
                          <a:r>
                            <a:rPr lang="es-ES" sz="1600" dirty="0"/>
                            <a:t> </a:t>
                          </a:r>
                          <a:r>
                            <a:rPr lang="es-ES" sz="1600" dirty="0" smtClean="0"/>
                            <a:t>Dato: </a:t>
                          </a:r>
                          <a14:m>
                            <m:oMath xmlns:m="http://schemas.openxmlformats.org/officeDocument/2006/math">
                              <m:sSub>
                                <m:sSubPr>
                                  <m:ctrlPr>
                                    <a:rPr lang="es-ES" sz="1600" i="1" dirty="0">
                                      <a:latin typeface="Cambria Math" panose="02040503050406030204" pitchFamily="18" charset="0"/>
                                    </a:rPr>
                                  </m:ctrlPr>
                                </m:sSubPr>
                                <m:e>
                                  <m:r>
                                    <a:rPr lang="es-ES" sz="1600" i="1" dirty="0">
                                      <a:latin typeface="Cambria Math" panose="02040503050406030204" pitchFamily="18" charset="0"/>
                                    </a:rPr>
                                    <m:t>𝑅</m:t>
                                  </m:r>
                                </m:e>
                                <m:sub>
                                  <m:r>
                                    <a:rPr lang="es-ES" sz="1600" i="1" dirty="0">
                                      <a:latin typeface="Cambria Math" panose="02040503050406030204" pitchFamily="18" charset="0"/>
                                    </a:rPr>
                                    <m:t>𝑇</m:t>
                                  </m:r>
                                </m:sub>
                              </m:sSub>
                              <m:r>
                                <a:rPr lang="es-ES" sz="1600" i="1" dirty="0">
                                  <a:latin typeface="Cambria Math" panose="02040503050406030204" pitchFamily="18" charset="0"/>
                                </a:rPr>
                                <m:t>=6 370 </m:t>
                              </m:r>
                              <m:r>
                                <a:rPr lang="es-ES" sz="1600" i="1" dirty="0">
                                  <a:latin typeface="Cambria Math" panose="02040503050406030204" pitchFamily="18" charset="0"/>
                                </a:rPr>
                                <m:t>𝑘𝑚</m:t>
                              </m:r>
                            </m:oMath>
                          </a14:m>
                          <a:endParaRPr lang="es-ES" sz="1600" dirty="0"/>
                        </a:p>
                        <a:p>
                          <a:pPr marL="0" indent="0" algn="just"/>
                          <a:r>
                            <a:rPr lang="es-ES" sz="1600" b="1" dirty="0" smtClean="0">
                              <a:solidFill>
                                <a:schemeClr val="tx1"/>
                              </a:solidFill>
                            </a:rPr>
                            <a:t>Sol</a:t>
                          </a:r>
                          <a:r>
                            <a:rPr lang="es-ES" sz="1600" dirty="0">
                              <a:solidFill>
                                <a:schemeClr val="tx1"/>
                              </a:solidFill>
                            </a:rPr>
                            <a:t>: </a:t>
                          </a:r>
                          <a14:m>
                            <m:oMath xmlns:m="http://schemas.openxmlformats.org/officeDocument/2006/math">
                              <m:r>
                                <a:rPr lang="es-ES" sz="1600" i="1" dirty="0" smtClean="0">
                                  <a:latin typeface="Cambria Math" panose="02040503050406030204" pitchFamily="18" charset="0"/>
                                </a:rPr>
                                <m:t>92 </m:t>
                              </m:r>
                              <m:r>
                                <a:rPr lang="es-ES" sz="1600" i="1" dirty="0" smtClean="0">
                                  <a:latin typeface="Cambria Math" panose="02040503050406030204" pitchFamily="18" charset="0"/>
                                </a:rPr>
                                <m:t>𝑚𝑖𝑛</m:t>
                              </m:r>
                            </m:oMath>
                          </a14:m>
                          <a:endParaRPr lang="es-ES" sz="1600" i="1" dirty="0" smtClean="0"/>
                        </a:p>
                      </a:txBody>
                      <a:tcPr marL="36000" marR="72000" marT="36000" marB="36000">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3685513221"/>
                      </a:ext>
                    </a:extLst>
                  </a:tr>
                  <a:tr h="741680">
                    <a:tc>
                      <a:txBody>
                        <a:bodyPr/>
                        <a:lstStyle/>
                        <a:p>
                          <a:pPr algn="r">
                            <a:lnSpc>
                              <a:spcPct val="100000"/>
                            </a:lnSpc>
                          </a:pPr>
                          <a:r>
                            <a:rPr lang="es-ES" sz="1600" dirty="0" smtClean="0">
                              <a:latin typeface="+mn-lt"/>
                            </a:rPr>
                            <a:t>14.</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r>
                            <a:rPr lang="es-ES" sz="1600" dirty="0" smtClean="0"/>
                            <a:t>El satélite de Júpiter llamado Ío orbita a una distancia del centro planetario de </a:t>
                          </a:r>
                          <a14:m>
                            <m:oMath xmlns:m="http://schemas.openxmlformats.org/officeDocument/2006/math">
                              <m:r>
                                <a:rPr lang="es-ES" sz="1600" i="1" dirty="0" smtClean="0">
                                  <a:latin typeface="Cambria Math" panose="02040503050406030204" pitchFamily="18" charset="0"/>
                                </a:rPr>
                                <m:t>422 000 </m:t>
                              </m:r>
                              <m:r>
                                <a:rPr lang="es-ES" sz="1600" i="1" dirty="0" smtClean="0">
                                  <a:latin typeface="Cambria Math" panose="02040503050406030204" pitchFamily="18" charset="0"/>
                                </a:rPr>
                                <m:t>𝑘𝑚</m:t>
                              </m:r>
                            </m:oMath>
                          </a14:m>
                          <a:r>
                            <a:rPr lang="es-ES" sz="1600" dirty="0"/>
                            <a:t>, con un período de revolución de </a:t>
                          </a:r>
                          <a14:m>
                            <m:oMath xmlns:m="http://schemas.openxmlformats.org/officeDocument/2006/math">
                              <m:r>
                                <a:rPr lang="es-ES" sz="1600" i="1" dirty="0" smtClean="0">
                                  <a:latin typeface="Cambria Math" panose="02040503050406030204" pitchFamily="18" charset="0"/>
                                </a:rPr>
                                <m:t>1,77 </m:t>
                              </m:r>
                              <m:r>
                                <a:rPr lang="es-ES" sz="1600" i="1" dirty="0" smtClean="0">
                                  <a:latin typeface="Cambria Math" panose="02040503050406030204" pitchFamily="18" charset="0"/>
                                </a:rPr>
                                <m:t>𝑑</m:t>
                              </m:r>
                              <m:r>
                                <a:rPr lang="es-ES" sz="1600" i="1" dirty="0" smtClean="0">
                                  <a:latin typeface="Cambria Math" panose="02040503050406030204" pitchFamily="18" charset="0"/>
                                </a:rPr>
                                <m:t>í</m:t>
                              </m:r>
                              <m:r>
                                <a:rPr lang="es-ES" sz="1600" i="1" dirty="0" smtClean="0">
                                  <a:latin typeface="Cambria Math" panose="02040503050406030204" pitchFamily="18" charset="0"/>
                                </a:rPr>
                                <m:t>𝑎𝑠</m:t>
                              </m:r>
                            </m:oMath>
                          </a14:m>
                          <a:r>
                            <a:rPr lang="es-ES" sz="1600" dirty="0"/>
                            <a:t>. Con estos datos, calcula a qué distancia se encuentra Europa, otra de sus lunas, si su período de revolución es de </a:t>
                          </a:r>
                          <a14:m>
                            <m:oMath xmlns:m="http://schemas.openxmlformats.org/officeDocument/2006/math">
                              <m:r>
                                <a:rPr lang="es-ES" sz="1600" i="1" dirty="0" smtClean="0">
                                  <a:latin typeface="Cambria Math" panose="02040503050406030204" pitchFamily="18" charset="0"/>
                                </a:rPr>
                                <m:t>3,55 </m:t>
                              </m:r>
                              <m:r>
                                <a:rPr lang="es-ES" sz="1600" i="1" dirty="0" smtClean="0">
                                  <a:latin typeface="Cambria Math" panose="02040503050406030204" pitchFamily="18" charset="0"/>
                                </a:rPr>
                                <m:t>𝑑</m:t>
                              </m:r>
                              <m:r>
                                <a:rPr lang="es-ES" sz="1600" i="1" dirty="0" smtClean="0">
                                  <a:latin typeface="Cambria Math" panose="02040503050406030204" pitchFamily="18" charset="0"/>
                                </a:rPr>
                                <m:t>í</m:t>
                              </m:r>
                              <m:r>
                                <a:rPr lang="es-ES" sz="1600" i="1" dirty="0" smtClean="0">
                                  <a:latin typeface="Cambria Math" panose="02040503050406030204" pitchFamily="18" charset="0"/>
                                </a:rPr>
                                <m:t>𝑎𝑠</m:t>
                              </m:r>
                            </m:oMath>
                          </a14:m>
                          <a:r>
                            <a:rPr lang="es-ES" sz="1600" dirty="0"/>
                            <a:t>.</a:t>
                          </a:r>
                        </a:p>
                        <a:p>
                          <a:pPr marL="0" indent="0" algn="just"/>
                          <a:r>
                            <a:rPr lang="es-ES" sz="1600" b="1" dirty="0" smtClean="0">
                              <a:solidFill>
                                <a:schemeClr val="tx1"/>
                              </a:solidFill>
                            </a:rPr>
                            <a:t>Sol</a:t>
                          </a:r>
                          <a:r>
                            <a:rPr lang="es-ES" sz="1600" dirty="0">
                              <a:solidFill>
                                <a:schemeClr val="tx1"/>
                              </a:solidFill>
                            </a:rPr>
                            <a:t>: </a:t>
                          </a:r>
                          <a14:m>
                            <m:oMath xmlns:m="http://schemas.openxmlformats.org/officeDocument/2006/math">
                              <m:r>
                                <a:rPr lang="es-ES" sz="1600" i="1" dirty="0">
                                  <a:latin typeface="Cambria Math" panose="02040503050406030204" pitchFamily="18" charset="0"/>
                                </a:rPr>
                                <m:t>671 144 </m:t>
                              </m:r>
                              <m:r>
                                <a:rPr lang="es-ES" sz="1600" i="1" dirty="0">
                                  <a:latin typeface="Cambria Math" panose="02040503050406030204" pitchFamily="18" charset="0"/>
                                </a:rPr>
                                <m:t>𝑘𝑚</m:t>
                              </m:r>
                            </m:oMath>
                          </a14:m>
                          <a:endParaRPr lang="es-ES" sz="1600" dirty="0"/>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31" name="Tabla 30"/>
              <p:cNvGraphicFramePr>
                <a:graphicFrameLocks noGrp="1"/>
              </p:cNvGraphicFramePr>
              <p:nvPr>
                <p:extLst>
                  <p:ext uri="{D42A27DB-BD31-4B8C-83A1-F6EECF244321}">
                    <p14:modId xmlns:p14="http://schemas.microsoft.com/office/powerpoint/2010/main" val="3294104919"/>
                  </p:ext>
                </p:extLst>
              </p:nvPr>
            </p:nvGraphicFramePr>
            <p:xfrm>
              <a:off x="561192" y="1184168"/>
              <a:ext cx="8178801" cy="518424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2022720">
                    <a:tc>
                      <a:txBody>
                        <a:bodyPr/>
                        <a:lstStyle/>
                        <a:p>
                          <a:pPr algn="r">
                            <a:lnSpc>
                              <a:spcPct val="100000"/>
                            </a:lnSpc>
                          </a:pPr>
                          <a:r>
                            <a:rPr lang="es-ES" sz="1600" dirty="0" smtClean="0">
                              <a:latin typeface="+mn-lt"/>
                            </a:rPr>
                            <a:t>12.</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4922" t="-17169" r="-156" b="-144277"/>
                          </a:stretch>
                        </a:blipFill>
                      </a:tcPr>
                    </a:tc>
                    <a:tc hMerge="1">
                      <a:txBody>
                        <a:bodyPr/>
                        <a:lstStyle/>
                        <a:p>
                          <a:endParaRPr lang="es-ES" sz="1600" dirty="0"/>
                        </a:p>
                      </a:txBody>
                      <a:tcPr/>
                    </a:tc>
                    <a:extLst>
                      <a:ext uri="{0D108BD9-81ED-4DB2-BD59-A6C34878D82A}">
                        <a16:rowId xmlns:a16="http://schemas.microsoft.com/office/drawing/2014/main" val="1235451715"/>
                      </a:ext>
                    </a:extLst>
                  </a:tr>
                  <a:tr h="1535040">
                    <a:tc>
                      <a:txBody>
                        <a:bodyPr/>
                        <a:lstStyle/>
                        <a:p>
                          <a:pPr algn="r">
                            <a:lnSpc>
                              <a:spcPct val="100000"/>
                            </a:lnSpc>
                          </a:pPr>
                          <a:r>
                            <a:rPr lang="es-ES" sz="1600" b="0" dirty="0" smtClean="0">
                              <a:solidFill>
                                <a:schemeClr val="tx1"/>
                              </a:solidFill>
                              <a:latin typeface="+mn-lt"/>
                            </a:rPr>
                            <a:t>13</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blipFill>
                          <a:blip r:embed="rId2"/>
                          <a:stretch>
                            <a:fillRect l="-4922" t="-154365" r="-156" b="-90079"/>
                          </a:stretch>
                        </a:blipFill>
                      </a:tcPr>
                    </a:tc>
                    <a:tc hMerge="1">
                      <a:txBody>
                        <a:bodyPr/>
                        <a:lstStyle/>
                        <a:p>
                          <a:endParaRPr lang="es-ES"/>
                        </a:p>
                      </a:txBody>
                      <a:tcPr/>
                    </a:tc>
                    <a:extLst>
                      <a:ext uri="{0D108BD9-81ED-4DB2-BD59-A6C34878D82A}">
                        <a16:rowId xmlns:a16="http://schemas.microsoft.com/office/drawing/2014/main" val="3685513221"/>
                      </a:ext>
                    </a:extLst>
                  </a:tr>
                  <a:tr h="1291200">
                    <a:tc>
                      <a:txBody>
                        <a:bodyPr/>
                        <a:lstStyle/>
                        <a:p>
                          <a:pPr algn="r">
                            <a:lnSpc>
                              <a:spcPct val="100000"/>
                            </a:lnSpc>
                          </a:pPr>
                          <a:r>
                            <a:rPr lang="es-ES" sz="1600" dirty="0" smtClean="0">
                              <a:latin typeface="+mn-lt"/>
                            </a:rPr>
                            <a:t>14.</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4922" t="-302358" r="-156" b="-7075"/>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mc:AlternateContent xmlns:mc="http://schemas.openxmlformats.org/markup-compatibility/2006" xmlns:a14="http://schemas.microsoft.com/office/drawing/2010/main">
        <mc:Choice Requires="a14">
          <p:sp>
            <p:nvSpPr>
              <p:cNvPr id="32" name="5 CuadroTexto"/>
              <p:cNvSpPr txBox="1"/>
              <p:nvPr/>
            </p:nvSpPr>
            <p:spPr>
              <a:xfrm>
                <a:off x="3869520" y="1724925"/>
                <a:ext cx="1157305" cy="819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𝑇</m:t>
                      </m:r>
                      <m:r>
                        <a:rPr lang="es-ES" sz="1600" b="0" i="1" smtClean="0">
                          <a:latin typeface="Cambria Math"/>
                        </a:rPr>
                        <m:t>=2</m:t>
                      </m:r>
                      <m:r>
                        <a:rPr lang="es-ES" sz="1600" b="0" i="1" smtClean="0">
                          <a:latin typeface="Cambria Math"/>
                          <a:ea typeface="Cambria Math"/>
                        </a:rPr>
                        <m:t>𝜋</m:t>
                      </m:r>
                      <m:rad>
                        <m:radPr>
                          <m:degHide m:val="on"/>
                          <m:ctrlPr>
                            <a:rPr lang="es-ES" sz="1600" b="0" i="1" smtClean="0">
                              <a:latin typeface="Cambria Math" panose="02040503050406030204" pitchFamily="18" charset="0"/>
                              <a:ea typeface="Cambria Math"/>
                            </a:rPr>
                          </m:ctrlPr>
                        </m:radPr>
                        <m:deg/>
                        <m:e>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𝑙</m:t>
                              </m:r>
                            </m:num>
                            <m:den>
                              <m:r>
                                <a:rPr lang="es-ES" sz="1600" b="0" i="1" smtClean="0">
                                  <a:latin typeface="Cambria Math"/>
                                  <a:ea typeface="Cambria Math"/>
                                </a:rPr>
                                <m:t>𝑔</m:t>
                              </m:r>
                            </m:den>
                          </m:f>
                        </m:e>
                      </m:rad>
                    </m:oMath>
                  </m:oMathPara>
                </a14:m>
                <a:endParaRPr lang="es-ES" sz="1600" dirty="0"/>
              </a:p>
            </p:txBody>
          </p:sp>
        </mc:Choice>
        <mc:Fallback xmlns="">
          <p:sp>
            <p:nvSpPr>
              <p:cNvPr id="32" name="5 CuadroTexto"/>
              <p:cNvSpPr txBox="1">
                <a:spLocks noRot="1" noChangeAspect="1" noMove="1" noResize="1" noEditPoints="1" noAdjustHandles="1" noChangeArrowheads="1" noChangeShapeType="1" noTextEdit="1"/>
              </p:cNvSpPr>
              <p:nvPr/>
            </p:nvSpPr>
            <p:spPr>
              <a:xfrm>
                <a:off x="3869520" y="1724925"/>
                <a:ext cx="1157305" cy="819840"/>
              </a:xfrm>
              <a:prstGeom prst="rect">
                <a:avLst/>
              </a:prstGeom>
              <a:blipFill>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3098727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3. Ley de </a:t>
            </a:r>
            <a:r>
              <a:rPr lang="es-ES" sz="1600" b="1" dirty="0">
                <a:solidFill>
                  <a:schemeClr val="bg1"/>
                </a:solidFill>
              </a:rPr>
              <a:t>G</a:t>
            </a:r>
            <a:r>
              <a:rPr lang="es-ES" sz="1600" b="1" dirty="0" smtClean="0">
                <a:solidFill>
                  <a:schemeClr val="bg1"/>
                </a:solidFill>
              </a:rPr>
              <a:t>ravitación Universal</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31" name="Tabla 30"/>
              <p:cNvGraphicFramePr>
                <a:graphicFrameLocks noGrp="1"/>
              </p:cNvGraphicFramePr>
              <p:nvPr>
                <p:extLst>
                  <p:ext uri="{D42A27DB-BD31-4B8C-83A1-F6EECF244321}">
                    <p14:modId xmlns:p14="http://schemas.microsoft.com/office/powerpoint/2010/main" val="3378931765"/>
                  </p:ext>
                </p:extLst>
              </p:nvPr>
            </p:nvGraphicFramePr>
            <p:xfrm>
              <a:off x="561192" y="1184168"/>
              <a:ext cx="8178801" cy="469656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68152">
                    <a:tc>
                      <a:txBody>
                        <a:bodyPr/>
                        <a:lstStyle/>
                        <a:p>
                          <a:pPr algn="r">
                            <a:lnSpc>
                              <a:spcPct val="100000"/>
                            </a:lnSpc>
                          </a:pPr>
                          <a:r>
                            <a:rPr lang="es-ES" sz="1600" dirty="0" smtClean="0">
                              <a:latin typeface="+mn-lt"/>
                            </a:rPr>
                            <a:t>15.</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spcAft>
                              <a:spcPts val="0"/>
                            </a:spcAft>
                          </a:pPr>
                          <a:r>
                            <a:rPr lang="es-ES" sz="1600" dirty="0" smtClean="0">
                              <a:ea typeface="Calibri" panose="020F0502020204030204" pitchFamily="34" charset="0"/>
                              <a:cs typeface="Times New Roman" panose="02020603050405020304" pitchFamily="18" charset="0"/>
                            </a:rPr>
                            <a:t>Dos masas puntuales iguales de </a:t>
                          </a:r>
                          <a14:m>
                            <m:oMath xmlns:m="http://schemas.openxmlformats.org/officeDocument/2006/math">
                              <m:r>
                                <a:rPr lang="es-ES" sz="1600" i="1" dirty="0" smtClean="0">
                                  <a:latin typeface="Cambria Math" panose="02040503050406030204" pitchFamily="18" charset="0"/>
                                  <a:ea typeface="Calibri" panose="020F0502020204030204" pitchFamily="34" charset="0"/>
                                  <a:cs typeface="Times New Roman" panose="02020603050405020304" pitchFamily="18" charset="0"/>
                                </a:rPr>
                                <m:t>5 </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𝑘𝑔</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s-ES" sz="1600" dirty="0">
                              <a:ea typeface="Calibri" panose="020F0502020204030204" pitchFamily="34" charset="0"/>
                              <a:cs typeface="Times New Roman" panose="02020603050405020304" pitchFamily="18" charset="0"/>
                            </a:rPr>
                            <a:t>se encuentran situadas en los vértices inferiores de un triángulo equilátero de </a:t>
                          </a:r>
                          <a14:m>
                            <m:oMath xmlns:m="http://schemas.openxmlformats.org/officeDocument/2006/math">
                              <m:r>
                                <a:rPr lang="es-ES" sz="1600" i="1" dirty="0" smtClean="0">
                                  <a:latin typeface="Cambria Math" panose="02040503050406030204" pitchFamily="18" charset="0"/>
                                  <a:ea typeface="Calibri" panose="020F0502020204030204" pitchFamily="34" charset="0"/>
                                  <a:cs typeface="Times New Roman" panose="02020603050405020304" pitchFamily="18" charset="0"/>
                                </a:rPr>
                                <m:t>40 </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𝑐𝑚</m:t>
                              </m:r>
                            </m:oMath>
                          </a14:m>
                          <a:r>
                            <a:rPr lang="es-ES" sz="1600" dirty="0">
                              <a:ea typeface="Calibri" panose="020F0502020204030204" pitchFamily="34" charset="0"/>
                              <a:cs typeface="Times New Roman" panose="02020603050405020304" pitchFamily="18" charset="0"/>
                            </a:rPr>
                            <a:t> de lado. Si se coloca en el vértice superior una tercera masa </a:t>
                          </a:r>
                          <a:r>
                            <a:rPr lang="es-ES" sz="1600" i="1" dirty="0">
                              <a:ea typeface="Calibri" panose="020F0502020204030204" pitchFamily="34" charset="0"/>
                              <a:cs typeface="Times New Roman" panose="02020603050405020304" pitchFamily="18" charset="0"/>
                            </a:rPr>
                            <a:t>m</a:t>
                          </a:r>
                          <a:r>
                            <a:rPr lang="es-ES" sz="1600" i="1" dirty="0" smtClean="0">
                              <a:ea typeface="Calibri" panose="020F0502020204030204" pitchFamily="34" charset="0"/>
                              <a:cs typeface="Times New Roman" panose="02020603050405020304" pitchFamily="18" charset="0"/>
                            </a:rPr>
                            <a:t>’</a:t>
                          </a:r>
                          <a:r>
                            <a:rPr lang="es-ES" sz="1600" dirty="0" smtClean="0">
                              <a:ea typeface="Calibri" panose="020F0502020204030204" pitchFamily="34" charset="0"/>
                              <a:cs typeface="Times New Roman" panose="02020603050405020304" pitchFamily="18" charset="0"/>
                            </a:rPr>
                            <a:t>:</a:t>
                          </a:r>
                          <a:r>
                            <a:rPr lang="es-ES" sz="1600" dirty="0">
                              <a:ea typeface="Calibri" panose="020F0502020204030204" pitchFamily="34" charset="0"/>
                              <a:cs typeface="Times New Roman" panose="02020603050405020304" pitchFamily="18" charset="0"/>
                            </a:rPr>
                            <a:t> </a:t>
                          </a:r>
                          <a:r>
                            <a:rPr lang="es-ES" sz="1600" dirty="0" smtClean="0">
                              <a:ea typeface="Calibri" panose="020F0502020204030204" pitchFamily="34" charset="0"/>
                              <a:cs typeface="Times New Roman" panose="02020603050405020304" pitchFamily="18" charset="0"/>
                            </a:rPr>
                            <a:t>i) ¿Qué </a:t>
                          </a:r>
                          <a:r>
                            <a:rPr lang="es-ES" sz="1600" dirty="0">
                              <a:ea typeface="Calibri" panose="020F0502020204030204" pitchFamily="34" charset="0"/>
                              <a:cs typeface="Times New Roman" panose="02020603050405020304" pitchFamily="18" charset="0"/>
                            </a:rPr>
                            <a:t>aceleración adquiere esta última masa en ese punto</a:t>
                          </a:r>
                          <a:r>
                            <a:rPr lang="es-ES" sz="1600" dirty="0" smtClean="0">
                              <a:ea typeface="Calibri" panose="020F0502020204030204" pitchFamily="34" charset="0"/>
                              <a:cs typeface="Times New Roman" panose="02020603050405020304" pitchFamily="18" charset="0"/>
                            </a:rPr>
                            <a:t>?; ii) ¿Descenderá </a:t>
                          </a:r>
                          <a:r>
                            <a:rPr lang="es-ES" sz="1600" dirty="0">
                              <a:ea typeface="Calibri" panose="020F0502020204030204" pitchFamily="34" charset="0"/>
                              <a:cs typeface="Times New Roman" panose="02020603050405020304" pitchFamily="18" charset="0"/>
                            </a:rPr>
                            <a:t>con aceleración constante</a:t>
                          </a:r>
                          <a:r>
                            <a:rPr lang="es-ES" sz="1600" dirty="0" smtClean="0">
                              <a:ea typeface="Calibri" panose="020F0502020204030204" pitchFamily="34" charset="0"/>
                              <a:cs typeface="Times New Roman" panose="02020603050405020304" pitchFamily="18" charset="0"/>
                            </a:rPr>
                            <a:t>?; iii) ¿Qué </a:t>
                          </a:r>
                          <a:r>
                            <a:rPr lang="es-ES" sz="1600" dirty="0">
                              <a:ea typeface="Calibri" panose="020F0502020204030204" pitchFamily="34" charset="0"/>
                              <a:cs typeface="Times New Roman" panose="02020603050405020304" pitchFamily="18" charset="0"/>
                            </a:rPr>
                            <a:t>aceleración tendrá en el momento de llegar a la base del triángulo?</a:t>
                          </a:r>
                          <a:endParaRPr lang="es-ES" sz="2400" dirty="0">
                            <a:ea typeface="Calibri" panose="020F0502020204030204" pitchFamily="34" charset="0"/>
                            <a:cs typeface="Times New Roman" panose="02020603050405020304" pitchFamily="18" charset="0"/>
                          </a:endParaRPr>
                        </a:p>
                        <a:p>
                          <a:pPr marL="0" indent="0" algn="just">
                            <a:spcAft>
                              <a:spcPts val="0"/>
                            </a:spcAft>
                          </a:pPr>
                          <a:r>
                            <a:rPr lang="es-ES" sz="1600" b="1" dirty="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 </a:t>
                          </a:r>
                          <a:r>
                            <a:rPr lang="es-ES" sz="1600" dirty="0">
                              <a:ea typeface="Calibri" panose="020F0502020204030204" pitchFamily="34" charset="0"/>
                              <a:cs typeface="Times New Roman" panose="02020603050405020304" pitchFamily="18" charset="0"/>
                            </a:rPr>
                            <a:t>i</a:t>
                          </a:r>
                          <a:r>
                            <a:rPr lang="es-ES" sz="1600" dirty="0" smtClean="0">
                              <a:ea typeface="Calibri" panose="020F0502020204030204" pitchFamily="34" charset="0"/>
                              <a:cs typeface="Times New Roman" panose="02020603050405020304" pitchFamily="18" charset="0"/>
                            </a:rPr>
                            <a:t>) </a:t>
                          </a:r>
                          <a14:m>
                            <m:oMath xmlns:m="http://schemas.openxmlformats.org/officeDocument/2006/math">
                              <m:r>
                                <a:rPr lang="es-ES" sz="1600" i="1">
                                  <a:latin typeface="Cambria Math" panose="02040503050406030204" pitchFamily="18" charset="0"/>
                                </a:rPr>
                                <m:t>−3,6·</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−9</m:t>
                                  </m:r>
                                </m:sup>
                              </m:sSup>
                              <m:acc>
                                <m:accPr>
                                  <m:chr m:val="̂"/>
                                  <m:ctrlPr>
                                    <a:rPr lang="es-ES" sz="1600" i="1">
                                      <a:latin typeface="Cambria Math" panose="02040503050406030204" pitchFamily="18" charset="0"/>
                                    </a:rPr>
                                  </m:ctrlPr>
                                </m:accPr>
                                <m:e>
                                  <m:r>
                                    <a:rPr lang="es-ES" sz="1600" i="1">
                                      <a:latin typeface="Cambria Math" panose="02040503050406030204" pitchFamily="18" charset="0"/>
                                    </a:rPr>
                                    <m:t>𝑗</m:t>
                                  </m:r>
                                </m:e>
                              </m:acc>
                              <m:r>
                                <a:rPr lang="es-ES" sz="1600" i="1">
                                  <a:latin typeface="Cambria Math" panose="02040503050406030204" pitchFamily="18" charset="0"/>
                                </a:rPr>
                                <m:t> </m:t>
                              </m:r>
                              <m:r>
                                <a:rPr lang="es-ES" sz="1600" i="1">
                                  <a:latin typeface="Cambria Math" panose="02040503050406030204" pitchFamily="18" charset="0"/>
                                </a:rPr>
                                <m:t>𝑚</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𝑠</m:t>
                                  </m:r>
                                </m:e>
                                <m:sup>
                                  <m:r>
                                    <a:rPr lang="es-ES" sz="1600" i="1">
                                      <a:latin typeface="Cambria Math" panose="02040503050406030204" pitchFamily="18" charset="0"/>
                                    </a:rPr>
                                    <m:t>−2</m:t>
                                  </m:r>
                                </m:sup>
                              </m:sSup>
                            </m:oMath>
                          </a14:m>
                          <a:r>
                            <a:rPr lang="es-ES" sz="1600" dirty="0"/>
                            <a:t>; </a:t>
                          </a:r>
                          <a:r>
                            <a:rPr lang="es-ES" sz="1600" dirty="0" smtClean="0"/>
                            <a:t>ii) </a:t>
                          </a:r>
                          <a:r>
                            <a:rPr lang="es-ES" sz="1600" dirty="0"/>
                            <a:t>No; </a:t>
                          </a:r>
                          <a:r>
                            <a:rPr lang="es-ES" sz="1600" dirty="0" smtClean="0"/>
                            <a:t>iii) 0</a:t>
                          </a:r>
                          <a:endParaRPr lang="es-ES" sz="1600" b="1" dirty="0" smtClean="0">
                            <a:solidFill>
                              <a:schemeClr val="accent5">
                                <a:lumMod val="50000"/>
                              </a:schemeClr>
                            </a:solidFill>
                          </a:endParaRPr>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868152">
                    <a:tc>
                      <a:txBody>
                        <a:bodyPr/>
                        <a:lstStyle/>
                        <a:p>
                          <a:pPr algn="r">
                            <a:lnSpc>
                              <a:spcPct val="100000"/>
                            </a:lnSpc>
                          </a:pPr>
                          <a:r>
                            <a:rPr lang="es-ES" sz="1600" b="0" dirty="0" smtClean="0">
                              <a:solidFill>
                                <a:schemeClr val="tx1"/>
                              </a:solidFill>
                              <a:latin typeface="+mn-lt"/>
                            </a:rPr>
                            <a:t>16</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pPr marL="0" indent="0" algn="just"/>
                          <a:r>
                            <a:rPr lang="es-ES" sz="1600" dirty="0" smtClean="0"/>
                            <a:t>En la superficie de un planeta cuyo radio es </a:t>
                          </a:r>
                          <a14:m>
                            <m:oMath xmlns:m="http://schemas.openxmlformats.org/officeDocument/2006/math">
                              <m:r>
                                <a:rPr lang="es-ES" sz="1600" i="1" dirty="0" smtClean="0">
                                  <a:latin typeface="Cambria Math" panose="02040503050406030204" pitchFamily="18" charset="0"/>
                                </a:rPr>
                                <m:t>1/3</m:t>
                              </m:r>
                            </m:oMath>
                          </a14:m>
                          <a:r>
                            <a:rPr lang="es-ES" sz="1600" dirty="0"/>
                            <a:t> del de la Tierra, la aceleración gravitatoria es de </a:t>
                          </a:r>
                          <a14:m>
                            <m:oMath xmlns:m="http://schemas.openxmlformats.org/officeDocument/2006/math">
                              <m:r>
                                <a:rPr lang="es-ES" sz="1600" i="1" dirty="0" smtClean="0">
                                  <a:latin typeface="Cambria Math" panose="02040503050406030204" pitchFamily="18" charset="0"/>
                                </a:rPr>
                                <m:t>5,8 </m:t>
                              </m:r>
                              <m:r>
                                <a:rPr lang="es-ES" sz="1600" i="1" dirty="0" smtClean="0">
                                  <a:latin typeface="Cambria Math" panose="02040503050406030204" pitchFamily="18" charset="0"/>
                                </a:rPr>
                                <m:t>𝑚</m:t>
                              </m:r>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𝑠</m:t>
                                  </m:r>
                                </m:e>
                                <m:sup>
                                  <m:r>
                                    <a:rPr lang="es-ES" sz="1600" b="0" i="1" dirty="0" smtClean="0">
                                      <a:latin typeface="Cambria Math" panose="02040503050406030204" pitchFamily="18" charset="0"/>
                                    </a:rPr>
                                    <m:t>−2</m:t>
                                  </m:r>
                                </m:sup>
                              </m:sSup>
                            </m:oMath>
                          </a14:m>
                          <a:r>
                            <a:rPr lang="es-ES" sz="1600" dirty="0"/>
                            <a:t>. </a:t>
                          </a:r>
                          <a:r>
                            <a:rPr lang="es-ES" sz="1600" dirty="0" smtClean="0"/>
                            <a:t>Halla: i) La </a:t>
                          </a:r>
                          <a:r>
                            <a:rPr lang="es-ES" sz="1600" dirty="0"/>
                            <a:t>relación entre las masas de ambos </a:t>
                          </a:r>
                          <a:r>
                            <a:rPr lang="es-ES" sz="1600" dirty="0" smtClean="0"/>
                            <a:t>planetas; ii) La </a:t>
                          </a:r>
                          <a:r>
                            <a:rPr lang="es-ES" sz="1600" dirty="0"/>
                            <a:t>altura desde la que debería caer un objeto en el planeta para que llegara a su superficie con la misma velocidad con que lo haría en la Tierra un cuerpo que se precipita desde 50 m de altura.</a:t>
                          </a:r>
                        </a:p>
                        <a:p>
                          <a:pPr marL="0" indent="0" algn="just"/>
                          <a:r>
                            <a:rPr lang="es-ES" sz="1600" b="1" dirty="0">
                              <a:solidFill>
                                <a:schemeClr val="tx1"/>
                              </a:solidFill>
                            </a:rPr>
                            <a:t>Sol</a:t>
                          </a:r>
                          <a:r>
                            <a:rPr lang="es-ES" sz="1600" dirty="0">
                              <a:solidFill>
                                <a:schemeClr val="tx1"/>
                              </a:solidFill>
                            </a:rPr>
                            <a:t>: </a:t>
                          </a:r>
                          <a:r>
                            <a:rPr lang="es-ES" sz="1600" dirty="0"/>
                            <a:t>i</a:t>
                          </a:r>
                          <a:r>
                            <a:rPr lang="es-ES" sz="1600" dirty="0" smtClean="0"/>
                            <a:t>) </a:t>
                          </a:r>
                          <a14:m>
                            <m:oMath xmlns:m="http://schemas.openxmlformats.org/officeDocument/2006/math">
                              <m:f>
                                <m:fPr>
                                  <m:type m:val="lin"/>
                                  <m:ctrlPr>
                                    <a:rPr lang="es-ES" sz="1600" i="1" dirty="0" smtClean="0">
                                      <a:latin typeface="Cambria Math" panose="02040503050406030204" pitchFamily="18" charset="0"/>
                                    </a:rPr>
                                  </m:ctrlPr>
                                </m:fPr>
                                <m:num>
                                  <m:r>
                                    <a:rPr lang="es-ES" sz="1600" i="1" dirty="0">
                                      <a:latin typeface="Cambria Math" panose="02040503050406030204" pitchFamily="18" charset="0"/>
                                    </a:rPr>
                                    <m:t>𝑚</m:t>
                                  </m:r>
                                  <m:r>
                                    <a:rPr lang="es-ES" sz="1600" i="1" baseline="-25000" dirty="0" err="1">
                                      <a:latin typeface="Cambria Math" panose="02040503050406030204" pitchFamily="18" charset="0"/>
                                    </a:rPr>
                                    <m:t>𝑃</m:t>
                                  </m:r>
                                </m:num>
                                <m:den>
                                  <m:r>
                                    <a:rPr lang="es-ES" sz="1600" i="1" dirty="0">
                                      <a:latin typeface="Cambria Math" panose="02040503050406030204" pitchFamily="18" charset="0"/>
                                    </a:rPr>
                                    <m:t>𝑚</m:t>
                                  </m:r>
                                  <m:r>
                                    <a:rPr lang="es-ES" sz="1600" i="1" baseline="-25000" dirty="0" err="1">
                                      <a:latin typeface="Cambria Math" panose="02040503050406030204" pitchFamily="18" charset="0"/>
                                    </a:rPr>
                                    <m:t>𝑇</m:t>
                                  </m:r>
                                </m:den>
                              </m:f>
                              <m:r>
                                <a:rPr lang="es-ES" sz="1600" i="1" dirty="0">
                                  <a:latin typeface="Cambria Math" panose="02040503050406030204" pitchFamily="18" charset="0"/>
                                </a:rPr>
                                <m:t>= 6,57·</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−2</m:t>
                                  </m:r>
                                </m:sup>
                              </m:sSup>
                            </m:oMath>
                          </a14:m>
                          <a:r>
                            <a:rPr lang="es-ES" sz="1600" dirty="0"/>
                            <a:t>; </a:t>
                          </a:r>
                          <a:r>
                            <a:rPr lang="es-ES" sz="1600" dirty="0" smtClean="0"/>
                            <a:t>ii) </a:t>
                          </a:r>
                          <a14:m>
                            <m:oMath xmlns:m="http://schemas.openxmlformats.org/officeDocument/2006/math">
                              <m:r>
                                <a:rPr lang="es-ES" sz="1600" i="1" dirty="0">
                                  <a:latin typeface="Cambria Math" panose="02040503050406030204" pitchFamily="18" charset="0"/>
                                </a:rPr>
                                <m:t>84,45 </m:t>
                              </m:r>
                              <m:r>
                                <a:rPr lang="es-ES" sz="1600" i="1" dirty="0">
                                  <a:latin typeface="Cambria Math" panose="02040503050406030204" pitchFamily="18" charset="0"/>
                                </a:rPr>
                                <m:t>𝑚</m:t>
                              </m:r>
                            </m:oMath>
                          </a14:m>
                          <a:endParaRPr lang="es-ES" sz="1600" dirty="0"/>
                        </a:p>
                      </a:txBody>
                      <a:tcPr marL="36000" marR="72000" marT="36000" marB="36000">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3685513221"/>
                      </a:ext>
                    </a:extLst>
                  </a:tr>
                  <a:tr h="741680">
                    <a:tc>
                      <a:txBody>
                        <a:bodyPr/>
                        <a:lstStyle/>
                        <a:p>
                          <a:pPr algn="r">
                            <a:lnSpc>
                              <a:spcPct val="100000"/>
                            </a:lnSpc>
                          </a:pPr>
                          <a:r>
                            <a:rPr lang="es-ES" sz="1600" dirty="0" smtClean="0">
                              <a:latin typeface="+mn-lt"/>
                            </a:rPr>
                            <a:t>17.</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r>
                            <a:rPr lang="es-ES" sz="1600" dirty="0" smtClean="0">
                              <a:latin typeface="+mn-lt"/>
                              <a:ea typeface="Calibri" panose="020F0502020204030204" pitchFamily="34" charset="0"/>
                              <a:cs typeface="Times New Roman" panose="02020603050405020304" pitchFamily="18" charset="0"/>
                            </a:rPr>
                            <a:t>La masa de Saturno es 95,2 veces la de la Tierra. </a:t>
                          </a:r>
                          <a:r>
                            <a:rPr lang="es-ES" sz="1600" dirty="0">
                              <a:latin typeface="+mn-lt"/>
                              <a:ea typeface="Calibri" panose="020F0502020204030204" pitchFamily="34" charset="0"/>
                              <a:cs typeface="Times New Roman" panose="02020603050405020304" pitchFamily="18" charset="0"/>
                            </a:rPr>
                            <a:t>Encélado y Titán, dos de sus satélites, tiene períodos de revolución de 1,37 días y 15,95 días, respectivamente. Determina a qué distancia media del planeta orbitan estos satélites</a:t>
                          </a:r>
                          <a:r>
                            <a:rPr lang="es-ES" sz="1600" dirty="0" smtClean="0">
                              <a:latin typeface="+mn-lt"/>
                              <a:ea typeface="Calibri" panose="020F0502020204030204" pitchFamily="34" charset="0"/>
                              <a:cs typeface="Times New Roman" panose="02020603050405020304" pitchFamily="18" charset="0"/>
                            </a:rPr>
                            <a:t>.</a:t>
                          </a:r>
                        </a:p>
                        <a:p>
                          <a:pPr marL="0" indent="0" algn="just"/>
                          <a:r>
                            <a:rPr lang="es-ES" sz="1600" dirty="0" smtClean="0">
                              <a:latin typeface="+mn-lt"/>
                              <a:ea typeface="Cambria" panose="02040503050406030204" pitchFamily="18" charset="0"/>
                              <a:cs typeface="Times New Roman" panose="02020603050405020304" pitchFamily="18" charset="0"/>
                            </a:rPr>
                            <a:t>Dato: M</a:t>
                          </a:r>
                          <a14:m>
                            <m:oMath xmlns:m="http://schemas.openxmlformats.org/officeDocument/2006/math">
                              <m:r>
                                <a:rPr lang="es-ES" sz="1600" i="1" baseline="-25000" dirty="0" err="1">
                                  <a:latin typeface="Cambria Math" panose="02040503050406030204" pitchFamily="18" charset="0"/>
                                  <a:ea typeface="Calibri" panose="020F0502020204030204" pitchFamily="34" charset="0"/>
                                  <a:cs typeface="Times New Roman" panose="02020603050405020304" pitchFamily="18" charset="0"/>
                                </a:rPr>
                                <m:t>𝑇</m:t>
                              </m:r>
                              <m:r>
                                <a:rPr lang="es-ES" sz="1600" i="1" dirty="0">
                                  <a:latin typeface="Cambria Math" panose="02040503050406030204" pitchFamily="18" charset="0"/>
                                  <a:ea typeface="Calibri" panose="020F0502020204030204" pitchFamily="34" charset="0"/>
                                  <a:cs typeface="Times New Roman" panose="02020603050405020304" pitchFamily="18" charset="0"/>
                                </a:rPr>
                                <m:t> =</m:t>
                              </m:r>
                              <m:r>
                                <a:rPr lang="es-ES" sz="1600" b="0" i="1" dirty="0" smtClean="0">
                                  <a:latin typeface="Cambria Math" panose="02040503050406030204" pitchFamily="18" charset="0"/>
                                  <a:ea typeface="Calibri" panose="020F0502020204030204" pitchFamily="34" charset="0"/>
                                  <a:cs typeface="Times New Roman" panose="02020603050405020304" pitchFamily="18" charset="0"/>
                                </a:rPr>
                                <m:t>5,98·</m:t>
                              </m:r>
                              <m:sSup>
                                <m:sSupPr>
                                  <m:ctrlPr>
                                    <a:rPr lang="es-ES" sz="1600" b="0" i="1" dirty="0" smtClean="0">
                                      <a:latin typeface="Cambria Math" panose="02040503050406030204" pitchFamily="18" charset="0"/>
                                      <a:cs typeface="Times New Roman" panose="02020603050405020304" pitchFamily="18" charset="0"/>
                                    </a:rPr>
                                  </m:ctrlPr>
                                </m:sSupPr>
                                <m:e>
                                  <m:r>
                                    <a:rPr lang="es-ES" sz="1600" b="0" i="1" dirty="0" smtClean="0">
                                      <a:latin typeface="Cambria Math" panose="02040503050406030204" pitchFamily="18" charset="0"/>
                                      <a:cs typeface="Times New Roman" panose="02020603050405020304" pitchFamily="18" charset="0"/>
                                    </a:rPr>
                                    <m:t>10</m:t>
                                  </m:r>
                                </m:e>
                                <m:sup>
                                  <m:r>
                                    <a:rPr lang="es-ES" sz="1600" b="0" i="1" dirty="0" smtClean="0">
                                      <a:latin typeface="Cambria Math" panose="02040503050406030204" pitchFamily="18" charset="0"/>
                                      <a:cs typeface="Times New Roman" panose="02020603050405020304" pitchFamily="18" charset="0"/>
                                    </a:rPr>
                                    <m:t>24</m:t>
                                  </m:r>
                                </m:sup>
                              </m:sSup>
                              <m:r>
                                <a:rPr lang="es-ES" sz="1600" b="0" i="1" dirty="0" smtClean="0">
                                  <a:latin typeface="Cambria Math" panose="02040503050406030204" pitchFamily="18" charset="0"/>
                                  <a:cs typeface="Times New Roman" panose="02020603050405020304" pitchFamily="18" charset="0"/>
                                </a:rPr>
                                <m:t> </m:t>
                              </m:r>
                              <m:r>
                                <a:rPr lang="es-ES" sz="1600" b="0" i="1" dirty="0" smtClean="0">
                                  <a:latin typeface="Cambria Math" panose="02040503050406030204" pitchFamily="18" charset="0"/>
                                  <a:cs typeface="Times New Roman" panose="02020603050405020304" pitchFamily="18" charset="0"/>
                                </a:rPr>
                                <m:t>𝑘𝑔</m:t>
                              </m:r>
                            </m:oMath>
                          </a14:m>
                          <a:endParaRPr lang="es-ES" sz="1600" dirty="0">
                            <a:latin typeface="+mn-lt"/>
                            <a:ea typeface="Cambria" panose="02040503050406030204" pitchFamily="18" charset="0"/>
                            <a:cs typeface="Times New Roman" panose="02020603050405020304" pitchFamily="18" charset="0"/>
                          </a:endParaRPr>
                        </a:p>
                        <a:p>
                          <a:pPr marL="0" indent="0"/>
                          <a:r>
                            <a:rPr lang="es-ES" sz="1600" b="1" dirty="0" smtClean="0">
                              <a:solidFill>
                                <a:schemeClr val="tx1"/>
                              </a:solidFill>
                              <a:latin typeface="+mn-lt"/>
                              <a:ea typeface="Calibri" panose="020F0502020204030204" pitchFamily="34" charset="0"/>
                              <a:cs typeface="Times New Roman" panose="02020603050405020304" pitchFamily="18" charset="0"/>
                            </a:rPr>
                            <a:t>Sol</a:t>
                          </a:r>
                          <a:r>
                            <a:rPr lang="es-ES" sz="1600" dirty="0">
                              <a:solidFill>
                                <a:schemeClr val="tx1"/>
                              </a:solidFill>
                              <a:latin typeface="+mn-lt"/>
                              <a:ea typeface="Calibri" panose="020F0502020204030204" pitchFamily="34" charset="0"/>
                              <a:cs typeface="Times New Roman" panose="02020603050405020304" pitchFamily="18" charset="0"/>
                            </a:rPr>
                            <a:t>: </a:t>
                          </a:r>
                          <a14:m>
                            <m:oMath xmlns:m="http://schemas.openxmlformats.org/officeDocument/2006/math">
                              <m:r>
                                <a:rPr lang="es-ES" sz="1600" i="1" dirty="0">
                                  <a:latin typeface="Cambria Math" panose="02040503050406030204" pitchFamily="18" charset="0"/>
                                  <a:ea typeface="Calibri" panose="020F0502020204030204" pitchFamily="34" charset="0"/>
                                  <a:cs typeface="Times New Roman" panose="02020603050405020304" pitchFamily="18" charset="0"/>
                                </a:rPr>
                                <m:t>𝑑</m:t>
                              </m:r>
                              <m:r>
                                <a:rPr lang="es-ES" sz="1600" i="1" baseline="-25000" dirty="0" err="1">
                                  <a:latin typeface="Cambria Math" panose="02040503050406030204" pitchFamily="18" charset="0"/>
                                  <a:ea typeface="Calibri" panose="020F0502020204030204" pitchFamily="34" charset="0"/>
                                  <a:cs typeface="Times New Roman" panose="02020603050405020304" pitchFamily="18" charset="0"/>
                                </a:rPr>
                                <m:t>𝐸</m:t>
                              </m:r>
                              <m:r>
                                <a:rPr lang="es-ES" sz="1600" i="1" dirty="0">
                                  <a:latin typeface="Cambria Math" panose="02040503050406030204" pitchFamily="18" charset="0"/>
                                  <a:ea typeface="Calibri" panose="020F0502020204030204" pitchFamily="34" charset="0"/>
                                  <a:cs typeface="Times New Roman" panose="02020603050405020304" pitchFamily="18" charset="0"/>
                                </a:rPr>
                                <m:t> = 237 520 </m:t>
                              </m:r>
                              <m:r>
                                <a:rPr lang="es-ES" sz="1600" i="1" dirty="0">
                                  <a:latin typeface="Cambria Math" panose="02040503050406030204" pitchFamily="18" charset="0"/>
                                  <a:ea typeface="Calibri" panose="020F0502020204030204" pitchFamily="34" charset="0"/>
                                  <a:cs typeface="Times New Roman" panose="02020603050405020304" pitchFamily="18" charset="0"/>
                                </a:rPr>
                                <m:t>𝑘𝑚</m:t>
                              </m:r>
                              <m:r>
                                <a:rPr lang="es-ES" sz="1600" i="1" dirty="0">
                                  <a:latin typeface="Cambria Math" panose="02040503050406030204" pitchFamily="18" charset="0"/>
                                  <a:ea typeface="Calibri" panose="020F0502020204030204" pitchFamily="34" charset="0"/>
                                  <a:cs typeface="Times New Roman" panose="02020603050405020304" pitchFamily="18" charset="0"/>
                                </a:rPr>
                                <m:t>; </m:t>
                              </m:r>
                              <m:r>
                                <a:rPr lang="es-ES" sz="1600" i="1" dirty="0" err="1">
                                  <a:latin typeface="Cambria Math" panose="02040503050406030204" pitchFamily="18" charset="0"/>
                                  <a:ea typeface="Calibri" panose="020F0502020204030204" pitchFamily="34" charset="0"/>
                                  <a:cs typeface="Times New Roman" panose="02020603050405020304" pitchFamily="18" charset="0"/>
                                </a:rPr>
                                <m:t>𝑑</m:t>
                              </m:r>
                              <m:r>
                                <a:rPr lang="es-ES" sz="1600" i="1" baseline="-25000" dirty="0" err="1">
                                  <a:latin typeface="Cambria Math" panose="02040503050406030204" pitchFamily="18" charset="0"/>
                                  <a:ea typeface="Calibri" panose="020F0502020204030204" pitchFamily="34" charset="0"/>
                                  <a:cs typeface="Times New Roman" panose="02020603050405020304" pitchFamily="18" charset="0"/>
                                </a:rPr>
                                <m:t>𝑇</m:t>
                              </m:r>
                              <m:r>
                                <a:rPr lang="es-ES" sz="1600" i="1" dirty="0">
                                  <a:latin typeface="Cambria Math" panose="02040503050406030204" pitchFamily="18" charset="0"/>
                                  <a:ea typeface="Calibri" panose="020F0502020204030204" pitchFamily="34" charset="0"/>
                                  <a:cs typeface="Times New Roman" panose="02020603050405020304" pitchFamily="18" charset="0"/>
                                </a:rPr>
                                <m:t> =</m:t>
                              </m:r>
                              <m:r>
                                <a:rPr lang="es-ES" sz="1600" b="0" i="1" dirty="0" smtClean="0">
                                  <a:latin typeface="Cambria Math" panose="02040503050406030204" pitchFamily="18" charset="0"/>
                                  <a:ea typeface="Calibri" panose="020F0502020204030204" pitchFamily="34" charset="0"/>
                                  <a:cs typeface="Times New Roman" panose="02020603050405020304" pitchFamily="18" charset="0"/>
                                </a:rPr>
                                <m:t>1 220 094 </m:t>
                              </m:r>
                              <m:r>
                                <a:rPr lang="es-ES" sz="1600" i="1" dirty="0">
                                  <a:latin typeface="Cambria Math" panose="02040503050406030204" pitchFamily="18" charset="0"/>
                                  <a:ea typeface="Calibri" panose="020F0502020204030204" pitchFamily="34" charset="0"/>
                                  <a:cs typeface="Times New Roman" panose="02020603050405020304" pitchFamily="18" charset="0"/>
                                </a:rPr>
                                <m:t>𝑘</m:t>
                              </m:r>
                              <m:r>
                                <a:rPr lang="es-ES" sz="1600" b="0" i="1" dirty="0" smtClean="0">
                                  <a:latin typeface="Cambria Math" panose="02040503050406030204" pitchFamily="18" charset="0"/>
                                  <a:ea typeface="Calibri" panose="020F0502020204030204" pitchFamily="34" charset="0"/>
                                  <a:cs typeface="Times New Roman" panose="02020603050405020304" pitchFamily="18" charset="0"/>
                                </a:rPr>
                                <m:t>𝑚</m:t>
                              </m:r>
                            </m:oMath>
                          </a14:m>
                          <a:endParaRPr lang="es-ES" sz="2400" dirty="0">
                            <a:latin typeface="+mn-lt"/>
                            <a:ea typeface="Calibri" panose="020F0502020204030204" pitchFamily="34" charset="0"/>
                            <a:cs typeface="Times New Roman" panose="02020603050405020304" pitchFamily="18" charset="0"/>
                          </a:endParaRPr>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31" name="Tabla 30"/>
              <p:cNvGraphicFramePr>
                <a:graphicFrameLocks noGrp="1"/>
              </p:cNvGraphicFramePr>
              <p:nvPr>
                <p:extLst>
                  <p:ext uri="{D42A27DB-BD31-4B8C-83A1-F6EECF244321}">
                    <p14:modId xmlns:p14="http://schemas.microsoft.com/office/powerpoint/2010/main" val="3378931765"/>
                  </p:ext>
                </p:extLst>
              </p:nvPr>
            </p:nvGraphicFramePr>
            <p:xfrm>
              <a:off x="561192" y="1184168"/>
              <a:ext cx="8178801" cy="469656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535040">
                    <a:tc>
                      <a:txBody>
                        <a:bodyPr/>
                        <a:lstStyle/>
                        <a:p>
                          <a:pPr algn="r">
                            <a:lnSpc>
                              <a:spcPct val="100000"/>
                            </a:lnSpc>
                          </a:pPr>
                          <a:r>
                            <a:rPr lang="es-ES" sz="1600" dirty="0" smtClean="0">
                              <a:latin typeface="+mn-lt"/>
                            </a:rPr>
                            <a:t>15.</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4922" t="-22619" r="-156" b="-190079"/>
                          </a:stretch>
                        </a:blipFill>
                      </a:tcPr>
                    </a:tc>
                    <a:tc hMerge="1">
                      <a:txBody>
                        <a:bodyPr/>
                        <a:lstStyle/>
                        <a:p>
                          <a:endParaRPr lang="es-ES" sz="1600" dirty="0"/>
                        </a:p>
                      </a:txBody>
                      <a:tcPr/>
                    </a:tc>
                    <a:extLst>
                      <a:ext uri="{0D108BD9-81ED-4DB2-BD59-A6C34878D82A}">
                        <a16:rowId xmlns:a16="http://schemas.microsoft.com/office/drawing/2014/main" val="1235451715"/>
                      </a:ext>
                    </a:extLst>
                  </a:tr>
                  <a:tr h="1535040">
                    <a:tc>
                      <a:txBody>
                        <a:bodyPr/>
                        <a:lstStyle/>
                        <a:p>
                          <a:pPr algn="r">
                            <a:lnSpc>
                              <a:spcPct val="100000"/>
                            </a:lnSpc>
                          </a:pPr>
                          <a:r>
                            <a:rPr lang="es-ES" sz="1600" b="0" dirty="0" smtClean="0">
                              <a:solidFill>
                                <a:schemeClr val="tx1"/>
                              </a:solidFill>
                              <a:latin typeface="+mn-lt"/>
                            </a:rPr>
                            <a:t>16</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blipFill>
                          <a:blip r:embed="rId2"/>
                          <a:stretch>
                            <a:fillRect l="-4922" t="-122619" r="-156" b="-90079"/>
                          </a:stretch>
                        </a:blipFill>
                      </a:tcPr>
                    </a:tc>
                    <a:tc hMerge="1">
                      <a:txBody>
                        <a:bodyPr/>
                        <a:lstStyle/>
                        <a:p>
                          <a:endParaRPr lang="es-ES"/>
                        </a:p>
                      </a:txBody>
                      <a:tcPr/>
                    </a:tc>
                    <a:extLst>
                      <a:ext uri="{0D108BD9-81ED-4DB2-BD59-A6C34878D82A}">
                        <a16:rowId xmlns:a16="http://schemas.microsoft.com/office/drawing/2014/main" val="3685513221"/>
                      </a:ext>
                    </a:extLst>
                  </a:tr>
                  <a:tr h="1291200">
                    <a:tc>
                      <a:txBody>
                        <a:bodyPr/>
                        <a:lstStyle/>
                        <a:p>
                          <a:pPr algn="r">
                            <a:lnSpc>
                              <a:spcPct val="100000"/>
                            </a:lnSpc>
                          </a:pPr>
                          <a:r>
                            <a:rPr lang="es-ES" sz="1600" dirty="0" smtClean="0">
                              <a:latin typeface="+mn-lt"/>
                            </a:rPr>
                            <a:t>17.</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4922" t="-264623" r="-156" b="-7075"/>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3116279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4</a:t>
            </a:r>
            <a:r>
              <a:rPr lang="es-ES" sz="1600" b="1" dirty="0" smtClean="0">
                <a:solidFill>
                  <a:schemeClr val="bg1"/>
                </a:solidFill>
              </a:rPr>
              <a:t>. Concepto de campo</a:t>
            </a:r>
            <a:endParaRPr lang="es-ES" sz="1600" b="1" dirty="0">
              <a:solidFill>
                <a:schemeClr val="bg1"/>
              </a:solidFill>
            </a:endParaRPr>
          </a:p>
        </p:txBody>
      </p:sp>
      <p:sp>
        <p:nvSpPr>
          <p:cNvPr id="13" name="7 CuadroTexto"/>
          <p:cNvSpPr txBox="1"/>
          <p:nvPr/>
        </p:nvSpPr>
        <p:spPr>
          <a:xfrm>
            <a:off x="423079" y="1023582"/>
            <a:ext cx="8311487" cy="338554"/>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355600" indent="-355600" algn="ctr"/>
            <a:r>
              <a:rPr lang="es-ES" sz="1600" dirty="0" smtClean="0">
                <a:cs typeface="Arial" pitchFamily="34" charset="0"/>
                <a:sym typeface="Wingdings"/>
              </a:rPr>
              <a:t>¿Cómo es posible la </a:t>
            </a:r>
            <a:r>
              <a:rPr lang="es-ES" sz="1600" b="1" dirty="0" smtClean="0">
                <a:cs typeface="Arial" pitchFamily="34" charset="0"/>
                <a:sym typeface="Wingdings"/>
              </a:rPr>
              <a:t>acción a distancia</a:t>
            </a:r>
            <a:r>
              <a:rPr lang="es-ES" sz="1600" dirty="0" smtClean="0">
                <a:cs typeface="Arial" pitchFamily="34" charset="0"/>
                <a:sym typeface="Wingdings"/>
              </a:rPr>
              <a:t>?</a:t>
            </a:r>
            <a:endParaRPr lang="es-ES" sz="1600" dirty="0">
              <a:cs typeface="Arial" pitchFamily="34" charset="0"/>
            </a:endParaRPr>
          </a:p>
        </p:txBody>
      </p:sp>
      <p:sp>
        <p:nvSpPr>
          <p:cNvPr id="14" name="8 CuadroTexto"/>
          <p:cNvSpPr txBox="1"/>
          <p:nvPr/>
        </p:nvSpPr>
        <p:spPr>
          <a:xfrm>
            <a:off x="382138" y="1501255"/>
            <a:ext cx="8420668" cy="1400383"/>
          </a:xfrm>
          <a:prstGeom prst="rect">
            <a:avLst/>
          </a:prstGeom>
          <a:noFill/>
        </p:spPr>
        <p:txBody>
          <a:bodyPr wrap="square" rtlCol="0">
            <a:spAutoFit/>
          </a:bodyPr>
          <a:lstStyle/>
          <a:p>
            <a:pPr marL="177800" indent="-177800" algn="just">
              <a:spcAft>
                <a:spcPts val="600"/>
              </a:spcAft>
              <a:buFont typeface="Arial" panose="020B0604020202020204" pitchFamily="34" charset="0"/>
              <a:buChar char="•"/>
            </a:pPr>
            <a:r>
              <a:rPr lang="es-ES" sz="1600" dirty="0" smtClean="0">
                <a:cs typeface="Arial" pitchFamily="34" charset="0"/>
                <a:sym typeface="Wingdings"/>
              </a:rPr>
              <a:t>En 1831, </a:t>
            </a:r>
            <a:r>
              <a:rPr lang="es-ES" sz="1600" b="1" dirty="0" smtClean="0">
                <a:cs typeface="Arial" pitchFamily="34" charset="0"/>
                <a:sym typeface="Wingdings"/>
              </a:rPr>
              <a:t>Faraday</a:t>
            </a:r>
            <a:r>
              <a:rPr lang="es-ES" sz="1600" dirty="0" smtClean="0">
                <a:cs typeface="Arial" pitchFamily="34" charset="0"/>
                <a:sym typeface="Wingdings"/>
              </a:rPr>
              <a:t> establece el concepto de </a:t>
            </a:r>
            <a:r>
              <a:rPr lang="es-ES" sz="1600" b="1" dirty="0" smtClean="0">
                <a:cs typeface="Arial" pitchFamily="34" charset="0"/>
                <a:sym typeface="Wingdings"/>
              </a:rPr>
              <a:t>líneas de fuerza</a:t>
            </a:r>
            <a:r>
              <a:rPr lang="es-ES" sz="1600" dirty="0" smtClean="0">
                <a:cs typeface="Arial" pitchFamily="34" charset="0"/>
                <a:sym typeface="Wingdings"/>
              </a:rPr>
              <a:t>, aplicadas a las interacciones entre cargas e imanes, que se extienden por el espacio.</a:t>
            </a:r>
          </a:p>
          <a:p>
            <a:pPr marL="177800" indent="-177800" algn="just">
              <a:spcAft>
                <a:spcPts val="600"/>
              </a:spcAft>
              <a:buFont typeface="Arial" panose="020B0604020202020204" pitchFamily="34" charset="0"/>
              <a:buChar char="•"/>
            </a:pPr>
            <a:r>
              <a:rPr lang="es-ES" sz="1600" dirty="0" smtClean="0">
                <a:cs typeface="Arial" pitchFamily="34" charset="0"/>
                <a:sym typeface="Wingdings"/>
              </a:rPr>
              <a:t>En 1865, </a:t>
            </a:r>
            <a:r>
              <a:rPr lang="es-ES" sz="1600" b="1" dirty="0" smtClean="0">
                <a:cs typeface="Arial" pitchFamily="34" charset="0"/>
                <a:sym typeface="Wingdings"/>
              </a:rPr>
              <a:t>Maxwell</a:t>
            </a:r>
            <a:r>
              <a:rPr lang="es-ES" sz="1600" dirty="0" smtClean="0">
                <a:cs typeface="Arial" pitchFamily="34" charset="0"/>
                <a:sym typeface="Wingdings"/>
              </a:rPr>
              <a:t>, introduce la </a:t>
            </a:r>
            <a:r>
              <a:rPr lang="es-ES" sz="1600" b="1" dirty="0" smtClean="0">
                <a:cs typeface="Arial" pitchFamily="34" charset="0"/>
                <a:sym typeface="Wingdings"/>
              </a:rPr>
              <a:t>noción de campo </a:t>
            </a:r>
            <a:r>
              <a:rPr lang="es-ES" sz="1600" dirty="0" smtClean="0">
                <a:cs typeface="Arial" pitchFamily="34" charset="0"/>
                <a:sym typeface="Wingdings"/>
              </a:rPr>
              <a:t>aplicada al electromagnetismo, basada en las ideas de Faraday. Calcula la </a:t>
            </a:r>
            <a:r>
              <a:rPr lang="es-ES" sz="1600" b="1" dirty="0" smtClean="0">
                <a:cs typeface="Arial" pitchFamily="34" charset="0"/>
                <a:sym typeface="Wingdings"/>
              </a:rPr>
              <a:t>velocidad en que propaga la interacción</a:t>
            </a:r>
            <a:r>
              <a:rPr lang="es-ES" sz="1600" dirty="0" smtClean="0">
                <a:cs typeface="Arial" pitchFamily="34" charset="0"/>
                <a:sym typeface="Wingdings"/>
              </a:rPr>
              <a:t>: la velocidad de la luz.</a:t>
            </a:r>
          </a:p>
        </p:txBody>
      </p:sp>
      <p:pic>
        <p:nvPicPr>
          <p:cNvPr id="15" name="1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571" y="2723671"/>
            <a:ext cx="3074457" cy="1569492"/>
          </a:xfrm>
          <a:prstGeom prst="rect">
            <a:avLst/>
          </a:prstGeom>
        </p:spPr>
      </p:pic>
      <p:sp>
        <p:nvSpPr>
          <p:cNvPr id="16" name="Rectángulo 15"/>
          <p:cNvSpPr/>
          <p:nvPr/>
        </p:nvSpPr>
        <p:spPr>
          <a:xfrm>
            <a:off x="401661" y="2887091"/>
            <a:ext cx="4906370" cy="1077218"/>
          </a:xfrm>
          <a:prstGeom prst="rect">
            <a:avLst/>
          </a:prstGeom>
        </p:spPr>
        <p:txBody>
          <a:bodyPr wrap="square">
            <a:spAutoFit/>
          </a:bodyPr>
          <a:lstStyle/>
          <a:p>
            <a:pPr marL="177800" indent="-177800" algn="just">
              <a:buFont typeface="Arial" panose="020B0604020202020204" pitchFamily="34" charset="0"/>
              <a:buChar char="•"/>
            </a:pPr>
            <a:r>
              <a:rPr lang="es-ES" sz="1600" b="1" dirty="0">
                <a:cs typeface="Arial" pitchFamily="34" charset="0"/>
                <a:sym typeface="Wingdings"/>
              </a:rPr>
              <a:t>Einstein</a:t>
            </a:r>
            <a:r>
              <a:rPr lang="es-ES" sz="1600" dirty="0">
                <a:cs typeface="Arial" pitchFamily="34" charset="0"/>
                <a:sym typeface="Wingdings"/>
              </a:rPr>
              <a:t> establece el concepto de campo en la gravitación: el campo gravitatorio no es más que la </a:t>
            </a:r>
            <a:r>
              <a:rPr lang="es-ES" sz="1600" b="1" dirty="0">
                <a:cs typeface="Arial" pitchFamily="34" charset="0"/>
                <a:sym typeface="Wingdings"/>
              </a:rPr>
              <a:t>deformación de la geometría del espacio-tiempo por efecto de la masa de los cuerpos</a:t>
            </a:r>
            <a:r>
              <a:rPr lang="es-ES" sz="1600" dirty="0">
                <a:cs typeface="Arial" pitchFamily="34" charset="0"/>
                <a:sym typeface="Wingdings"/>
              </a:rPr>
              <a:t>. </a:t>
            </a:r>
            <a:endParaRPr lang="es-ES" sz="1600" dirty="0">
              <a:cs typeface="Arial" pitchFamily="34" charset="0"/>
            </a:endParaRPr>
          </a:p>
        </p:txBody>
      </p:sp>
      <p:graphicFrame>
        <p:nvGraphicFramePr>
          <p:cNvPr id="17" name="Tabla 16"/>
          <p:cNvGraphicFramePr>
            <a:graphicFrameLocks noGrp="1"/>
          </p:cNvGraphicFramePr>
          <p:nvPr>
            <p:extLst>
              <p:ext uri="{D42A27DB-BD31-4B8C-83A1-F6EECF244321}">
                <p14:modId xmlns:p14="http://schemas.microsoft.com/office/powerpoint/2010/main" val="532002494"/>
              </p:ext>
            </p:extLst>
          </p:nvPr>
        </p:nvGraphicFramePr>
        <p:xfrm>
          <a:off x="533400" y="4551908"/>
          <a:ext cx="8145628" cy="1955800"/>
        </p:xfrm>
        <a:graphic>
          <a:graphicData uri="http://schemas.openxmlformats.org/drawingml/2006/table">
            <a:tbl>
              <a:tblPr firstRow="1" bandRow="1">
                <a:tableStyleId>{7DF18680-E054-41AD-8BC1-D1AEF772440D}</a:tableStyleId>
              </a:tblPr>
              <a:tblGrid>
                <a:gridCol w="4051300">
                  <a:extLst>
                    <a:ext uri="{9D8B030D-6E8A-4147-A177-3AD203B41FA5}">
                      <a16:colId xmlns:a16="http://schemas.microsoft.com/office/drawing/2014/main" val="3992922217"/>
                    </a:ext>
                  </a:extLst>
                </a:gridCol>
                <a:gridCol w="4094328">
                  <a:extLst>
                    <a:ext uri="{9D8B030D-6E8A-4147-A177-3AD203B41FA5}">
                      <a16:colId xmlns:a16="http://schemas.microsoft.com/office/drawing/2014/main" val="2406346368"/>
                    </a:ext>
                  </a:extLst>
                </a:gridCol>
              </a:tblGrid>
              <a:tr h="370840">
                <a:tc>
                  <a:txBody>
                    <a:bodyPr/>
                    <a:lstStyle/>
                    <a:p>
                      <a:pPr algn="ctr"/>
                      <a:r>
                        <a:rPr lang="es-ES" sz="1400" dirty="0" smtClean="0"/>
                        <a:t>Acción a distancia</a:t>
                      </a:r>
                      <a:endParaRPr lang="es-ES" sz="1400" dirty="0"/>
                    </a:p>
                  </a:txBody>
                  <a:tcPr/>
                </a:tc>
                <a:tc>
                  <a:txBody>
                    <a:bodyPr/>
                    <a:lstStyle/>
                    <a:p>
                      <a:pPr algn="ctr"/>
                      <a:r>
                        <a:rPr lang="es-ES" sz="1400" dirty="0" smtClean="0"/>
                        <a:t>Concepto de campo</a:t>
                      </a:r>
                      <a:endParaRPr lang="es-ES" sz="1400" dirty="0"/>
                    </a:p>
                  </a:txBody>
                  <a:tcPr/>
                </a:tc>
                <a:extLst>
                  <a:ext uri="{0D108BD9-81ED-4DB2-BD59-A6C34878D82A}">
                    <a16:rowId xmlns:a16="http://schemas.microsoft.com/office/drawing/2014/main" val="1364501047"/>
                  </a:ext>
                </a:extLst>
              </a:tr>
              <a:tr h="370840">
                <a:tc>
                  <a:txBody>
                    <a:bodyPr/>
                    <a:lstStyle/>
                    <a:p>
                      <a:pPr marL="177800" indent="-177800">
                        <a:buFont typeface="Arial" panose="020B0604020202020204" pitchFamily="34" charset="0"/>
                        <a:buChar char="•"/>
                      </a:pPr>
                      <a:r>
                        <a:rPr lang="es-ES" sz="1400" dirty="0" smtClean="0"/>
                        <a:t>Se requiere la existencia de, al menos, dos cuerpos.</a:t>
                      </a:r>
                    </a:p>
                    <a:p>
                      <a:pPr marL="177800" indent="-177800">
                        <a:buFont typeface="Arial" panose="020B0604020202020204" pitchFamily="34" charset="0"/>
                        <a:buChar char="•"/>
                      </a:pPr>
                      <a:r>
                        <a:rPr lang="es-ES" sz="1400" dirty="0" smtClean="0"/>
                        <a:t>El espacio es el marco</a:t>
                      </a:r>
                      <a:r>
                        <a:rPr lang="es-ES" sz="1400" baseline="0" dirty="0" smtClean="0"/>
                        <a:t> absoluto e invariable en el que sucede la interacción.</a:t>
                      </a:r>
                    </a:p>
                    <a:p>
                      <a:pPr marL="177800" indent="-177800">
                        <a:buFont typeface="Arial" panose="020B0604020202020204" pitchFamily="34" charset="0"/>
                        <a:buChar char="•"/>
                      </a:pPr>
                      <a:r>
                        <a:rPr lang="es-ES" sz="1400" baseline="0" dirty="0" smtClean="0"/>
                        <a:t>La interacción es instantánea, de modo que las leyes de Newton no se modifican.</a:t>
                      </a:r>
                      <a:endParaRPr lang="es-ES" sz="1400" dirty="0"/>
                    </a:p>
                  </a:txBody>
                  <a:tcPr/>
                </a:tc>
                <a:tc>
                  <a:txBody>
                    <a:bodyPr/>
                    <a:lstStyle/>
                    <a:p>
                      <a:pPr marL="177800" indent="-177800">
                        <a:buFont typeface="Arial" panose="020B0604020202020204" pitchFamily="34" charset="0"/>
                        <a:buChar char="•"/>
                      </a:pPr>
                      <a:r>
                        <a:rPr lang="es-ES" sz="1400" dirty="0" smtClean="0"/>
                        <a:t>Se requiere la existencia de un solo cuerpo para originar el campo.</a:t>
                      </a:r>
                    </a:p>
                    <a:p>
                      <a:pPr marL="177800" indent="-177800">
                        <a:buFont typeface="Arial" panose="020B0604020202020204" pitchFamily="34" charset="0"/>
                        <a:buChar char="•"/>
                      </a:pPr>
                      <a:r>
                        <a:rPr lang="es-ES" sz="1400" dirty="0" smtClean="0"/>
                        <a:t>Son</a:t>
                      </a:r>
                      <a:r>
                        <a:rPr lang="es-ES" sz="1400" baseline="0" dirty="0" smtClean="0"/>
                        <a:t> las distorsiones de las propiedades asociadas al espacio-tiempo las responsables de la interacción.</a:t>
                      </a:r>
                    </a:p>
                    <a:p>
                      <a:pPr marL="177800" indent="-177800">
                        <a:buFont typeface="Arial" panose="020B0604020202020204" pitchFamily="34" charset="0"/>
                        <a:buChar char="•"/>
                      </a:pPr>
                      <a:r>
                        <a:rPr lang="es-ES" sz="1400" baseline="0" dirty="0" smtClean="0"/>
                        <a:t>Las interacciones se propagan a la velocidad de la luz.</a:t>
                      </a:r>
                      <a:endParaRPr lang="es-ES" sz="1400" dirty="0"/>
                    </a:p>
                  </a:txBody>
                  <a:tcPr/>
                </a:tc>
                <a:extLst>
                  <a:ext uri="{0D108BD9-81ED-4DB2-BD59-A6C34878D82A}">
                    <a16:rowId xmlns:a16="http://schemas.microsoft.com/office/drawing/2014/main" val="3453467173"/>
                  </a:ext>
                </a:extLst>
              </a:tr>
            </a:tbl>
          </a:graphicData>
        </a:graphic>
      </p:graphicFrame>
    </p:spTree>
    <p:extLst>
      <p:ext uri="{BB962C8B-B14F-4D97-AF65-F5344CB8AC3E}">
        <p14:creationId xmlns:p14="http://schemas.microsoft.com/office/powerpoint/2010/main" val="16912164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4</a:t>
            </a:r>
            <a:r>
              <a:rPr lang="es-ES" sz="1600" b="1" dirty="0" smtClean="0">
                <a:solidFill>
                  <a:schemeClr val="bg1"/>
                </a:solidFill>
              </a:rPr>
              <a:t>. Concepto de campo</a:t>
            </a:r>
            <a:endParaRPr lang="es-ES" sz="1600" b="1" dirty="0">
              <a:solidFill>
                <a:schemeClr val="bg1"/>
              </a:solidFill>
            </a:endParaRPr>
          </a:p>
        </p:txBody>
      </p:sp>
      <p:sp>
        <p:nvSpPr>
          <p:cNvPr id="18" name="1 CuadroTexto"/>
          <p:cNvSpPr txBox="1"/>
          <p:nvPr/>
        </p:nvSpPr>
        <p:spPr>
          <a:xfrm>
            <a:off x="455802" y="1104656"/>
            <a:ext cx="8284191"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b="1" dirty="0" smtClean="0">
                <a:cs typeface="Arial" pitchFamily="34" charset="0"/>
              </a:rPr>
              <a:t>Campo</a:t>
            </a:r>
            <a:r>
              <a:rPr lang="es-ES" sz="1600" dirty="0" smtClean="0">
                <a:cs typeface="Arial" pitchFamily="34" charset="0"/>
              </a:rPr>
              <a:t> es aquella región del espacio cuyas propiedades son perturbadas por la presencia de una partícula.</a:t>
            </a:r>
            <a:endParaRPr lang="es-ES" sz="1600" dirty="0">
              <a:cs typeface="Arial" pitchFamily="34" charset="0"/>
            </a:endParaRPr>
          </a:p>
        </p:txBody>
      </p:sp>
      <p:sp>
        <p:nvSpPr>
          <p:cNvPr id="19" name="5 CuadroTexto"/>
          <p:cNvSpPr txBox="1"/>
          <p:nvPr/>
        </p:nvSpPr>
        <p:spPr>
          <a:xfrm>
            <a:off x="402608" y="1795075"/>
            <a:ext cx="8379725" cy="2800767"/>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cs typeface="Arial" pitchFamily="34" charset="0"/>
                <a:sym typeface="Wingdings"/>
              </a:rPr>
              <a:t>Un campo es definido mediante magnitudes que adquieren distintos valores en cada punto del espacio y en el tiempo: </a:t>
            </a:r>
            <a:r>
              <a:rPr lang="es-ES" sz="1600" i="1" dirty="0" smtClean="0">
                <a:cs typeface="Arial" pitchFamily="34" charset="0"/>
                <a:sym typeface="Wingdings"/>
              </a:rPr>
              <a:t>A</a:t>
            </a:r>
            <a:r>
              <a:rPr lang="es-ES" sz="1600" i="1" baseline="-25000" dirty="0" smtClean="0">
                <a:cs typeface="Arial" pitchFamily="34" charset="0"/>
                <a:sym typeface="Wingdings"/>
              </a:rPr>
              <a:t>i</a:t>
            </a:r>
            <a:r>
              <a:rPr lang="es-ES" sz="1600" i="1" dirty="0" smtClean="0">
                <a:cs typeface="Arial" pitchFamily="34" charset="0"/>
                <a:sym typeface="Wingdings"/>
              </a:rPr>
              <a:t> (x, y, z, t) </a:t>
            </a:r>
            <a:r>
              <a:rPr lang="es-ES" sz="1600" dirty="0" smtClean="0">
                <a:cs typeface="Arial" pitchFamily="34" charset="0"/>
                <a:sym typeface="Wingdings"/>
              </a:rPr>
              <a:t>(solo nos dedicaremos a los campos que no dependen del tiempo, </a:t>
            </a:r>
            <a:r>
              <a:rPr lang="es-ES" sz="1600" b="1" dirty="0" smtClean="0">
                <a:cs typeface="Arial" pitchFamily="34" charset="0"/>
                <a:sym typeface="Wingdings"/>
              </a:rPr>
              <a:t>estacionarios</a:t>
            </a:r>
            <a:r>
              <a:rPr lang="es-ES" sz="1600" dirty="0" smtClean="0">
                <a:cs typeface="Arial" pitchFamily="34" charset="0"/>
                <a:sym typeface="Wingdings"/>
              </a:rPr>
              <a:t>).</a:t>
            </a:r>
          </a:p>
          <a:p>
            <a:pPr marL="177800" indent="-177800" algn="just">
              <a:buFont typeface="Arial" panose="020B0604020202020204" pitchFamily="34" charset="0"/>
              <a:buChar char="•"/>
            </a:pPr>
            <a:r>
              <a:rPr lang="es-ES" sz="1600" dirty="0" smtClean="0">
                <a:cs typeface="Arial" pitchFamily="34" charset="0"/>
                <a:sym typeface="Wingdings"/>
              </a:rPr>
              <a:t>Según el tipo de magnitud, los campos pueden ser </a:t>
            </a:r>
            <a:r>
              <a:rPr lang="es-ES" sz="1600" b="1" dirty="0" smtClean="0">
                <a:cs typeface="Arial" pitchFamily="34" charset="0"/>
                <a:sym typeface="Wingdings"/>
              </a:rPr>
              <a:t>escalares</a:t>
            </a:r>
            <a:r>
              <a:rPr lang="es-ES" sz="1600" dirty="0" smtClean="0">
                <a:cs typeface="Arial" pitchFamily="34" charset="0"/>
                <a:sym typeface="Wingdings"/>
              </a:rPr>
              <a:t> (p.ej. campo de temperaturas) o </a:t>
            </a:r>
            <a:r>
              <a:rPr lang="es-ES" sz="1600" b="1" dirty="0" smtClean="0">
                <a:cs typeface="Arial" pitchFamily="34" charset="0"/>
                <a:sym typeface="Wingdings"/>
              </a:rPr>
              <a:t>vectoriales</a:t>
            </a:r>
            <a:r>
              <a:rPr lang="es-ES" sz="1600" dirty="0">
                <a:cs typeface="Arial" pitchFamily="34" charset="0"/>
                <a:sym typeface="Wingdings"/>
              </a:rPr>
              <a:t> </a:t>
            </a:r>
            <a:r>
              <a:rPr lang="es-ES" sz="1600" dirty="0" smtClean="0">
                <a:cs typeface="Arial" pitchFamily="34" charset="0"/>
                <a:sym typeface="Wingdings"/>
              </a:rPr>
              <a:t>(p.ej. </a:t>
            </a:r>
            <a:r>
              <a:rPr lang="es-ES" sz="1600" dirty="0">
                <a:cs typeface="Arial" pitchFamily="34" charset="0"/>
                <a:sym typeface="Wingdings"/>
              </a:rPr>
              <a:t>c</a:t>
            </a:r>
            <a:r>
              <a:rPr lang="es-ES" sz="1600" dirty="0" smtClean="0">
                <a:cs typeface="Arial" pitchFamily="34" charset="0"/>
                <a:sym typeface="Wingdings"/>
              </a:rPr>
              <a:t>ampo de velocidades).</a:t>
            </a:r>
          </a:p>
          <a:p>
            <a:pPr marL="177800" indent="-177800" algn="just">
              <a:buFont typeface="Arial" panose="020B0604020202020204" pitchFamily="34" charset="0"/>
              <a:buChar char="•"/>
            </a:pPr>
            <a:r>
              <a:rPr lang="es-ES" sz="1600" dirty="0" smtClean="0">
                <a:cs typeface="Arial" pitchFamily="34" charset="0"/>
                <a:sym typeface="Wingdings"/>
              </a:rPr>
              <a:t>El campo se pone de manifiesto colocando en su seno una partícula dotada de la propiedad (carga, masa,…) necesaria para interactuar con dicho campo.</a:t>
            </a:r>
          </a:p>
          <a:p>
            <a:pPr marL="177800" indent="-177800" algn="just">
              <a:buFont typeface="Arial" panose="020B0604020202020204" pitchFamily="34" charset="0"/>
              <a:buChar char="•"/>
            </a:pPr>
            <a:r>
              <a:rPr lang="es-ES" sz="1600" i="1" dirty="0" smtClean="0">
                <a:cs typeface="Arial" pitchFamily="34" charset="0"/>
                <a:sym typeface="Wingdings"/>
              </a:rPr>
              <a:t>Magnitudes que definen el campo</a:t>
            </a:r>
            <a:r>
              <a:rPr lang="es-ES" sz="1600" dirty="0" smtClean="0">
                <a:cs typeface="Arial" pitchFamily="34" charset="0"/>
                <a:sym typeface="Wingdings"/>
              </a:rPr>
              <a:t>: </a:t>
            </a:r>
            <a:r>
              <a:rPr lang="es-ES" sz="1600" b="1" dirty="0" smtClean="0">
                <a:cs typeface="Arial" pitchFamily="34" charset="0"/>
                <a:sym typeface="Wingdings"/>
              </a:rPr>
              <a:t>intensidad del campo </a:t>
            </a:r>
            <a:r>
              <a:rPr lang="es-ES" sz="1600" dirty="0" smtClean="0">
                <a:cs typeface="Arial" pitchFamily="34" charset="0"/>
                <a:sym typeface="Wingdings"/>
              </a:rPr>
              <a:t>(enfoque dinámico) y </a:t>
            </a:r>
            <a:r>
              <a:rPr lang="es-ES" sz="1600" b="1" dirty="0" smtClean="0">
                <a:cs typeface="Arial" pitchFamily="34" charset="0"/>
                <a:sym typeface="Wingdings"/>
              </a:rPr>
              <a:t>potencial</a:t>
            </a:r>
            <a:r>
              <a:rPr lang="es-ES" sz="1600" dirty="0">
                <a:cs typeface="Arial" pitchFamily="34" charset="0"/>
                <a:sym typeface="Wingdings"/>
              </a:rPr>
              <a:t> </a:t>
            </a:r>
            <a:r>
              <a:rPr lang="es-ES" sz="1600" dirty="0" smtClean="0">
                <a:cs typeface="Arial" pitchFamily="34" charset="0"/>
                <a:sym typeface="Wingdings"/>
              </a:rPr>
              <a:t>(enfoque energético).</a:t>
            </a:r>
          </a:p>
          <a:p>
            <a:pPr marL="177800" indent="-177800" algn="just">
              <a:buFont typeface="Arial" panose="020B0604020202020204" pitchFamily="34" charset="0"/>
              <a:buChar char="•"/>
            </a:pPr>
            <a:r>
              <a:rPr lang="es-ES" sz="1600" i="1" dirty="0" smtClean="0">
                <a:cs typeface="Arial" pitchFamily="34" charset="0"/>
                <a:sym typeface="Wingdings"/>
              </a:rPr>
              <a:t>Magnitudes inherentes a la interacción</a:t>
            </a:r>
            <a:r>
              <a:rPr lang="es-ES" sz="1600" dirty="0" smtClean="0">
                <a:cs typeface="Arial" pitchFamily="34" charset="0"/>
                <a:sym typeface="Wingdings"/>
              </a:rPr>
              <a:t>: </a:t>
            </a:r>
            <a:r>
              <a:rPr lang="es-ES" sz="1600" b="1" dirty="0" smtClean="0">
                <a:cs typeface="Arial" pitchFamily="34" charset="0"/>
                <a:sym typeface="Wingdings"/>
              </a:rPr>
              <a:t>fuerza</a:t>
            </a:r>
            <a:r>
              <a:rPr lang="es-ES" sz="1600" dirty="0" smtClean="0">
                <a:cs typeface="Arial" pitchFamily="34" charset="0"/>
                <a:sym typeface="Wingdings"/>
              </a:rPr>
              <a:t> que actúa sobre la partícula (enfoque dinámico) y </a:t>
            </a:r>
            <a:r>
              <a:rPr lang="es-ES" sz="1600" b="1" dirty="0" smtClean="0">
                <a:cs typeface="Arial" pitchFamily="34" charset="0"/>
                <a:sym typeface="Wingdings"/>
              </a:rPr>
              <a:t>energía potencial</a:t>
            </a:r>
            <a:r>
              <a:rPr lang="es-ES" sz="1600" dirty="0" smtClean="0">
                <a:cs typeface="Arial" pitchFamily="34" charset="0"/>
                <a:sym typeface="Wingdings"/>
              </a:rPr>
              <a:t> (enfoque energético).</a:t>
            </a:r>
            <a:endParaRPr lang="es-ES" sz="1600" dirty="0">
              <a:cs typeface="Arial" pitchFamily="34" charset="0"/>
            </a:endParaRPr>
          </a:p>
        </p:txBody>
      </p:sp>
      <p:pic>
        <p:nvPicPr>
          <p:cNvPr id="20" name="Imagen 19"/>
          <p:cNvPicPr>
            <a:picLocks noChangeAspect="1"/>
          </p:cNvPicPr>
          <p:nvPr/>
        </p:nvPicPr>
        <p:blipFill rotWithShape="1">
          <a:blip r:embed="rId2"/>
          <a:srcRect b="16023"/>
          <a:stretch/>
        </p:blipFill>
        <p:spPr>
          <a:xfrm>
            <a:off x="730911" y="4701486"/>
            <a:ext cx="2827243" cy="1743798"/>
          </a:xfrm>
          <a:prstGeom prst="rect">
            <a:avLst/>
          </a:prstGeom>
        </p:spPr>
      </p:pic>
      <p:sp>
        <p:nvSpPr>
          <p:cNvPr id="21" name="CuadroTexto 20"/>
          <p:cNvSpPr txBox="1"/>
          <p:nvPr/>
        </p:nvSpPr>
        <p:spPr>
          <a:xfrm>
            <a:off x="3580671" y="6016953"/>
            <a:ext cx="5271532" cy="523220"/>
          </a:xfrm>
          <a:prstGeom prst="rect">
            <a:avLst/>
          </a:prstGeom>
          <a:noFill/>
        </p:spPr>
        <p:txBody>
          <a:bodyPr wrap="square" rtlCol="0">
            <a:spAutoFit/>
          </a:bodyPr>
          <a:lstStyle/>
          <a:p>
            <a:r>
              <a:rPr lang="es-ES" sz="1400" dirty="0" smtClean="0"/>
              <a:t>Las isobaras de un mapa del tiempo son la representación de un campo escalar de presiones</a:t>
            </a:r>
            <a:endParaRPr lang="es-ES" sz="1400" dirty="0"/>
          </a:p>
        </p:txBody>
      </p:sp>
    </p:spTree>
    <p:extLst>
      <p:ext uri="{BB962C8B-B14F-4D97-AF65-F5344CB8AC3E}">
        <p14:creationId xmlns:p14="http://schemas.microsoft.com/office/powerpoint/2010/main" val="3655059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4</a:t>
            </a:r>
            <a:r>
              <a:rPr lang="es-ES" sz="1600" b="1" dirty="0" smtClean="0">
                <a:solidFill>
                  <a:schemeClr val="bg1"/>
                </a:solidFill>
              </a:rPr>
              <a:t>. Concepto de campo</a:t>
            </a:r>
            <a:endParaRPr lang="es-ES" sz="1600" b="1" dirty="0">
              <a:solidFill>
                <a:schemeClr val="bg1"/>
              </a:solidFill>
            </a:endParaRPr>
          </a:p>
        </p:txBody>
      </p:sp>
      <p:sp>
        <p:nvSpPr>
          <p:cNvPr id="13" name="Rectángulo 12"/>
          <p:cNvSpPr/>
          <p:nvPr/>
        </p:nvSpPr>
        <p:spPr>
          <a:xfrm>
            <a:off x="326148" y="1078216"/>
            <a:ext cx="8413845" cy="830997"/>
          </a:xfrm>
          <a:prstGeom prst="rect">
            <a:avLst/>
          </a:prstGeom>
        </p:spPr>
        <p:txBody>
          <a:bodyPr wrap="square">
            <a:spAutoFit/>
          </a:bodyPr>
          <a:lstStyle/>
          <a:p>
            <a:pPr algn="just"/>
            <a:r>
              <a:rPr lang="es-ES" sz="1600" dirty="0">
                <a:cs typeface="Arial" pitchFamily="34" charset="0"/>
                <a:sym typeface="Wingdings"/>
              </a:rPr>
              <a:t>Para definir la magnitud que representa al </a:t>
            </a:r>
            <a:r>
              <a:rPr lang="es-ES" sz="1600" b="1" dirty="0">
                <a:cs typeface="Arial" pitchFamily="34" charset="0"/>
                <a:sym typeface="Wingdings"/>
              </a:rPr>
              <a:t>campo gravitatorio </a:t>
            </a:r>
            <a:r>
              <a:rPr lang="es-ES" sz="1600" dirty="0">
                <a:cs typeface="Arial" pitchFamily="34" charset="0"/>
                <a:sym typeface="Wingdings"/>
              </a:rPr>
              <a:t>originado por una masa </a:t>
            </a:r>
            <a:r>
              <a:rPr lang="es-ES" sz="1600" b="1" dirty="0">
                <a:cs typeface="Arial" pitchFamily="34" charset="0"/>
                <a:sym typeface="Wingdings"/>
              </a:rPr>
              <a:t>m</a:t>
            </a:r>
            <a:r>
              <a:rPr lang="es-ES" sz="1600" dirty="0">
                <a:cs typeface="Arial" pitchFamily="34" charset="0"/>
                <a:sym typeface="Wingdings"/>
              </a:rPr>
              <a:t>, elegimos la </a:t>
            </a:r>
            <a:r>
              <a:rPr lang="es-ES" sz="1600" b="1" dirty="0">
                <a:cs typeface="Arial" pitchFamily="34" charset="0"/>
                <a:sym typeface="Wingdings"/>
              </a:rPr>
              <a:t>aceleración</a:t>
            </a:r>
            <a:r>
              <a:rPr lang="es-ES" sz="1600" dirty="0">
                <a:cs typeface="Arial" pitchFamily="34" charset="0"/>
                <a:sym typeface="Wingdings"/>
              </a:rPr>
              <a:t> que adquirirá una partícula situada en dicho campo y que es independiente de la masa de la partícula testigo.</a:t>
            </a:r>
            <a:endParaRPr lang="es-ES" sz="1600" dirty="0">
              <a:cs typeface="Arial" pitchFamily="34" charset="0"/>
            </a:endParaRPr>
          </a:p>
        </p:txBody>
      </p:sp>
      <mc:AlternateContent xmlns:mc="http://schemas.openxmlformats.org/markup-compatibility/2006" xmlns:a14="http://schemas.microsoft.com/office/drawing/2010/main">
        <mc:Choice Requires="a14">
          <p:sp>
            <p:nvSpPr>
              <p:cNvPr id="14" name="34 CuadroTexto"/>
              <p:cNvSpPr txBox="1"/>
              <p:nvPr/>
            </p:nvSpPr>
            <p:spPr>
              <a:xfrm>
                <a:off x="4017868" y="2334105"/>
                <a:ext cx="4681182" cy="156966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cs typeface="Arial" pitchFamily="34" charset="0"/>
                  </a:rPr>
                  <a:t>La </a:t>
                </a:r>
                <a:r>
                  <a:rPr lang="es-ES" sz="1600" b="1" dirty="0" smtClean="0">
                    <a:cs typeface="Arial" pitchFamily="34" charset="0"/>
                  </a:rPr>
                  <a:t>intensidad del campo gravitatorio</a:t>
                </a:r>
                <a:r>
                  <a:rPr lang="es-ES" sz="1600" dirty="0" smtClean="0">
                    <a:cs typeface="Arial" pitchFamily="34" charset="0"/>
                  </a:rPr>
                  <a:t>, </a:t>
                </a:r>
                <a14:m>
                  <m:oMath xmlns:m="http://schemas.openxmlformats.org/officeDocument/2006/math">
                    <m:acc>
                      <m:accPr>
                        <m:chr m:val="⃗"/>
                        <m:ctrlPr>
                          <a:rPr lang="es-ES" sz="1600" i="1" smtClean="0">
                            <a:latin typeface="Cambria Math" panose="02040503050406030204" pitchFamily="18" charset="0"/>
                          </a:rPr>
                        </m:ctrlPr>
                      </m:accPr>
                      <m:e>
                        <m:r>
                          <a:rPr lang="es-ES" sz="1600" b="1" i="1" smtClean="0">
                            <a:effectLst/>
                            <a:latin typeface="Cambria Math" panose="02040503050406030204" pitchFamily="18" charset="0"/>
                          </a:rPr>
                          <m:t>𝒈</m:t>
                        </m:r>
                      </m:e>
                    </m:acc>
                  </m:oMath>
                </a14:m>
                <a:r>
                  <a:rPr lang="es-ES" sz="1600" dirty="0" smtClean="0">
                    <a:cs typeface="Arial" pitchFamily="34" charset="0"/>
                  </a:rPr>
                  <a:t>, en un punto es la magnitud que define el campo gravitatorio desde el punto de vista dinámico y que puede considerarse como la fuerza que actuaría sobre la unidad de masa testigo colocada en dicho punto:</a:t>
                </a:r>
                <a:endParaRPr lang="es-ES" sz="1600" dirty="0">
                  <a:cs typeface="Arial" pitchFamily="34" charset="0"/>
                </a:endParaRPr>
              </a:p>
            </p:txBody>
          </p:sp>
        </mc:Choice>
        <mc:Fallback xmlns="">
          <p:sp>
            <p:nvSpPr>
              <p:cNvPr id="14" name="34 CuadroTexto"/>
              <p:cNvSpPr txBox="1">
                <a:spLocks noRot="1" noChangeAspect="1" noMove="1" noResize="1" noEditPoints="1" noAdjustHandles="1" noChangeArrowheads="1" noChangeShapeType="1" noTextEdit="1"/>
              </p:cNvSpPr>
              <p:nvPr/>
            </p:nvSpPr>
            <p:spPr>
              <a:xfrm>
                <a:off x="4017868" y="2334105"/>
                <a:ext cx="4681182" cy="1569660"/>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36 CuadroTexto"/>
              <p:cNvSpPr txBox="1"/>
              <p:nvPr/>
            </p:nvSpPr>
            <p:spPr>
              <a:xfrm>
                <a:off x="4729225" y="4240954"/>
                <a:ext cx="3132974" cy="7476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𝑔</m:t>
                          </m:r>
                        </m:e>
                      </m:acc>
                      <m:r>
                        <a:rPr lang="es-ES" sz="1600" b="0" i="1" smtClean="0">
                          <a:latin typeface="Cambria Math"/>
                        </a:rPr>
                        <m:t>=</m:t>
                      </m:r>
                      <m:f>
                        <m:fPr>
                          <m:ctrlPr>
                            <a:rPr lang="es-ES" sz="1600" b="0" i="1" smtClean="0">
                              <a:latin typeface="Cambria Math" panose="02040503050406030204" pitchFamily="18" charset="0"/>
                            </a:rPr>
                          </m:ctrlPr>
                        </m:fPr>
                        <m:num>
                          <m:acc>
                            <m:accPr>
                              <m:chr m:val="⃗"/>
                              <m:ctrlPr>
                                <a:rPr lang="es-ES" sz="1600" b="0" i="1" smtClean="0">
                                  <a:latin typeface="Cambria Math" panose="02040503050406030204" pitchFamily="18" charset="0"/>
                                </a:rPr>
                              </m:ctrlPr>
                            </m:accPr>
                            <m:e>
                              <m:r>
                                <a:rPr lang="es-ES" sz="1600" b="0" i="1" smtClean="0">
                                  <a:latin typeface="Cambria Math"/>
                                </a:rPr>
                                <m:t>𝐹</m:t>
                              </m:r>
                            </m:e>
                          </m:acc>
                        </m:num>
                        <m:den>
                          <m:r>
                            <a:rPr lang="es-ES" sz="1600" b="0" i="1" smtClean="0">
                              <a:latin typeface="Cambria Math"/>
                            </a:rPr>
                            <m:t>𝑚</m:t>
                          </m:r>
                          <m:r>
                            <a:rPr lang="es-ES" sz="1600" b="0" i="1" smtClean="0">
                              <a:latin typeface="Cambria Math"/>
                            </a:rPr>
                            <m:t>′</m:t>
                          </m:r>
                        </m:den>
                      </m:f>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r>
                                <a:rPr lang="es-ES" sz="1600" b="0" i="1" smtClean="0">
                                  <a:latin typeface="Cambria Math"/>
                                </a:rPr>
                                <m:t>𝑚𝑚</m:t>
                              </m:r>
                              <m:r>
                                <a:rPr lang="es-ES" sz="1600" b="0" i="1" smtClean="0">
                                  <a:latin typeface="Cambria Math"/>
                                </a:rPr>
                                <m:t>′</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𝑢</m:t>
                                  </m:r>
                                </m:e>
                              </m:acc>
                            </m:e>
                            <m:sub>
                              <m:r>
                                <a:rPr lang="es-ES" sz="1600" b="0" i="1" smtClean="0">
                                  <a:latin typeface="Cambria Math" panose="02040503050406030204" pitchFamily="18" charset="0"/>
                                </a:rPr>
                                <m:t>𝑟</m:t>
                              </m:r>
                            </m:sub>
                          </m:sSub>
                        </m:num>
                        <m:den>
                          <m:r>
                            <a:rPr lang="es-ES" sz="1600" b="0" i="1" smtClean="0">
                              <a:latin typeface="Cambria Math"/>
                            </a:rPr>
                            <m:t>𝑚</m:t>
                          </m:r>
                          <m:r>
                            <a:rPr lang="es-ES" sz="1600" b="0" i="1" smtClean="0">
                              <a:latin typeface="Cambria Math"/>
                            </a:rPr>
                            <m:t>′</m:t>
                          </m:r>
                        </m:den>
                      </m:f>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r>
                            <a:rPr lang="es-ES" sz="1600" b="0" i="1" smtClean="0">
                              <a:latin typeface="Cambria Math"/>
                            </a:rPr>
                            <m:t>𝑚</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a:rPr>
                                <m:t>𝑢</m:t>
                              </m:r>
                            </m:e>
                          </m:acc>
                        </m:e>
                        <m:sub>
                          <m:r>
                            <a:rPr lang="es-ES" sz="1600" b="0" i="1" smtClean="0">
                              <a:latin typeface="Cambria Math"/>
                            </a:rPr>
                            <m:t>𝑟</m:t>
                          </m:r>
                        </m:sub>
                      </m:sSub>
                    </m:oMath>
                  </m:oMathPara>
                </a14:m>
                <a:endParaRPr lang="es-ES" sz="1600" dirty="0"/>
              </a:p>
            </p:txBody>
          </p:sp>
        </mc:Choice>
        <mc:Fallback xmlns="">
          <p:sp>
            <p:nvSpPr>
              <p:cNvPr id="15" name="36 CuadroTexto"/>
              <p:cNvSpPr txBox="1">
                <a:spLocks noRot="1" noChangeAspect="1" noMove="1" noResize="1" noEditPoints="1" noAdjustHandles="1" noChangeArrowheads="1" noChangeShapeType="1" noTextEdit="1"/>
              </p:cNvSpPr>
              <p:nvPr/>
            </p:nvSpPr>
            <p:spPr>
              <a:xfrm>
                <a:off x="4729225" y="4240954"/>
                <a:ext cx="3132974" cy="747641"/>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37 CuadroTexto"/>
              <p:cNvSpPr txBox="1"/>
              <p:nvPr/>
            </p:nvSpPr>
            <p:spPr>
              <a:xfrm>
                <a:off x="450375" y="5349923"/>
                <a:ext cx="8243248" cy="1077218"/>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cs typeface="Arial" pitchFamily="34" charset="0"/>
                    <a:sym typeface="Wingdings"/>
                  </a:rPr>
                  <a:t>La unidad del campo gravitatorio en el SI es el </a:t>
                </a:r>
                <a:r>
                  <a:rPr lang="es-ES" sz="1600" b="1" dirty="0" smtClean="0">
                    <a:cs typeface="Arial" pitchFamily="34" charset="0"/>
                    <a:sym typeface="Wingdings"/>
                  </a:rPr>
                  <a:t>N kg</a:t>
                </a:r>
                <a:r>
                  <a:rPr lang="es-ES" sz="1600" b="1" baseline="30000" dirty="0" smtClean="0">
                    <a:cs typeface="Arial" pitchFamily="34" charset="0"/>
                  </a:rPr>
                  <a:t>–1</a:t>
                </a:r>
                <a:r>
                  <a:rPr lang="es-ES" sz="1600" dirty="0" smtClean="0">
                    <a:cs typeface="Arial" pitchFamily="34" charset="0"/>
                    <a:sym typeface="Wingdings"/>
                  </a:rPr>
                  <a:t>, que equivale al </a:t>
                </a:r>
                <a:r>
                  <a:rPr lang="es-ES" sz="1600" b="1" dirty="0" smtClean="0">
                    <a:cs typeface="Arial" pitchFamily="34" charset="0"/>
                    <a:sym typeface="Wingdings"/>
                  </a:rPr>
                  <a:t>m s</a:t>
                </a:r>
                <a:r>
                  <a:rPr lang="es-ES" sz="1600" b="1" baseline="30000" dirty="0" smtClean="0">
                    <a:cs typeface="Arial" pitchFamily="34" charset="0"/>
                  </a:rPr>
                  <a:t>–</a:t>
                </a:r>
                <a:r>
                  <a:rPr lang="es-ES" sz="1600" b="1" baseline="30000" dirty="0" smtClean="0">
                    <a:cs typeface="Arial" pitchFamily="34" charset="0"/>
                    <a:sym typeface="Wingdings"/>
                  </a:rPr>
                  <a:t>2</a:t>
                </a:r>
                <a:r>
                  <a:rPr lang="es-ES" sz="1600" dirty="0" smtClean="0">
                    <a:cs typeface="Arial" pitchFamily="34" charset="0"/>
                    <a:sym typeface="Wingdings"/>
                  </a:rPr>
                  <a:t>.</a:t>
                </a:r>
              </a:p>
              <a:p>
                <a:pPr marL="177800" indent="-177800" algn="just">
                  <a:buFont typeface="Arial" panose="020B0604020202020204" pitchFamily="34" charset="0"/>
                  <a:buChar char="•"/>
                </a:pPr>
                <a14:m>
                  <m:oMath xmlns:m="http://schemas.openxmlformats.org/officeDocument/2006/math">
                    <m:acc>
                      <m:accPr>
                        <m:chr m:val="⃗"/>
                        <m:ctrlPr>
                          <a:rPr lang="es-ES" sz="1600" b="1" i="1" smtClean="0">
                            <a:latin typeface="Cambria Math" panose="02040503050406030204" pitchFamily="18" charset="0"/>
                            <a:cs typeface="Arial" pitchFamily="34" charset="0"/>
                          </a:rPr>
                        </m:ctrlPr>
                      </m:accPr>
                      <m:e>
                        <m:r>
                          <a:rPr lang="es-ES" sz="1600" b="1" i="1" smtClean="0">
                            <a:latin typeface="Cambria Math" panose="02040503050406030204" pitchFamily="18" charset="0"/>
                            <a:cs typeface="Arial" pitchFamily="34" charset="0"/>
                          </a:rPr>
                          <m:t>𝒈</m:t>
                        </m:r>
                      </m:e>
                    </m:acc>
                  </m:oMath>
                </a14:m>
                <a:r>
                  <a:rPr lang="es-ES" sz="1600" b="1" dirty="0" smtClean="0">
                    <a:cs typeface="Arial" pitchFamily="34" charset="0"/>
                  </a:rPr>
                  <a:t> </a:t>
                </a:r>
                <a:r>
                  <a:rPr lang="es-ES" sz="1600" dirty="0" smtClean="0">
                    <a:cs typeface="Arial" pitchFamily="34" charset="0"/>
                  </a:rPr>
                  <a:t>es una magnitud vectorial radial.</a:t>
                </a:r>
              </a:p>
              <a:p>
                <a:pPr marL="177800" indent="-177800" algn="just">
                  <a:buFont typeface="Arial" panose="020B0604020202020204" pitchFamily="34" charset="0"/>
                  <a:buChar char="•"/>
                </a:pPr>
                <a:r>
                  <a:rPr lang="es-ES" sz="1600" dirty="0" smtClean="0">
                    <a:cs typeface="Arial" pitchFamily="34" charset="0"/>
                  </a:rPr>
                  <a:t>Su sentido apunta hacia </a:t>
                </a:r>
                <a:r>
                  <a:rPr lang="es-ES" sz="1600" b="1" dirty="0" smtClean="0">
                    <a:cs typeface="Arial" pitchFamily="34" charset="0"/>
                  </a:rPr>
                  <a:t>m</a:t>
                </a:r>
                <a:r>
                  <a:rPr lang="es-ES" sz="1600" dirty="0" smtClean="0">
                    <a:cs typeface="Arial" pitchFamily="34" charset="0"/>
                  </a:rPr>
                  <a:t> que da lugar al campo. </a:t>
                </a:r>
              </a:p>
              <a:p>
                <a:pPr marL="177800" indent="-177800" algn="just">
                  <a:buFont typeface="Arial" panose="020B0604020202020204" pitchFamily="34" charset="0"/>
                  <a:buChar char="•"/>
                </a:pPr>
                <a:r>
                  <a:rPr lang="es-ES" sz="1600" dirty="0" smtClean="0">
                    <a:cs typeface="Arial" pitchFamily="34" charset="0"/>
                  </a:rPr>
                  <a:t>Varía conforme al inverso del cuadrado de la distancia.</a:t>
                </a:r>
                <a:endParaRPr lang="es-ES" sz="1600" dirty="0">
                  <a:cs typeface="Arial" pitchFamily="34" charset="0"/>
                </a:endParaRPr>
              </a:p>
            </p:txBody>
          </p:sp>
        </mc:Choice>
        <mc:Fallback xmlns="">
          <p:sp>
            <p:nvSpPr>
              <p:cNvPr id="16" name="37 CuadroTexto"/>
              <p:cNvSpPr txBox="1">
                <a:spLocks noRot="1" noChangeAspect="1" noMove="1" noResize="1" noEditPoints="1" noAdjustHandles="1" noChangeArrowheads="1" noChangeShapeType="1" noTextEdit="1"/>
              </p:cNvSpPr>
              <p:nvPr/>
            </p:nvSpPr>
            <p:spPr>
              <a:xfrm>
                <a:off x="450375" y="5349923"/>
                <a:ext cx="8243248" cy="1077218"/>
              </a:xfrm>
              <a:prstGeom prst="rect">
                <a:avLst/>
              </a:prstGeom>
              <a:blipFill>
                <a:blip r:embed="rId4"/>
                <a:stretch>
                  <a:fillRect l="-296" t="-1705" b="-7386"/>
                </a:stretch>
              </a:blipFill>
            </p:spPr>
            <p:txBody>
              <a:bodyPr/>
              <a:lstStyle/>
              <a:p>
                <a:r>
                  <a:rPr lang="es-ES">
                    <a:noFill/>
                  </a:rPr>
                  <a:t> </a:t>
                </a:r>
              </a:p>
            </p:txBody>
          </p:sp>
        </mc:Fallback>
      </mc:AlternateContent>
      <p:grpSp>
        <p:nvGrpSpPr>
          <p:cNvPr id="17" name="Grupo 16"/>
          <p:cNvGrpSpPr/>
          <p:nvPr/>
        </p:nvGrpSpPr>
        <p:grpSpPr>
          <a:xfrm>
            <a:off x="371643" y="2209000"/>
            <a:ext cx="3082001" cy="2880239"/>
            <a:chOff x="420807" y="1935707"/>
            <a:chExt cx="3082001" cy="2880239"/>
          </a:xfrm>
        </p:grpSpPr>
        <p:pic>
          <p:nvPicPr>
            <p:cNvPr id="22" name="Imagen 21" descr="Koule Plast Kolo · Free image on Pixabay"/>
            <p:cNvPicPr>
              <a:picLocks noChangeAspect="1"/>
            </p:cNvPicPr>
            <p:nvPr/>
          </p:nvPicPr>
          <p:blipFill rotWithShape="1">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23135" t="11144" r="22985" b="16418"/>
            <a:stretch/>
          </p:blipFill>
          <p:spPr>
            <a:xfrm>
              <a:off x="668740" y="3648186"/>
              <a:ext cx="1132764" cy="1142178"/>
            </a:xfrm>
            <a:prstGeom prst="rect">
              <a:avLst/>
            </a:prstGeom>
          </p:spPr>
        </p:pic>
        <p:grpSp>
          <p:nvGrpSpPr>
            <p:cNvPr id="23" name="Grupo 22"/>
            <p:cNvGrpSpPr/>
            <p:nvPr/>
          </p:nvGrpSpPr>
          <p:grpSpPr>
            <a:xfrm>
              <a:off x="614149" y="1947081"/>
              <a:ext cx="2866030" cy="2829636"/>
              <a:chOff x="450376" y="1919785"/>
              <a:chExt cx="2866030" cy="2829636"/>
            </a:xfrm>
          </p:grpSpPr>
          <p:cxnSp>
            <p:nvCxnSpPr>
              <p:cNvPr id="36" name="Conector recto 35"/>
              <p:cNvCxnSpPr/>
              <p:nvPr/>
            </p:nvCxnSpPr>
            <p:spPr>
              <a:xfrm>
                <a:off x="1037230" y="4203510"/>
                <a:ext cx="2279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rot="5400000">
                <a:off x="-106908" y="3059373"/>
                <a:ext cx="2279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flipV="1">
                <a:off x="450376" y="4203511"/>
                <a:ext cx="584579" cy="545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Imagen 23" descr="Koule Plast Kolo · Free image on Pixabay"/>
            <p:cNvPicPr>
              <a:picLocks noChangeAspect="1"/>
            </p:cNvPicPr>
            <p:nvPr/>
          </p:nvPicPr>
          <p:blipFill rotWithShape="1">
            <a:blip r:embed="rId6"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3135" t="11144" r="22985" b="16418"/>
            <a:stretch/>
          </p:blipFill>
          <p:spPr>
            <a:xfrm>
              <a:off x="2663588" y="2340288"/>
              <a:ext cx="252000" cy="254097"/>
            </a:xfrm>
            <a:prstGeom prst="rect">
              <a:avLst/>
            </a:prstGeom>
          </p:spPr>
        </p:pic>
        <p:cxnSp>
          <p:nvCxnSpPr>
            <p:cNvPr id="25" name="Conector recto de flecha 24"/>
            <p:cNvCxnSpPr/>
            <p:nvPr/>
          </p:nvCxnSpPr>
          <p:spPr>
            <a:xfrm flipV="1">
              <a:off x="1201003" y="2415654"/>
              <a:ext cx="1610436" cy="180150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V="1">
              <a:off x="2800065" y="2033517"/>
              <a:ext cx="352567" cy="398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flipH="1">
              <a:off x="2210937" y="2461150"/>
              <a:ext cx="577755" cy="6641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CuadroTexto 27"/>
                <p:cNvSpPr txBox="1"/>
                <p:nvPr/>
              </p:nvSpPr>
              <p:spPr>
                <a:xfrm>
                  <a:off x="1808329" y="4360460"/>
                  <a:ext cx="22794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𝑚</m:t>
                        </m:r>
                      </m:oMath>
                    </m:oMathPara>
                  </a14:m>
                  <a:endParaRPr lang="es-ES" sz="1600" dirty="0"/>
                </a:p>
              </p:txBody>
            </p:sp>
          </mc:Choice>
          <mc:Fallback xmlns="">
            <p:sp>
              <p:nvSpPr>
                <p:cNvPr id="28" name="CuadroTexto 27"/>
                <p:cNvSpPr txBox="1">
                  <a:spLocks noRot="1" noChangeAspect="1" noMove="1" noResize="1" noEditPoints="1" noAdjustHandles="1" noChangeArrowheads="1" noChangeShapeType="1" noTextEdit="1"/>
                </p:cNvSpPr>
                <p:nvPr/>
              </p:nvSpPr>
              <p:spPr>
                <a:xfrm>
                  <a:off x="1808329" y="4360460"/>
                  <a:ext cx="227948" cy="246221"/>
                </a:xfrm>
                <a:prstGeom prst="rect">
                  <a:avLst/>
                </a:prstGeom>
                <a:blipFill>
                  <a:blip r:embed="rId8"/>
                  <a:stretch>
                    <a:fillRect l="-13514" r="-810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9" name="CuadroTexto 28"/>
                <p:cNvSpPr txBox="1"/>
                <p:nvPr/>
              </p:nvSpPr>
              <p:spPr>
                <a:xfrm>
                  <a:off x="2520288" y="2083558"/>
                  <a:ext cx="226344" cy="246221"/>
                </a:xfrm>
                <a:prstGeom prst="rect">
                  <a:avLst/>
                </a:prstGeom>
                <a:noFill/>
              </p:spPr>
              <p:txBody>
                <a:bodyPr wrap="none" lIns="0" tIns="0" rIns="0" bIns="0" rtlCol="0">
                  <a:spAutoFit/>
                </a:bodyPr>
                <a:lstStyle/>
                <a:p>
                  <a14:m>
                    <m:oMath xmlns:m="http://schemas.openxmlformats.org/officeDocument/2006/math">
                      <m:r>
                        <a:rPr lang="es-ES" sz="1600" b="0" i="1" smtClean="0">
                          <a:latin typeface="Cambria Math" panose="02040503050406030204" pitchFamily="18" charset="0"/>
                        </a:rPr>
                        <m:t>𝑚</m:t>
                      </m:r>
                    </m:oMath>
                  </a14:m>
                  <a:r>
                    <a:rPr lang="es-ES" sz="1600" dirty="0" smtClean="0"/>
                    <a:t>’</a:t>
                  </a:r>
                  <a:endParaRPr lang="es-ES" sz="1600" dirty="0"/>
                </a:p>
              </p:txBody>
            </p:sp>
          </mc:Choice>
          <mc:Fallback xmlns="">
            <p:sp>
              <p:nvSpPr>
                <p:cNvPr id="41" name="CuadroTexto 40"/>
                <p:cNvSpPr txBox="1">
                  <a:spLocks noRot="1" noChangeAspect="1" noMove="1" noResize="1" noEditPoints="1" noAdjustHandles="1" noChangeArrowheads="1" noChangeShapeType="1" noTextEdit="1"/>
                </p:cNvSpPr>
                <p:nvPr/>
              </p:nvSpPr>
              <p:spPr>
                <a:xfrm>
                  <a:off x="2520288" y="2083558"/>
                  <a:ext cx="226344" cy="246221"/>
                </a:xfrm>
                <a:prstGeom prst="rect">
                  <a:avLst/>
                </a:prstGeom>
                <a:blipFill>
                  <a:blip r:embed="rId12"/>
                  <a:stretch>
                    <a:fillRect l="-21053" t="-27500" r="-50000" b="-5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0" name="CuadroTexto 29"/>
                <p:cNvSpPr txBox="1"/>
                <p:nvPr/>
              </p:nvSpPr>
              <p:spPr>
                <a:xfrm>
                  <a:off x="3311858" y="4253552"/>
                  <a:ext cx="19095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𝑋</m:t>
                        </m:r>
                      </m:oMath>
                    </m:oMathPara>
                  </a14:m>
                  <a:endParaRPr lang="es-ES" sz="1600" dirty="0"/>
                </a:p>
              </p:txBody>
            </p:sp>
          </mc:Choice>
          <mc:Fallback xmlns="">
            <p:sp>
              <p:nvSpPr>
                <p:cNvPr id="30" name="CuadroTexto 29"/>
                <p:cNvSpPr txBox="1">
                  <a:spLocks noRot="1" noChangeAspect="1" noMove="1" noResize="1" noEditPoints="1" noAdjustHandles="1" noChangeArrowheads="1" noChangeShapeType="1" noTextEdit="1"/>
                </p:cNvSpPr>
                <p:nvPr/>
              </p:nvSpPr>
              <p:spPr>
                <a:xfrm>
                  <a:off x="3311858" y="4253552"/>
                  <a:ext cx="190950" cy="246221"/>
                </a:xfrm>
                <a:prstGeom prst="rect">
                  <a:avLst/>
                </a:prstGeom>
                <a:blipFill>
                  <a:blip r:embed="rId13"/>
                  <a:stretch>
                    <a:fillRect l="-21875" r="-15625" b="-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1" name="CuadroTexto 30"/>
                <p:cNvSpPr txBox="1"/>
                <p:nvPr/>
              </p:nvSpPr>
              <p:spPr>
                <a:xfrm>
                  <a:off x="994013" y="1935707"/>
                  <a:ext cx="18133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𝑌</m:t>
                        </m:r>
                      </m:oMath>
                    </m:oMathPara>
                  </a14:m>
                  <a:endParaRPr lang="es-ES" sz="1600" dirty="0"/>
                </a:p>
              </p:txBody>
            </p:sp>
          </mc:Choice>
          <mc:Fallback xmlns="">
            <p:sp>
              <p:nvSpPr>
                <p:cNvPr id="31" name="CuadroTexto 30"/>
                <p:cNvSpPr txBox="1">
                  <a:spLocks noRot="1" noChangeAspect="1" noMove="1" noResize="1" noEditPoints="1" noAdjustHandles="1" noChangeArrowheads="1" noChangeShapeType="1" noTextEdit="1"/>
                </p:cNvSpPr>
                <p:nvPr/>
              </p:nvSpPr>
              <p:spPr>
                <a:xfrm>
                  <a:off x="994013" y="1935707"/>
                  <a:ext cx="181332" cy="246221"/>
                </a:xfrm>
                <a:prstGeom prst="rect">
                  <a:avLst/>
                </a:prstGeom>
                <a:blipFill>
                  <a:blip r:embed="rId14"/>
                  <a:stretch>
                    <a:fillRect l="-26667" r="-16667" b="-243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2" name="CuadroTexto 31"/>
                <p:cNvSpPr txBox="1"/>
                <p:nvPr/>
              </p:nvSpPr>
              <p:spPr>
                <a:xfrm>
                  <a:off x="420807" y="4569725"/>
                  <a:ext cx="17972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𝑍</m:t>
                        </m:r>
                      </m:oMath>
                    </m:oMathPara>
                  </a14:m>
                  <a:endParaRPr lang="es-ES" sz="1600" dirty="0"/>
                </a:p>
              </p:txBody>
            </p:sp>
          </mc:Choice>
          <mc:Fallback xmlns="">
            <p:sp>
              <p:nvSpPr>
                <p:cNvPr id="32" name="CuadroTexto 31"/>
                <p:cNvSpPr txBox="1">
                  <a:spLocks noRot="1" noChangeAspect="1" noMove="1" noResize="1" noEditPoints="1" noAdjustHandles="1" noChangeArrowheads="1" noChangeShapeType="1" noTextEdit="1"/>
                </p:cNvSpPr>
                <p:nvPr/>
              </p:nvSpPr>
              <p:spPr>
                <a:xfrm>
                  <a:off x="420807" y="4569725"/>
                  <a:ext cx="179728" cy="246221"/>
                </a:xfrm>
                <a:prstGeom prst="rect">
                  <a:avLst/>
                </a:prstGeom>
                <a:blipFill>
                  <a:blip r:embed="rId15"/>
                  <a:stretch>
                    <a:fillRect l="-27586" r="-20690" b="-243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3" name="CuadroTexto 32"/>
                <p:cNvSpPr txBox="1"/>
                <p:nvPr/>
              </p:nvSpPr>
              <p:spPr>
                <a:xfrm>
                  <a:off x="1949357" y="3436961"/>
                  <a:ext cx="1551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solidFill>
                                  <a:srgbClr val="00B050"/>
                                </a:solidFill>
                                <a:latin typeface="Cambria Math" panose="02040503050406030204" pitchFamily="18" charset="0"/>
                              </a:rPr>
                            </m:ctrlPr>
                          </m:accPr>
                          <m:e>
                            <m:r>
                              <a:rPr lang="es-ES" sz="1600" b="0" i="1" smtClean="0">
                                <a:solidFill>
                                  <a:srgbClr val="00B050"/>
                                </a:solidFill>
                                <a:latin typeface="Cambria Math" panose="02040503050406030204" pitchFamily="18" charset="0"/>
                              </a:rPr>
                              <m:t>𝑟</m:t>
                            </m:r>
                          </m:e>
                        </m:acc>
                      </m:oMath>
                    </m:oMathPara>
                  </a14:m>
                  <a:endParaRPr lang="es-ES" sz="1600" dirty="0">
                    <a:solidFill>
                      <a:srgbClr val="00B050"/>
                    </a:solidFill>
                  </a:endParaRPr>
                </a:p>
              </p:txBody>
            </p:sp>
          </mc:Choice>
          <mc:Fallback xmlns="">
            <p:sp>
              <p:nvSpPr>
                <p:cNvPr id="33" name="CuadroTexto 32"/>
                <p:cNvSpPr txBox="1">
                  <a:spLocks noRot="1" noChangeAspect="1" noMove="1" noResize="1" noEditPoints="1" noAdjustHandles="1" noChangeArrowheads="1" noChangeShapeType="1" noTextEdit="1"/>
                </p:cNvSpPr>
                <p:nvPr/>
              </p:nvSpPr>
              <p:spPr>
                <a:xfrm>
                  <a:off x="1949357" y="3436961"/>
                  <a:ext cx="155171" cy="246221"/>
                </a:xfrm>
                <a:prstGeom prst="rect">
                  <a:avLst/>
                </a:prstGeom>
                <a:blipFill>
                  <a:blip r:embed="rId16"/>
                  <a:stretch>
                    <a:fillRect l="-36000" t="-42500" r="-96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4" name="CuadroTexto 33"/>
                <p:cNvSpPr txBox="1"/>
                <p:nvPr/>
              </p:nvSpPr>
              <p:spPr>
                <a:xfrm>
                  <a:off x="2435132" y="2803548"/>
                  <a:ext cx="1814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𝑔</m:t>
                            </m:r>
                          </m:e>
                        </m:acc>
                      </m:oMath>
                    </m:oMathPara>
                  </a14:m>
                  <a:endParaRPr lang="es-ES" sz="1600" dirty="0"/>
                </a:p>
              </p:txBody>
            </p:sp>
          </mc:Choice>
          <mc:Fallback xmlns="">
            <p:sp>
              <p:nvSpPr>
                <p:cNvPr id="34" name="CuadroTexto 33"/>
                <p:cNvSpPr txBox="1">
                  <a:spLocks noRot="1" noChangeAspect="1" noMove="1" noResize="1" noEditPoints="1" noAdjustHandles="1" noChangeArrowheads="1" noChangeShapeType="1" noTextEdit="1"/>
                </p:cNvSpPr>
                <p:nvPr/>
              </p:nvSpPr>
              <p:spPr>
                <a:xfrm>
                  <a:off x="2435132" y="2803548"/>
                  <a:ext cx="181460" cy="246221"/>
                </a:xfrm>
                <a:prstGeom prst="rect">
                  <a:avLst/>
                </a:prstGeom>
                <a:blipFill>
                  <a:blip r:embed="rId17"/>
                  <a:stretch>
                    <a:fillRect l="-26667" t="-42500" r="-96667" b="-2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5" name="CuadroTexto 34"/>
                <p:cNvSpPr txBox="1"/>
                <p:nvPr/>
              </p:nvSpPr>
              <p:spPr>
                <a:xfrm>
                  <a:off x="3052763" y="2143124"/>
                  <a:ext cx="26173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solidFill>
                                  <a:srgbClr val="FF0000"/>
                                </a:solidFill>
                                <a:latin typeface="Cambria Math" panose="02040503050406030204" pitchFamily="18" charset="0"/>
                              </a:rPr>
                            </m:ctrlPr>
                          </m:sSubPr>
                          <m:e>
                            <m:acc>
                              <m:accPr>
                                <m:chr m:val="̂"/>
                                <m:ctrlPr>
                                  <a:rPr lang="es-ES" sz="1600" i="1" smtClean="0">
                                    <a:solidFill>
                                      <a:srgbClr val="FF0000"/>
                                    </a:solidFill>
                                    <a:latin typeface="Cambria Math" panose="02040503050406030204" pitchFamily="18" charset="0"/>
                                  </a:rPr>
                                </m:ctrlPr>
                              </m:accPr>
                              <m:e>
                                <m:r>
                                  <a:rPr lang="es-ES" sz="1600" b="0" i="1" smtClean="0">
                                    <a:solidFill>
                                      <a:srgbClr val="FF0000"/>
                                    </a:solidFill>
                                    <a:latin typeface="Cambria Math" panose="02040503050406030204" pitchFamily="18" charset="0"/>
                                  </a:rPr>
                                  <m:t>𝑢</m:t>
                                </m:r>
                              </m:e>
                            </m:acc>
                          </m:e>
                          <m:sub>
                            <m:r>
                              <a:rPr lang="es-ES" sz="1600" b="0" i="1" smtClean="0">
                                <a:solidFill>
                                  <a:srgbClr val="FF0000"/>
                                </a:solidFill>
                                <a:latin typeface="Cambria Math" panose="02040503050406030204" pitchFamily="18" charset="0"/>
                              </a:rPr>
                              <m:t>𝑟</m:t>
                            </m:r>
                          </m:sub>
                        </m:sSub>
                      </m:oMath>
                    </m:oMathPara>
                  </a14:m>
                  <a:endParaRPr lang="es-ES" sz="1600" dirty="0">
                    <a:solidFill>
                      <a:srgbClr val="FF0000"/>
                    </a:solidFill>
                  </a:endParaRPr>
                </a:p>
              </p:txBody>
            </p:sp>
          </mc:Choice>
          <mc:Fallback xmlns="">
            <p:sp>
              <p:nvSpPr>
                <p:cNvPr id="35" name="CuadroTexto 34"/>
                <p:cNvSpPr txBox="1">
                  <a:spLocks noRot="1" noChangeAspect="1" noMove="1" noResize="1" noEditPoints="1" noAdjustHandles="1" noChangeArrowheads="1" noChangeShapeType="1" noTextEdit="1"/>
                </p:cNvSpPr>
                <p:nvPr/>
              </p:nvSpPr>
              <p:spPr>
                <a:xfrm>
                  <a:off x="3052763" y="2143124"/>
                  <a:ext cx="261738" cy="246221"/>
                </a:xfrm>
                <a:prstGeom prst="rect">
                  <a:avLst/>
                </a:prstGeom>
                <a:blipFill>
                  <a:blip r:embed="rId18"/>
                  <a:stretch>
                    <a:fillRect l="-11628" t="-19512" r="-46512" b="-7317"/>
                  </a:stretch>
                </a:blipFill>
              </p:spPr>
              <p:txBody>
                <a:bodyPr/>
                <a:lstStyle/>
                <a:p>
                  <a:r>
                    <a:rPr lang="es-ES">
                      <a:noFill/>
                    </a:rPr>
                    <a:t> </a:t>
                  </a:r>
                </a:p>
              </p:txBody>
            </p:sp>
          </mc:Fallback>
        </mc:AlternateContent>
      </p:grpSp>
    </p:spTree>
    <p:extLst>
      <p:ext uri="{BB962C8B-B14F-4D97-AF65-F5344CB8AC3E}">
        <p14:creationId xmlns:p14="http://schemas.microsoft.com/office/powerpoint/2010/main" val="10547222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p:sp>
        <p:nvSpPr>
          <p:cNvPr id="39" name="29 CuadroTexto"/>
          <p:cNvSpPr txBox="1"/>
          <p:nvPr/>
        </p:nvSpPr>
        <p:spPr>
          <a:xfrm>
            <a:off x="300249" y="1009934"/>
            <a:ext cx="4981433" cy="369332"/>
          </a:xfrm>
          <a:prstGeom prst="rect">
            <a:avLst/>
          </a:prstGeom>
          <a:noFill/>
        </p:spPr>
        <p:txBody>
          <a:bodyPr wrap="square" rtlCol="0">
            <a:spAutoFit/>
          </a:bodyPr>
          <a:lstStyle/>
          <a:p>
            <a:r>
              <a:rPr lang="es-ES" b="1" dirty="0">
                <a:solidFill>
                  <a:srgbClr val="002060"/>
                </a:solidFill>
                <a:cs typeface="Arial" pitchFamily="34" charset="0"/>
              </a:rPr>
              <a:t>5</a:t>
            </a:r>
            <a:r>
              <a:rPr lang="es-ES" b="1" dirty="0" smtClean="0">
                <a:solidFill>
                  <a:srgbClr val="002060"/>
                </a:solidFill>
                <a:cs typeface="Arial" pitchFamily="34" charset="0"/>
              </a:rPr>
              <a:t>.1. Líneas de campo gravitatorio</a:t>
            </a:r>
            <a:endParaRPr lang="es-ES" b="1" dirty="0">
              <a:solidFill>
                <a:srgbClr val="002060"/>
              </a:solidFill>
              <a:cs typeface="Arial" pitchFamily="34" charset="0"/>
            </a:endParaRPr>
          </a:p>
        </p:txBody>
      </p:sp>
      <p:grpSp>
        <p:nvGrpSpPr>
          <p:cNvPr id="40" name="33 Grupo"/>
          <p:cNvGrpSpPr/>
          <p:nvPr/>
        </p:nvGrpSpPr>
        <p:grpSpPr>
          <a:xfrm>
            <a:off x="624669" y="1869428"/>
            <a:ext cx="2340225" cy="2330700"/>
            <a:chOff x="1047750" y="2196975"/>
            <a:chExt cx="2340225" cy="2330700"/>
          </a:xfrm>
        </p:grpSpPr>
        <p:pic>
          <p:nvPicPr>
            <p:cNvPr id="41"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259" y="2749740"/>
              <a:ext cx="1219200" cy="1219200"/>
            </a:xfrm>
            <a:prstGeom prst="rect">
              <a:avLst/>
            </a:prstGeom>
          </p:spPr>
        </p:pic>
        <p:cxnSp>
          <p:nvCxnSpPr>
            <p:cNvPr id="42" name="11 Conector recto"/>
            <p:cNvCxnSpPr/>
            <p:nvPr/>
          </p:nvCxnSpPr>
          <p:spPr>
            <a:xfrm>
              <a:off x="2224585" y="2374710"/>
              <a:ext cx="0" cy="201986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12 Conector recto"/>
            <p:cNvCxnSpPr/>
            <p:nvPr/>
          </p:nvCxnSpPr>
          <p:spPr>
            <a:xfrm rot="16200000">
              <a:off x="2172269" y="2349689"/>
              <a:ext cx="0" cy="201986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13 Conector recto"/>
            <p:cNvCxnSpPr/>
            <p:nvPr/>
          </p:nvCxnSpPr>
          <p:spPr>
            <a:xfrm rot="2700000">
              <a:off x="2226859" y="2363337"/>
              <a:ext cx="0" cy="201986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14 Conector recto"/>
            <p:cNvCxnSpPr/>
            <p:nvPr/>
          </p:nvCxnSpPr>
          <p:spPr>
            <a:xfrm rot="-2700000">
              <a:off x="2278322" y="2395750"/>
              <a:ext cx="0" cy="201986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19 Conector recto de flecha"/>
            <p:cNvCxnSpPr/>
            <p:nvPr/>
          </p:nvCxnSpPr>
          <p:spPr>
            <a:xfrm flipH="1">
              <a:off x="2847975" y="3362325"/>
              <a:ext cx="54000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25 Conector recto de flecha"/>
            <p:cNvCxnSpPr/>
            <p:nvPr/>
          </p:nvCxnSpPr>
          <p:spPr>
            <a:xfrm rot="-2700000" flipH="1">
              <a:off x="2600325" y="2733675"/>
              <a:ext cx="54000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26 Conector recto de flecha"/>
            <p:cNvCxnSpPr/>
            <p:nvPr/>
          </p:nvCxnSpPr>
          <p:spPr>
            <a:xfrm rot="16200000" flipH="1">
              <a:off x="1962150" y="2466975"/>
              <a:ext cx="54000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27 Conector recto de flecha"/>
            <p:cNvCxnSpPr/>
            <p:nvPr/>
          </p:nvCxnSpPr>
          <p:spPr>
            <a:xfrm rot="-8100000" flipH="1">
              <a:off x="1295400" y="2695575"/>
              <a:ext cx="54000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28 Conector recto de flecha"/>
            <p:cNvCxnSpPr/>
            <p:nvPr/>
          </p:nvCxnSpPr>
          <p:spPr>
            <a:xfrm>
              <a:off x="1047750" y="3362325"/>
              <a:ext cx="54000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29 Conector recto de flecha"/>
            <p:cNvCxnSpPr/>
            <p:nvPr/>
          </p:nvCxnSpPr>
          <p:spPr>
            <a:xfrm rot="2700000" flipH="1">
              <a:off x="2600325" y="4000500"/>
              <a:ext cx="54000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30 Conector recto de flecha"/>
            <p:cNvCxnSpPr/>
            <p:nvPr/>
          </p:nvCxnSpPr>
          <p:spPr>
            <a:xfrm rot="5400000" flipH="1">
              <a:off x="1962150" y="4257675"/>
              <a:ext cx="54000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31 Conector recto de flecha"/>
            <p:cNvCxnSpPr/>
            <p:nvPr/>
          </p:nvCxnSpPr>
          <p:spPr>
            <a:xfrm rot="8100000" flipH="1">
              <a:off x="1333499" y="4000499"/>
              <a:ext cx="54000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32 CuadroTexto"/>
                <p:cNvSpPr txBox="1"/>
                <p:nvPr/>
              </p:nvSpPr>
              <p:spPr>
                <a:xfrm>
                  <a:off x="2953544" y="2501264"/>
                  <a:ext cx="36612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𝑔</m:t>
                            </m:r>
                          </m:e>
                        </m:acc>
                      </m:oMath>
                    </m:oMathPara>
                  </a14:m>
                  <a:endParaRPr lang="es-ES" sz="1600" dirty="0"/>
                </a:p>
              </p:txBody>
            </p:sp>
          </mc:Choice>
          <mc:Fallback xmlns="">
            <p:sp>
              <p:nvSpPr>
                <p:cNvPr id="54" name="32 CuadroTexto"/>
                <p:cNvSpPr txBox="1">
                  <a:spLocks noRot="1" noChangeAspect="1" noMove="1" noResize="1" noEditPoints="1" noAdjustHandles="1" noChangeArrowheads="1" noChangeShapeType="1" noTextEdit="1"/>
                </p:cNvSpPr>
                <p:nvPr/>
              </p:nvSpPr>
              <p:spPr>
                <a:xfrm>
                  <a:off x="2953544" y="2501264"/>
                  <a:ext cx="366126" cy="338554"/>
                </a:xfrm>
                <a:prstGeom prst="rect">
                  <a:avLst/>
                </a:prstGeom>
                <a:blipFill>
                  <a:blip r:embed="rId3"/>
                  <a:stretch>
                    <a:fillRect t="-16364" r="-25000" b="-1818"/>
                  </a:stretch>
                </a:blipFill>
              </p:spPr>
              <p:txBody>
                <a:bodyPr/>
                <a:lstStyle/>
                <a:p>
                  <a:r>
                    <a:rPr lang="es-ES">
                      <a:noFill/>
                    </a:rPr>
                    <a:t> </a:t>
                  </a:r>
                </a:p>
              </p:txBody>
            </p:sp>
          </mc:Fallback>
        </mc:AlternateContent>
      </p:grpSp>
      <p:sp>
        <p:nvSpPr>
          <p:cNvPr id="55" name="CuadroTexto 54"/>
          <p:cNvSpPr txBox="1"/>
          <p:nvPr/>
        </p:nvSpPr>
        <p:spPr>
          <a:xfrm>
            <a:off x="3589360" y="1583141"/>
            <a:ext cx="5158853" cy="830997"/>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t>Las </a:t>
            </a:r>
            <a:r>
              <a:rPr lang="es-ES" sz="1600" b="1" dirty="0" smtClean="0"/>
              <a:t>líneas de campo </a:t>
            </a:r>
            <a:r>
              <a:rPr lang="es-ES" sz="1600" dirty="0" smtClean="0"/>
              <a:t>son líneas continuas, tangentes en cada punto a la dirección del vector campo gravitatorio.</a:t>
            </a:r>
            <a:endParaRPr lang="es-ES" sz="1600" dirty="0"/>
          </a:p>
        </p:txBody>
      </p:sp>
      <p:sp>
        <p:nvSpPr>
          <p:cNvPr id="56" name="CuadroTexto 55"/>
          <p:cNvSpPr txBox="1"/>
          <p:nvPr/>
        </p:nvSpPr>
        <p:spPr>
          <a:xfrm>
            <a:off x="3507474" y="2674962"/>
            <a:ext cx="5281685" cy="1569660"/>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t>Cada línea de campo parte idealmente desde el infinito y llega a  la masa que genera el campo, considerando a esta como </a:t>
            </a:r>
            <a:r>
              <a:rPr lang="es-ES" sz="1600" b="1" dirty="0" smtClean="0"/>
              <a:t>sumidero</a:t>
            </a:r>
            <a:r>
              <a:rPr lang="es-ES" sz="1600" dirty="0" smtClean="0"/>
              <a:t> de líneas de campo.</a:t>
            </a:r>
          </a:p>
          <a:p>
            <a:pPr marL="177800" indent="-177800" algn="just">
              <a:buFont typeface="Arial" panose="020B0604020202020204" pitchFamily="34" charset="0"/>
              <a:buChar char="•"/>
            </a:pPr>
            <a:endParaRPr lang="es-ES" sz="1600" dirty="0" smtClean="0"/>
          </a:p>
          <a:p>
            <a:pPr marL="177800" indent="-177800" algn="just">
              <a:buFont typeface="Arial" panose="020B0604020202020204" pitchFamily="34" charset="0"/>
              <a:buChar char="•"/>
            </a:pPr>
            <a:r>
              <a:rPr lang="es-ES" sz="1600" dirty="0" smtClean="0"/>
              <a:t>Las líneas de campo nunca se cruzan.</a:t>
            </a:r>
          </a:p>
        </p:txBody>
      </p:sp>
    </p:spTree>
    <p:extLst>
      <p:ext uri="{BB962C8B-B14F-4D97-AF65-F5344CB8AC3E}">
        <p14:creationId xmlns:p14="http://schemas.microsoft.com/office/powerpoint/2010/main" val="123784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a:solidFill>
                  <a:srgbClr val="002060"/>
                </a:solidFill>
              </a:rPr>
              <a:t>1</a:t>
            </a:r>
            <a:r>
              <a:rPr lang="es-ES" b="1" dirty="0" smtClean="0">
                <a:solidFill>
                  <a:srgbClr val="002060"/>
                </a:solidFill>
              </a:rPr>
              <a:t>.1. Teorías geocéntricas</a:t>
            </a:r>
            <a:endParaRPr lang="es-ES" b="1" dirty="0">
              <a:solidFill>
                <a:srgbClr val="002060"/>
              </a:solidFill>
            </a:endParaRPr>
          </a:p>
        </p:txBody>
      </p:sp>
      <p:sp>
        <p:nvSpPr>
          <p:cNvPr id="61" name="CuadroTexto 60"/>
          <p:cNvSpPr txBox="1"/>
          <p:nvPr/>
        </p:nvSpPr>
        <p:spPr>
          <a:xfrm>
            <a:off x="364010" y="1271390"/>
            <a:ext cx="57192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Teoría geocéntrica de Ptolomeo (100 – 170 d.C.)</a:t>
            </a:r>
          </a:p>
        </p:txBody>
      </p:sp>
      <p:pic>
        <p:nvPicPr>
          <p:cNvPr id="16" name="5 Imagen"/>
          <p:cNvPicPr>
            <a:picLocks noChangeAspect="1"/>
          </p:cNvPicPr>
          <p:nvPr/>
        </p:nvPicPr>
        <p:blipFill rotWithShape="1">
          <a:blip r:embed="rId2">
            <a:extLst>
              <a:ext uri="{28A0092B-C50C-407E-A947-70E740481C1C}">
                <a14:useLocalDpi xmlns:a14="http://schemas.microsoft.com/office/drawing/2010/main" val="0"/>
              </a:ext>
            </a:extLst>
          </a:blip>
          <a:srcRect l="2956" t="1589" r="2239" b="3406"/>
          <a:stretch/>
        </p:blipFill>
        <p:spPr>
          <a:xfrm>
            <a:off x="1583141" y="1719618"/>
            <a:ext cx="5895834" cy="2717728"/>
          </a:xfrm>
          <a:prstGeom prst="rect">
            <a:avLst/>
          </a:prstGeom>
        </p:spPr>
      </p:pic>
      <p:sp>
        <p:nvSpPr>
          <p:cNvPr id="17" name="CuadroTexto 16"/>
          <p:cNvSpPr txBox="1"/>
          <p:nvPr/>
        </p:nvSpPr>
        <p:spPr>
          <a:xfrm>
            <a:off x="465466" y="4814903"/>
            <a:ext cx="8272961" cy="830997"/>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spcAft>
                <a:spcPts val="1200"/>
              </a:spcAft>
            </a:pPr>
            <a:r>
              <a:rPr lang="es-ES" sz="1600" dirty="0">
                <a:latin typeface="Nunito Sans" panose="00000500000000000000" pitchFamily="2" charset="0"/>
                <a:cs typeface="Arial" pitchFamily="34" charset="0"/>
              </a:rPr>
              <a:t>Postulaba que los planetas (salvo el Sol y la Luna) efectuaban dos tipos de movimientos: orbital (en el </a:t>
            </a:r>
            <a:r>
              <a:rPr lang="es-ES" sz="1600" b="1" dirty="0">
                <a:latin typeface="Nunito Sans" panose="00000500000000000000" pitchFamily="2" charset="0"/>
                <a:cs typeface="Arial" pitchFamily="34" charset="0"/>
              </a:rPr>
              <a:t>epiciclo</a:t>
            </a:r>
            <a:r>
              <a:rPr lang="es-ES" sz="1600" dirty="0">
                <a:latin typeface="Nunito Sans" panose="00000500000000000000" pitchFamily="2" charset="0"/>
                <a:cs typeface="Arial" pitchFamily="34" charset="0"/>
              </a:rPr>
              <a:t>) y otro que llevaba a cabo el centro del epiciclo alrededor de la Tierra en la órbita llamada </a:t>
            </a:r>
            <a:r>
              <a:rPr lang="es-ES" sz="1600" b="1" dirty="0">
                <a:latin typeface="Nunito Sans" panose="00000500000000000000" pitchFamily="2" charset="0"/>
                <a:cs typeface="Arial" pitchFamily="34" charset="0"/>
              </a:rPr>
              <a:t>deferente</a:t>
            </a:r>
            <a:r>
              <a:rPr lang="es-ES" sz="1600" dirty="0">
                <a:latin typeface="Nunito Sans" panose="00000500000000000000" pitchFamily="2" charset="0"/>
                <a:cs typeface="Arial" pitchFamily="34" charset="0"/>
              </a:rPr>
              <a:t>.</a:t>
            </a:r>
          </a:p>
        </p:txBody>
      </p:sp>
      <p:sp>
        <p:nvSpPr>
          <p:cNvPr id="18" name="14 CuadroTexto"/>
          <p:cNvSpPr txBox="1"/>
          <p:nvPr/>
        </p:nvSpPr>
        <p:spPr>
          <a:xfrm>
            <a:off x="518615" y="5800299"/>
            <a:ext cx="8106769" cy="584775"/>
          </a:xfrm>
          <a:prstGeom prst="rect">
            <a:avLst/>
          </a:prstGeom>
          <a:noFill/>
        </p:spPr>
        <p:txBody>
          <a:bodyPr wrap="square" rtlCol="0">
            <a:spAutoFit/>
          </a:bodyPr>
          <a:lstStyle/>
          <a:p>
            <a:pPr algn="just"/>
            <a:r>
              <a:rPr lang="es-ES" sz="1600" dirty="0" smtClean="0">
                <a:cs typeface="Arial" pitchFamily="34" charset="0"/>
                <a:sym typeface="Wingdings"/>
              </a:rPr>
              <a:t>Tuvo una gran aceptación, pero el artificio de los epiciclos era demasiado complejo y se abogaba por una mayor simplicidad.</a:t>
            </a:r>
          </a:p>
        </p:txBody>
      </p:sp>
    </p:spTree>
    <p:extLst>
      <p:ext uri="{BB962C8B-B14F-4D97-AF65-F5344CB8AC3E}">
        <p14:creationId xmlns:p14="http://schemas.microsoft.com/office/powerpoint/2010/main" val="12790276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p:sp>
        <p:nvSpPr>
          <p:cNvPr id="27" name="29 CuadroTexto"/>
          <p:cNvSpPr txBox="1"/>
          <p:nvPr/>
        </p:nvSpPr>
        <p:spPr>
          <a:xfrm>
            <a:off x="382136" y="1009934"/>
            <a:ext cx="3834263" cy="369332"/>
          </a:xfrm>
          <a:prstGeom prst="rect">
            <a:avLst/>
          </a:prstGeom>
          <a:noFill/>
        </p:spPr>
        <p:txBody>
          <a:bodyPr wrap="square" rtlCol="0">
            <a:spAutoFit/>
          </a:bodyPr>
          <a:lstStyle/>
          <a:p>
            <a:r>
              <a:rPr lang="es-ES" b="1" dirty="0">
                <a:solidFill>
                  <a:srgbClr val="002060"/>
                </a:solidFill>
                <a:cs typeface="Arial" pitchFamily="34" charset="0"/>
              </a:rPr>
              <a:t>5</a:t>
            </a:r>
            <a:r>
              <a:rPr lang="es-ES" b="1" dirty="0" smtClean="0">
                <a:solidFill>
                  <a:srgbClr val="002060"/>
                </a:solidFill>
                <a:cs typeface="Arial" pitchFamily="34" charset="0"/>
              </a:rPr>
              <a:t>.2. Principio de superposición</a:t>
            </a:r>
            <a:endParaRPr lang="es-ES" b="1" dirty="0">
              <a:solidFill>
                <a:srgbClr val="002060"/>
              </a:solidFill>
              <a:cs typeface="Arial" pitchFamily="34" charset="0"/>
            </a:endParaRPr>
          </a:p>
        </p:txBody>
      </p:sp>
      <p:grpSp>
        <p:nvGrpSpPr>
          <p:cNvPr id="28" name="Grupo 27"/>
          <p:cNvGrpSpPr/>
          <p:nvPr/>
        </p:nvGrpSpPr>
        <p:grpSpPr>
          <a:xfrm>
            <a:off x="530711" y="1551936"/>
            <a:ext cx="3278864" cy="3344197"/>
            <a:chOff x="448824" y="1702061"/>
            <a:chExt cx="3278864" cy="3344197"/>
          </a:xfrm>
        </p:grpSpPr>
        <p:pic>
          <p:nvPicPr>
            <p:cNvPr id="29" name="Picture 2"/>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93432" y="1702061"/>
              <a:ext cx="986548" cy="98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6960" y="3426229"/>
              <a:ext cx="1301583" cy="130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38674" y="3226061"/>
              <a:ext cx="603273" cy="60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036734" y="4247367"/>
              <a:ext cx="798891" cy="79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5 Conector recto"/>
            <p:cNvCxnSpPr/>
            <p:nvPr/>
          </p:nvCxnSpPr>
          <p:spPr>
            <a:xfrm flipV="1">
              <a:off x="1392072" y="2088108"/>
              <a:ext cx="1978925" cy="9553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62 Conector recto"/>
            <p:cNvCxnSpPr/>
            <p:nvPr/>
          </p:nvCxnSpPr>
          <p:spPr>
            <a:xfrm flipV="1">
              <a:off x="941696" y="2101756"/>
              <a:ext cx="2415654" cy="14193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65 Conector recto"/>
            <p:cNvCxnSpPr/>
            <p:nvPr/>
          </p:nvCxnSpPr>
          <p:spPr>
            <a:xfrm flipV="1">
              <a:off x="1433015" y="2088108"/>
              <a:ext cx="1937982" cy="25521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66 Conector recto"/>
            <p:cNvCxnSpPr/>
            <p:nvPr/>
          </p:nvCxnSpPr>
          <p:spPr>
            <a:xfrm flipV="1">
              <a:off x="3070747" y="2101756"/>
              <a:ext cx="300250" cy="199257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21 Conector recto de flecha"/>
            <p:cNvCxnSpPr/>
            <p:nvPr/>
          </p:nvCxnSpPr>
          <p:spPr>
            <a:xfrm flipH="1">
              <a:off x="2593075" y="2088109"/>
              <a:ext cx="764276" cy="40942"/>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67 Conector recto de flecha"/>
            <p:cNvCxnSpPr/>
            <p:nvPr/>
          </p:nvCxnSpPr>
          <p:spPr>
            <a:xfrm flipH="1">
              <a:off x="2552132" y="2088108"/>
              <a:ext cx="832513" cy="477672"/>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68 Conector recto de flecha"/>
            <p:cNvCxnSpPr/>
            <p:nvPr/>
          </p:nvCxnSpPr>
          <p:spPr>
            <a:xfrm flipH="1">
              <a:off x="2879678" y="2101756"/>
              <a:ext cx="504967" cy="627797"/>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69 Conector recto de flecha"/>
            <p:cNvCxnSpPr/>
            <p:nvPr/>
          </p:nvCxnSpPr>
          <p:spPr>
            <a:xfrm flipH="1">
              <a:off x="3207225" y="2115404"/>
              <a:ext cx="163772" cy="103723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36 CuadroTexto"/>
                <p:cNvSpPr txBox="1"/>
                <p:nvPr/>
              </p:nvSpPr>
              <p:spPr>
                <a:xfrm>
                  <a:off x="3364896" y="1882709"/>
                  <a:ext cx="36279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𝑃</m:t>
                        </m:r>
                      </m:oMath>
                    </m:oMathPara>
                  </a14:m>
                  <a:endParaRPr lang="es-ES" sz="1600" dirty="0"/>
                </a:p>
              </p:txBody>
            </p:sp>
          </mc:Choice>
          <mc:Fallback xmlns="">
            <p:sp>
              <p:nvSpPr>
                <p:cNvPr id="52" name="36 CuadroTexto"/>
                <p:cNvSpPr txBox="1">
                  <a:spLocks noRot="1" noChangeAspect="1" noMove="1" noResize="1" noEditPoints="1" noAdjustHandles="1" noChangeArrowheads="1" noChangeShapeType="1" noTextEdit="1"/>
                </p:cNvSpPr>
                <p:nvPr/>
              </p:nvSpPr>
              <p:spPr>
                <a:xfrm>
                  <a:off x="3364896" y="1882709"/>
                  <a:ext cx="362792" cy="338554"/>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0" name="70 CuadroTexto"/>
                <p:cNvSpPr txBox="1"/>
                <p:nvPr/>
              </p:nvSpPr>
              <p:spPr>
                <a:xfrm>
                  <a:off x="583027" y="1748505"/>
                  <a:ext cx="4930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1</m:t>
                            </m:r>
                          </m:sub>
                        </m:sSub>
                      </m:oMath>
                    </m:oMathPara>
                  </a14:m>
                  <a:endParaRPr lang="es-ES" sz="1600" dirty="0"/>
                </a:p>
              </p:txBody>
            </p:sp>
          </mc:Choice>
          <mc:Fallback xmlns="">
            <p:sp>
              <p:nvSpPr>
                <p:cNvPr id="53" name="70 CuadroTexto"/>
                <p:cNvSpPr txBox="1">
                  <a:spLocks noRot="1" noChangeAspect="1" noMove="1" noResize="1" noEditPoints="1" noAdjustHandles="1" noChangeArrowheads="1" noChangeShapeType="1" noTextEdit="1"/>
                </p:cNvSpPr>
                <p:nvPr/>
              </p:nvSpPr>
              <p:spPr>
                <a:xfrm>
                  <a:off x="583027" y="1748505"/>
                  <a:ext cx="493020" cy="338554"/>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1" name="71 CuadroTexto"/>
                <p:cNvSpPr txBox="1"/>
                <p:nvPr/>
              </p:nvSpPr>
              <p:spPr>
                <a:xfrm>
                  <a:off x="448824" y="2951783"/>
                  <a:ext cx="49776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2</m:t>
                            </m:r>
                          </m:sub>
                        </m:sSub>
                      </m:oMath>
                    </m:oMathPara>
                  </a14:m>
                  <a:endParaRPr lang="es-ES" sz="1600" dirty="0"/>
                </a:p>
              </p:txBody>
            </p:sp>
          </mc:Choice>
          <mc:Fallback xmlns="">
            <p:sp>
              <p:nvSpPr>
                <p:cNvPr id="54" name="71 CuadroTexto"/>
                <p:cNvSpPr txBox="1">
                  <a:spLocks noRot="1" noChangeAspect="1" noMove="1" noResize="1" noEditPoints="1" noAdjustHandles="1" noChangeArrowheads="1" noChangeShapeType="1" noTextEdit="1"/>
                </p:cNvSpPr>
                <p:nvPr/>
              </p:nvSpPr>
              <p:spPr>
                <a:xfrm>
                  <a:off x="448824" y="2951783"/>
                  <a:ext cx="497765" cy="338554"/>
                </a:xfrm>
                <a:prstGeom prst="rect">
                  <a:avLst/>
                </a:prstGeom>
                <a:blipFill>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2" name="72 CuadroTexto"/>
                <p:cNvSpPr txBox="1"/>
                <p:nvPr/>
              </p:nvSpPr>
              <p:spPr>
                <a:xfrm>
                  <a:off x="885552" y="4029956"/>
                  <a:ext cx="49776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3</m:t>
                            </m:r>
                          </m:sub>
                        </m:sSub>
                      </m:oMath>
                    </m:oMathPara>
                  </a14:m>
                  <a:endParaRPr lang="es-ES" sz="1600" dirty="0"/>
                </a:p>
              </p:txBody>
            </p:sp>
          </mc:Choice>
          <mc:Fallback xmlns="">
            <p:sp>
              <p:nvSpPr>
                <p:cNvPr id="55" name="72 CuadroTexto"/>
                <p:cNvSpPr txBox="1">
                  <a:spLocks noRot="1" noChangeAspect="1" noMove="1" noResize="1" noEditPoints="1" noAdjustHandles="1" noChangeArrowheads="1" noChangeShapeType="1" noTextEdit="1"/>
                </p:cNvSpPr>
                <p:nvPr/>
              </p:nvSpPr>
              <p:spPr>
                <a:xfrm>
                  <a:off x="885552" y="4029956"/>
                  <a:ext cx="497765" cy="338554"/>
                </a:xfrm>
                <a:prstGeom prst="rect">
                  <a:avLst/>
                </a:prstGeom>
                <a:blipFill>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3" name="73 CuadroTexto"/>
                <p:cNvSpPr txBox="1"/>
                <p:nvPr/>
              </p:nvSpPr>
              <p:spPr>
                <a:xfrm>
                  <a:off x="2400454" y="3279330"/>
                  <a:ext cx="49776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4</m:t>
                            </m:r>
                          </m:sub>
                        </m:sSub>
                      </m:oMath>
                    </m:oMathPara>
                  </a14:m>
                  <a:endParaRPr lang="es-ES" sz="1600" dirty="0"/>
                </a:p>
              </p:txBody>
            </p:sp>
          </mc:Choice>
          <mc:Fallback xmlns="">
            <p:sp>
              <p:nvSpPr>
                <p:cNvPr id="56" name="73 CuadroTexto"/>
                <p:cNvSpPr txBox="1">
                  <a:spLocks noRot="1" noChangeAspect="1" noMove="1" noResize="1" noEditPoints="1" noAdjustHandles="1" noChangeArrowheads="1" noChangeShapeType="1" noTextEdit="1"/>
                </p:cNvSpPr>
                <p:nvPr/>
              </p:nvSpPr>
              <p:spPr>
                <a:xfrm>
                  <a:off x="2400454" y="3279330"/>
                  <a:ext cx="497765" cy="338554"/>
                </a:xfrm>
                <a:prstGeom prst="rect">
                  <a:avLst/>
                </a:prstGeom>
                <a:blipFill>
                  <a:blip r:embed="rId10"/>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4" name="74 CuadroTexto"/>
                <p:cNvSpPr txBox="1"/>
                <p:nvPr/>
              </p:nvSpPr>
              <p:spPr>
                <a:xfrm>
                  <a:off x="1936431" y="1819019"/>
                  <a:ext cx="3967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1</m:t>
                            </m:r>
                          </m:sub>
                        </m:sSub>
                      </m:oMath>
                    </m:oMathPara>
                  </a14:m>
                  <a:endParaRPr lang="es-ES" sz="1600" dirty="0"/>
                </a:p>
              </p:txBody>
            </p:sp>
          </mc:Choice>
          <mc:Fallback xmlns="">
            <p:sp>
              <p:nvSpPr>
                <p:cNvPr id="57" name="74 CuadroTexto"/>
                <p:cNvSpPr txBox="1">
                  <a:spLocks noRot="1" noChangeAspect="1" noMove="1" noResize="1" noEditPoints="1" noAdjustHandles="1" noChangeArrowheads="1" noChangeShapeType="1" noTextEdit="1"/>
                </p:cNvSpPr>
                <p:nvPr/>
              </p:nvSpPr>
              <p:spPr>
                <a:xfrm>
                  <a:off x="1936431" y="1819019"/>
                  <a:ext cx="396712" cy="338554"/>
                </a:xfrm>
                <a:prstGeom prst="rect">
                  <a:avLst/>
                </a:prstGeom>
                <a:blipFill>
                  <a:blip r:embed="rId11"/>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5" name="75 CuadroTexto"/>
                <p:cNvSpPr txBox="1"/>
                <p:nvPr/>
              </p:nvSpPr>
              <p:spPr>
                <a:xfrm>
                  <a:off x="1542920" y="2708397"/>
                  <a:ext cx="40145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2</m:t>
                            </m:r>
                          </m:sub>
                        </m:sSub>
                      </m:oMath>
                    </m:oMathPara>
                  </a14:m>
                  <a:endParaRPr lang="es-ES" sz="1600" dirty="0"/>
                </a:p>
              </p:txBody>
            </p:sp>
          </mc:Choice>
          <mc:Fallback xmlns="">
            <p:sp>
              <p:nvSpPr>
                <p:cNvPr id="58" name="75 CuadroTexto"/>
                <p:cNvSpPr txBox="1">
                  <a:spLocks noRot="1" noChangeAspect="1" noMove="1" noResize="1" noEditPoints="1" noAdjustHandles="1" noChangeArrowheads="1" noChangeShapeType="1" noTextEdit="1"/>
                </p:cNvSpPr>
                <p:nvPr/>
              </p:nvSpPr>
              <p:spPr>
                <a:xfrm>
                  <a:off x="1542920" y="2708397"/>
                  <a:ext cx="401457" cy="338554"/>
                </a:xfrm>
                <a:prstGeom prst="rect">
                  <a:avLst/>
                </a:prstGeom>
                <a:blipFill>
                  <a:blip r:embed="rId1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6" name="76 CuadroTexto"/>
                <p:cNvSpPr txBox="1"/>
                <p:nvPr/>
              </p:nvSpPr>
              <p:spPr>
                <a:xfrm>
                  <a:off x="1815876" y="3459025"/>
                  <a:ext cx="40145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3</m:t>
                            </m:r>
                          </m:sub>
                        </m:sSub>
                      </m:oMath>
                    </m:oMathPara>
                  </a14:m>
                  <a:endParaRPr lang="es-ES" sz="1600" dirty="0"/>
                </a:p>
              </p:txBody>
            </p:sp>
          </mc:Choice>
          <mc:Fallback xmlns="">
            <p:sp>
              <p:nvSpPr>
                <p:cNvPr id="59" name="76 CuadroTexto"/>
                <p:cNvSpPr txBox="1">
                  <a:spLocks noRot="1" noChangeAspect="1" noMove="1" noResize="1" noEditPoints="1" noAdjustHandles="1" noChangeArrowheads="1" noChangeShapeType="1" noTextEdit="1"/>
                </p:cNvSpPr>
                <p:nvPr/>
              </p:nvSpPr>
              <p:spPr>
                <a:xfrm>
                  <a:off x="1815876" y="3459025"/>
                  <a:ext cx="401457" cy="338554"/>
                </a:xfrm>
                <a:prstGeom prst="rect">
                  <a:avLst/>
                </a:prstGeom>
                <a:blipFill>
                  <a:blip r:embed="rId1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7" name="77 CuadroTexto"/>
                <p:cNvSpPr txBox="1"/>
                <p:nvPr/>
              </p:nvSpPr>
              <p:spPr>
                <a:xfrm>
                  <a:off x="3167004" y="3186071"/>
                  <a:ext cx="39267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4</m:t>
                            </m:r>
                          </m:sub>
                        </m:sSub>
                      </m:oMath>
                    </m:oMathPara>
                  </a14:m>
                  <a:endParaRPr lang="es-ES" sz="1600" dirty="0"/>
                </a:p>
              </p:txBody>
            </p:sp>
          </mc:Choice>
          <mc:Fallback xmlns="">
            <p:sp>
              <p:nvSpPr>
                <p:cNvPr id="60" name="77 CuadroTexto"/>
                <p:cNvSpPr txBox="1">
                  <a:spLocks noRot="1" noChangeAspect="1" noMove="1" noResize="1" noEditPoints="1" noAdjustHandles="1" noChangeArrowheads="1" noChangeShapeType="1" noTextEdit="1"/>
                </p:cNvSpPr>
                <p:nvPr/>
              </p:nvSpPr>
              <p:spPr>
                <a:xfrm>
                  <a:off x="3167004" y="3186071"/>
                  <a:ext cx="392672" cy="338554"/>
                </a:xfrm>
                <a:prstGeom prst="rect">
                  <a:avLst/>
                </a:prstGeom>
                <a:blipFill>
                  <a:blip r:embed="rId1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8" name="37 CuadroTexto"/>
                <p:cNvSpPr txBox="1"/>
                <p:nvPr/>
              </p:nvSpPr>
              <p:spPr>
                <a:xfrm>
                  <a:off x="2805338" y="1746232"/>
                  <a:ext cx="4395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a:rPr>
                                  <m:t>𝑔</m:t>
                                </m:r>
                              </m:e>
                            </m:acc>
                          </m:e>
                          <m:sub>
                            <m:r>
                              <a:rPr lang="es-ES" sz="1600" b="0" i="1" smtClean="0">
                                <a:latin typeface="Cambria Math"/>
                              </a:rPr>
                              <m:t>1</m:t>
                            </m:r>
                          </m:sub>
                        </m:sSub>
                      </m:oMath>
                    </m:oMathPara>
                  </a14:m>
                  <a:endParaRPr lang="es-ES" sz="1600" dirty="0"/>
                </a:p>
              </p:txBody>
            </p:sp>
          </mc:Choice>
          <mc:Fallback xmlns="">
            <p:sp>
              <p:nvSpPr>
                <p:cNvPr id="61" name="37 CuadroTexto"/>
                <p:cNvSpPr txBox="1">
                  <a:spLocks noRot="1" noChangeAspect="1" noMove="1" noResize="1" noEditPoints="1" noAdjustHandles="1" noChangeArrowheads="1" noChangeShapeType="1" noTextEdit="1"/>
                </p:cNvSpPr>
                <p:nvPr/>
              </p:nvSpPr>
              <p:spPr>
                <a:xfrm>
                  <a:off x="2805338" y="1746232"/>
                  <a:ext cx="439544" cy="338554"/>
                </a:xfrm>
                <a:prstGeom prst="rect">
                  <a:avLst/>
                </a:prstGeom>
                <a:blipFill>
                  <a:blip r:embed="rId15"/>
                  <a:stretch>
                    <a:fillRect t="-14286" r="-18056" b="-357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9" name="80 CuadroTexto"/>
                <p:cNvSpPr txBox="1"/>
                <p:nvPr/>
              </p:nvSpPr>
              <p:spPr>
                <a:xfrm>
                  <a:off x="2248055" y="2198884"/>
                  <a:ext cx="44428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a:rPr>
                                  <m:t>𝑔</m:t>
                                </m:r>
                              </m:e>
                            </m:acc>
                          </m:e>
                          <m:sub>
                            <m:r>
                              <a:rPr lang="es-ES" sz="1600" b="0" i="1" smtClean="0">
                                <a:latin typeface="Cambria Math"/>
                              </a:rPr>
                              <m:t>2</m:t>
                            </m:r>
                          </m:sub>
                        </m:sSub>
                      </m:oMath>
                    </m:oMathPara>
                  </a14:m>
                  <a:endParaRPr lang="es-ES" sz="1600" dirty="0"/>
                </a:p>
              </p:txBody>
            </p:sp>
          </mc:Choice>
          <mc:Fallback xmlns="">
            <p:sp>
              <p:nvSpPr>
                <p:cNvPr id="62" name="80 CuadroTexto"/>
                <p:cNvSpPr txBox="1">
                  <a:spLocks noRot="1" noChangeAspect="1" noMove="1" noResize="1" noEditPoints="1" noAdjustHandles="1" noChangeArrowheads="1" noChangeShapeType="1" noTextEdit="1"/>
                </p:cNvSpPr>
                <p:nvPr/>
              </p:nvSpPr>
              <p:spPr>
                <a:xfrm>
                  <a:off x="2248055" y="2198884"/>
                  <a:ext cx="444289" cy="338554"/>
                </a:xfrm>
                <a:prstGeom prst="rect">
                  <a:avLst/>
                </a:prstGeom>
                <a:blipFill>
                  <a:blip r:embed="rId16"/>
                  <a:stretch>
                    <a:fillRect t="-14545" r="-19178" b="-363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0" name="81 CuadroTexto"/>
                <p:cNvSpPr txBox="1"/>
                <p:nvPr/>
              </p:nvSpPr>
              <p:spPr>
                <a:xfrm>
                  <a:off x="2766670" y="2662907"/>
                  <a:ext cx="44428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a:rPr>
                                  <m:t>𝑔</m:t>
                                </m:r>
                              </m:e>
                            </m:acc>
                          </m:e>
                          <m:sub>
                            <m:r>
                              <a:rPr lang="es-ES" sz="1600" b="0" i="1" smtClean="0">
                                <a:latin typeface="Cambria Math"/>
                              </a:rPr>
                              <m:t>3</m:t>
                            </m:r>
                          </m:sub>
                        </m:sSub>
                      </m:oMath>
                    </m:oMathPara>
                  </a14:m>
                  <a:endParaRPr lang="es-ES" sz="1600" dirty="0"/>
                </a:p>
              </p:txBody>
            </p:sp>
          </mc:Choice>
          <mc:Fallback xmlns="">
            <p:sp>
              <p:nvSpPr>
                <p:cNvPr id="63" name="81 CuadroTexto"/>
                <p:cNvSpPr txBox="1">
                  <a:spLocks noRot="1" noChangeAspect="1" noMove="1" noResize="1" noEditPoints="1" noAdjustHandles="1" noChangeArrowheads="1" noChangeShapeType="1" noTextEdit="1"/>
                </p:cNvSpPr>
                <p:nvPr/>
              </p:nvSpPr>
              <p:spPr>
                <a:xfrm>
                  <a:off x="2766670" y="2662907"/>
                  <a:ext cx="444289" cy="338554"/>
                </a:xfrm>
                <a:prstGeom prst="rect">
                  <a:avLst/>
                </a:prstGeom>
                <a:blipFill>
                  <a:blip r:embed="rId17"/>
                  <a:stretch>
                    <a:fillRect t="-14545" r="-19444" b="-363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1" name="82 CuadroTexto"/>
                <p:cNvSpPr txBox="1"/>
                <p:nvPr/>
              </p:nvSpPr>
              <p:spPr>
                <a:xfrm>
                  <a:off x="3244341" y="2471837"/>
                  <a:ext cx="44428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acc>
                              <m:accPr>
                                <m:chr m:val="⃗"/>
                                <m:ctrlPr>
                                  <a:rPr lang="es-ES" sz="1600" i="1" smtClean="0">
                                    <a:latin typeface="Cambria Math" panose="02040503050406030204" pitchFamily="18" charset="0"/>
                                  </a:rPr>
                                </m:ctrlPr>
                              </m:accPr>
                              <m:e>
                                <m:r>
                                  <a:rPr lang="es-ES" sz="1600" b="0" i="1" smtClean="0">
                                    <a:latin typeface="Cambria Math"/>
                                  </a:rPr>
                                  <m:t>𝑔</m:t>
                                </m:r>
                              </m:e>
                            </m:acc>
                          </m:e>
                          <m:sub>
                            <m:r>
                              <a:rPr lang="es-ES" sz="1600" b="0" i="1" smtClean="0">
                                <a:latin typeface="Cambria Math"/>
                              </a:rPr>
                              <m:t>4</m:t>
                            </m:r>
                          </m:sub>
                        </m:sSub>
                      </m:oMath>
                    </m:oMathPara>
                  </a14:m>
                  <a:endParaRPr lang="es-ES" sz="1600" dirty="0"/>
                </a:p>
              </p:txBody>
            </p:sp>
          </mc:Choice>
          <mc:Fallback xmlns="">
            <p:sp>
              <p:nvSpPr>
                <p:cNvPr id="64" name="82 CuadroTexto"/>
                <p:cNvSpPr txBox="1">
                  <a:spLocks noRot="1" noChangeAspect="1" noMove="1" noResize="1" noEditPoints="1" noAdjustHandles="1" noChangeArrowheads="1" noChangeShapeType="1" noTextEdit="1"/>
                </p:cNvSpPr>
                <p:nvPr/>
              </p:nvSpPr>
              <p:spPr>
                <a:xfrm>
                  <a:off x="3244341" y="2471837"/>
                  <a:ext cx="444289" cy="338554"/>
                </a:xfrm>
                <a:prstGeom prst="rect">
                  <a:avLst/>
                </a:prstGeom>
                <a:blipFill>
                  <a:blip r:embed="rId18"/>
                  <a:stretch>
                    <a:fillRect t="-14286" r="-17808" b="-3571"/>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72" name="39 CuadroTexto"/>
              <p:cNvSpPr txBox="1"/>
              <p:nvPr/>
            </p:nvSpPr>
            <p:spPr>
              <a:xfrm>
                <a:off x="935594" y="5130876"/>
                <a:ext cx="22170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𝑔</m:t>
                          </m:r>
                        </m:e>
                      </m:acc>
                      <m:r>
                        <a:rPr lang="es-ES" sz="1600" b="0" i="1" smtClean="0">
                          <a:latin typeface="Cambria Math"/>
                        </a:rPr>
                        <m:t>=</m:t>
                      </m:r>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a:rPr>
                                <m:t>𝑔</m:t>
                              </m:r>
                            </m:e>
                          </m:acc>
                        </m:e>
                        <m:sub>
                          <m:r>
                            <a:rPr lang="es-ES" sz="1600" b="0" i="1" smtClean="0">
                              <a:latin typeface="Cambria Math"/>
                            </a:rPr>
                            <m:t>1</m:t>
                          </m:r>
                        </m:sub>
                      </m:sSub>
                      <m:r>
                        <a:rPr lang="es-ES" sz="1600" b="0" i="1" smtClean="0">
                          <a:latin typeface="Cambria Math"/>
                        </a:rPr>
                        <m:t>+</m:t>
                      </m:r>
                      <m:sSub>
                        <m:sSubPr>
                          <m:ctrlPr>
                            <a:rPr lang="es-ES" sz="1600" i="1">
                              <a:latin typeface="Cambria Math" panose="02040503050406030204" pitchFamily="18" charset="0"/>
                            </a:rPr>
                          </m:ctrlPr>
                        </m:sSubPr>
                        <m:e>
                          <m:acc>
                            <m:accPr>
                              <m:chr m:val="⃗"/>
                              <m:ctrlPr>
                                <a:rPr lang="es-ES" sz="1600" i="1">
                                  <a:latin typeface="Cambria Math" panose="02040503050406030204" pitchFamily="18" charset="0"/>
                                </a:rPr>
                              </m:ctrlPr>
                            </m:accPr>
                            <m:e>
                              <m:r>
                                <a:rPr lang="es-ES" sz="1600" i="1">
                                  <a:latin typeface="Cambria Math"/>
                                </a:rPr>
                                <m:t>𝑔</m:t>
                              </m:r>
                            </m:e>
                          </m:acc>
                        </m:e>
                        <m:sub>
                          <m:r>
                            <a:rPr lang="es-ES" sz="1600" b="0" i="1" smtClean="0">
                              <a:latin typeface="Cambria Math"/>
                            </a:rPr>
                            <m:t>2</m:t>
                          </m:r>
                        </m:sub>
                      </m:sSub>
                      <m:r>
                        <a:rPr lang="es-ES" sz="1600" b="0" i="1" smtClean="0">
                          <a:latin typeface="Cambria Math"/>
                        </a:rPr>
                        <m:t>+</m:t>
                      </m:r>
                      <m:sSub>
                        <m:sSubPr>
                          <m:ctrlPr>
                            <a:rPr lang="es-ES" sz="1600" i="1">
                              <a:latin typeface="Cambria Math" panose="02040503050406030204" pitchFamily="18" charset="0"/>
                            </a:rPr>
                          </m:ctrlPr>
                        </m:sSubPr>
                        <m:e>
                          <m:acc>
                            <m:accPr>
                              <m:chr m:val="⃗"/>
                              <m:ctrlPr>
                                <a:rPr lang="es-ES" sz="1600" i="1">
                                  <a:latin typeface="Cambria Math" panose="02040503050406030204" pitchFamily="18" charset="0"/>
                                </a:rPr>
                              </m:ctrlPr>
                            </m:accPr>
                            <m:e>
                              <m:r>
                                <a:rPr lang="es-ES" sz="1600" i="1">
                                  <a:latin typeface="Cambria Math"/>
                                </a:rPr>
                                <m:t>𝑔</m:t>
                              </m:r>
                            </m:e>
                          </m:acc>
                        </m:e>
                        <m:sub>
                          <m:r>
                            <a:rPr lang="es-ES" sz="1600" b="0" i="1" smtClean="0">
                              <a:latin typeface="Cambria Math"/>
                            </a:rPr>
                            <m:t>3</m:t>
                          </m:r>
                        </m:sub>
                      </m:sSub>
                      <m:r>
                        <a:rPr lang="es-ES" sz="1600" b="0" i="1" smtClean="0">
                          <a:latin typeface="Cambria Math"/>
                        </a:rPr>
                        <m:t>+</m:t>
                      </m:r>
                      <m:sSub>
                        <m:sSubPr>
                          <m:ctrlPr>
                            <a:rPr lang="es-ES" sz="1600" i="1">
                              <a:latin typeface="Cambria Math" panose="02040503050406030204" pitchFamily="18" charset="0"/>
                            </a:rPr>
                          </m:ctrlPr>
                        </m:sSubPr>
                        <m:e>
                          <m:acc>
                            <m:accPr>
                              <m:chr m:val="⃗"/>
                              <m:ctrlPr>
                                <a:rPr lang="es-ES" sz="1600" i="1">
                                  <a:latin typeface="Cambria Math" panose="02040503050406030204" pitchFamily="18" charset="0"/>
                                </a:rPr>
                              </m:ctrlPr>
                            </m:accPr>
                            <m:e>
                              <m:r>
                                <a:rPr lang="es-ES" sz="1600" i="1">
                                  <a:latin typeface="Cambria Math"/>
                                </a:rPr>
                                <m:t>𝑔</m:t>
                              </m:r>
                            </m:e>
                          </m:acc>
                        </m:e>
                        <m:sub>
                          <m:r>
                            <a:rPr lang="es-ES" sz="1600" b="0" i="1" smtClean="0">
                              <a:latin typeface="Cambria Math"/>
                            </a:rPr>
                            <m:t>4</m:t>
                          </m:r>
                        </m:sub>
                      </m:sSub>
                    </m:oMath>
                  </m:oMathPara>
                </a14:m>
                <a:endParaRPr lang="es-ES" sz="1600" dirty="0"/>
              </a:p>
            </p:txBody>
          </p:sp>
        </mc:Choice>
        <mc:Fallback xmlns="">
          <p:sp>
            <p:nvSpPr>
              <p:cNvPr id="72" name="39 CuadroTexto"/>
              <p:cNvSpPr txBox="1">
                <a:spLocks noRot="1" noChangeAspect="1" noMove="1" noResize="1" noEditPoints="1" noAdjustHandles="1" noChangeArrowheads="1" noChangeShapeType="1" noTextEdit="1"/>
              </p:cNvSpPr>
              <p:nvPr/>
            </p:nvSpPr>
            <p:spPr>
              <a:xfrm>
                <a:off x="935594" y="5130876"/>
                <a:ext cx="2217017" cy="338554"/>
              </a:xfrm>
              <a:prstGeom prst="rect">
                <a:avLst/>
              </a:prstGeom>
              <a:blipFill>
                <a:blip r:embed="rId19"/>
                <a:stretch>
                  <a:fillRect t="-16364" r="-5769" b="-1818"/>
                </a:stretch>
              </a:blipFill>
            </p:spPr>
            <p:txBody>
              <a:bodyPr/>
              <a:lstStyle/>
              <a:p>
                <a:r>
                  <a:rPr lang="es-ES">
                    <a:noFill/>
                  </a:rPr>
                  <a:t> </a:t>
                </a:r>
              </a:p>
            </p:txBody>
          </p:sp>
        </mc:Fallback>
      </mc:AlternateContent>
      <p:sp>
        <p:nvSpPr>
          <p:cNvPr id="73" name="79 CuadroTexto"/>
          <p:cNvSpPr txBox="1"/>
          <p:nvPr/>
        </p:nvSpPr>
        <p:spPr>
          <a:xfrm>
            <a:off x="4027037" y="3010468"/>
            <a:ext cx="2060812" cy="338554"/>
          </a:xfrm>
          <a:prstGeom prst="rect">
            <a:avLst/>
          </a:prstGeom>
          <a:noFill/>
        </p:spPr>
        <p:txBody>
          <a:bodyPr wrap="square" rtlCol="0">
            <a:spAutoFit/>
          </a:bodyPr>
          <a:lstStyle/>
          <a:p>
            <a:pPr marL="355600" indent="-355600"/>
            <a:r>
              <a:rPr lang="es-ES" sz="1600" dirty="0" smtClean="0">
                <a:cs typeface="Arial" pitchFamily="34" charset="0"/>
                <a:sym typeface="Wingdings"/>
              </a:rPr>
              <a:t>En general:</a:t>
            </a:r>
            <a:endParaRPr lang="es-ES" sz="1600" dirty="0">
              <a:cs typeface="Arial" pitchFamily="34" charset="0"/>
            </a:endParaRPr>
          </a:p>
        </p:txBody>
      </p:sp>
      <mc:AlternateContent xmlns:mc="http://schemas.openxmlformats.org/markup-compatibility/2006" xmlns:a14="http://schemas.microsoft.com/office/drawing/2010/main">
        <mc:Choice Requires="a14">
          <p:sp>
            <p:nvSpPr>
              <p:cNvPr id="74" name="85 CuadroTexto"/>
              <p:cNvSpPr txBox="1"/>
              <p:nvPr/>
            </p:nvSpPr>
            <p:spPr>
              <a:xfrm>
                <a:off x="5045844" y="3331645"/>
                <a:ext cx="2795637" cy="7645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𝑔</m:t>
                          </m:r>
                        </m:e>
                      </m:acc>
                      <m:r>
                        <a:rPr lang="es-ES" sz="1600" b="0" i="1" smtClean="0">
                          <a:latin typeface="Cambria Math"/>
                        </a:rPr>
                        <m:t>=</m:t>
                      </m:r>
                      <m:nary>
                        <m:naryPr>
                          <m:chr m:val="∑"/>
                          <m:ctrlPr>
                            <a:rPr lang="es-ES" sz="1600" b="0" i="1" smtClean="0">
                              <a:latin typeface="Cambria Math" panose="02040503050406030204" pitchFamily="18" charset="0"/>
                            </a:rPr>
                          </m:ctrlPr>
                        </m:naryPr>
                        <m:sub>
                          <m:r>
                            <m:rPr>
                              <m:brk m:alnAt="23"/>
                            </m:rPr>
                            <a:rPr lang="es-ES" sz="1600" b="0" i="1" smtClean="0">
                              <a:latin typeface="Cambria Math"/>
                            </a:rPr>
                            <m:t>𝑖</m:t>
                          </m:r>
                          <m:r>
                            <a:rPr lang="es-ES" sz="1600" b="0" i="1" smtClean="0">
                              <a:latin typeface="Cambria Math"/>
                            </a:rPr>
                            <m:t>=1</m:t>
                          </m:r>
                        </m:sub>
                        <m:sup>
                          <m:r>
                            <a:rPr lang="es-ES" sz="1600" b="0" i="1" smtClean="0">
                              <a:latin typeface="Cambria Math"/>
                            </a:rPr>
                            <m:t>𝑛</m:t>
                          </m:r>
                        </m:sup>
                        <m:e>
                          <m:sSub>
                            <m:sSubPr>
                              <m:ctrlPr>
                                <a:rPr lang="es-ES" sz="1600" i="1">
                                  <a:latin typeface="Cambria Math" panose="02040503050406030204" pitchFamily="18" charset="0"/>
                                </a:rPr>
                              </m:ctrlPr>
                            </m:sSubPr>
                            <m:e>
                              <m:acc>
                                <m:accPr>
                                  <m:chr m:val="⃗"/>
                                  <m:ctrlPr>
                                    <a:rPr lang="es-ES" sz="1600" i="1">
                                      <a:latin typeface="Cambria Math" panose="02040503050406030204" pitchFamily="18" charset="0"/>
                                    </a:rPr>
                                  </m:ctrlPr>
                                </m:accPr>
                                <m:e>
                                  <m:r>
                                    <a:rPr lang="es-ES" sz="1600" i="1">
                                      <a:latin typeface="Cambria Math"/>
                                    </a:rPr>
                                    <m:t>𝑔</m:t>
                                  </m:r>
                                </m:e>
                              </m:acc>
                            </m:e>
                            <m:sub>
                              <m:r>
                                <a:rPr lang="es-ES" sz="1600" b="0" i="1" smtClean="0">
                                  <a:latin typeface="Cambria Math"/>
                                </a:rPr>
                                <m:t>𝑖</m:t>
                              </m:r>
                            </m:sub>
                          </m:sSub>
                        </m:e>
                      </m:nary>
                      <m:r>
                        <a:rPr lang="es-ES" sz="1600" b="0" i="1" smtClean="0">
                          <a:latin typeface="Cambria Math"/>
                        </a:rPr>
                        <m:t>=</m:t>
                      </m:r>
                      <m:nary>
                        <m:naryPr>
                          <m:chr m:val="∑"/>
                          <m:ctrlPr>
                            <a:rPr lang="es-ES" sz="1600" b="0" i="1" smtClean="0">
                              <a:latin typeface="Cambria Math" panose="02040503050406030204" pitchFamily="18" charset="0"/>
                            </a:rPr>
                          </m:ctrlPr>
                        </m:naryPr>
                        <m:sub>
                          <m:r>
                            <m:rPr>
                              <m:brk m:alnAt="23"/>
                            </m:rPr>
                            <a:rPr lang="es-ES" sz="1600" b="0" i="1" smtClean="0">
                              <a:latin typeface="Cambria Math"/>
                            </a:rPr>
                            <m:t>𝑖</m:t>
                          </m:r>
                          <m:r>
                            <a:rPr lang="es-ES" sz="1600" b="0" i="1" smtClean="0">
                              <a:latin typeface="Cambria Math"/>
                            </a:rPr>
                            <m:t>=1</m:t>
                          </m:r>
                        </m:sub>
                        <m:sup>
                          <m:r>
                            <a:rPr lang="es-ES" sz="1600" b="0" i="1" smtClean="0">
                              <a:latin typeface="Cambria Math"/>
                            </a:rPr>
                            <m:t>𝑛</m:t>
                          </m:r>
                        </m:sup>
                        <m:e>
                          <m:d>
                            <m:dPr>
                              <m:ctrlPr>
                                <a:rPr lang="es-ES" sz="1600" b="0" i="1" smtClean="0">
                                  <a:latin typeface="Cambria Math" panose="02040503050406030204" pitchFamily="18" charset="0"/>
                                </a:rPr>
                              </m:ctrlPr>
                            </m:dPr>
                            <m:e>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𝑖</m:t>
                                      </m:r>
                                    </m:sub>
                                  </m:sSub>
                                </m:num>
                                <m:den>
                                  <m:sSup>
                                    <m:sSupPr>
                                      <m:ctrlPr>
                                        <a:rPr lang="es-ES" sz="1600" b="0" i="1" smtClean="0">
                                          <a:latin typeface="Cambria Math" panose="02040503050406030204" pitchFamily="18" charset="0"/>
                                        </a:rPr>
                                      </m:ctrlPr>
                                    </m:sSupPr>
                                    <m:e>
                                      <m:sSub>
                                        <m:sSubPr>
                                          <m:ctrlPr>
                                            <a:rPr lang="es-ES" sz="1600" b="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𝑖</m:t>
                                          </m:r>
                                        </m:sub>
                                      </m:sSub>
                                    </m:e>
                                    <m:sup>
                                      <m:r>
                                        <a:rPr lang="es-ES" sz="1600" b="0" i="1" smtClean="0">
                                          <a:latin typeface="Cambria Math"/>
                                        </a:rPr>
                                        <m:t>2</m:t>
                                      </m:r>
                                    </m:sup>
                                  </m:sSup>
                                </m:den>
                              </m:f>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a:rPr>
                                        <m:t>𝑢</m:t>
                                      </m:r>
                                    </m:e>
                                  </m:acc>
                                </m:e>
                                <m:sub>
                                  <m:r>
                                    <a:rPr lang="es-ES" sz="1600" b="0" i="1" smtClean="0">
                                      <a:latin typeface="Cambria Math"/>
                                    </a:rPr>
                                    <m:t>𝑟𝑖</m:t>
                                  </m:r>
                                </m:sub>
                              </m:sSub>
                            </m:e>
                          </m:d>
                        </m:e>
                      </m:nary>
                    </m:oMath>
                  </m:oMathPara>
                </a14:m>
                <a:endParaRPr lang="es-ES" sz="1600" dirty="0"/>
              </a:p>
            </p:txBody>
          </p:sp>
        </mc:Choice>
        <mc:Fallback xmlns="">
          <p:sp>
            <p:nvSpPr>
              <p:cNvPr id="74" name="85 CuadroTexto"/>
              <p:cNvSpPr txBox="1">
                <a:spLocks noRot="1" noChangeAspect="1" noMove="1" noResize="1" noEditPoints="1" noAdjustHandles="1" noChangeArrowheads="1" noChangeShapeType="1" noTextEdit="1"/>
              </p:cNvSpPr>
              <p:nvPr/>
            </p:nvSpPr>
            <p:spPr>
              <a:xfrm>
                <a:off x="5045844" y="3331645"/>
                <a:ext cx="2795637" cy="764505"/>
              </a:xfrm>
              <a:prstGeom prst="rect">
                <a:avLst/>
              </a:prstGeom>
              <a:blipFill>
                <a:blip r:embed="rId20"/>
                <a:stretch>
                  <a:fillRect/>
                </a:stretch>
              </a:blipFill>
            </p:spPr>
            <p:txBody>
              <a:bodyPr/>
              <a:lstStyle/>
              <a:p>
                <a:r>
                  <a:rPr lang="es-ES">
                    <a:noFill/>
                  </a:rPr>
                  <a:t> </a:t>
                </a:r>
              </a:p>
            </p:txBody>
          </p:sp>
        </mc:Fallback>
      </mc:AlternateContent>
      <p:sp>
        <p:nvSpPr>
          <p:cNvPr id="75" name="83 CuadroTexto"/>
          <p:cNvSpPr txBox="1"/>
          <p:nvPr/>
        </p:nvSpPr>
        <p:spPr>
          <a:xfrm>
            <a:off x="4138684" y="1355451"/>
            <a:ext cx="4591524" cy="132343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cs typeface="Arial" pitchFamily="34" charset="0"/>
              </a:rPr>
              <a:t>El campo gravitatorio debido a un conjunto de masas en un punto que dista una distancia </a:t>
            </a:r>
            <a:r>
              <a:rPr lang="es-ES" sz="1600" i="1" dirty="0" smtClean="0">
                <a:ea typeface="Cambria Math" pitchFamily="18" charset="0"/>
                <a:cs typeface="Arial" pitchFamily="34" charset="0"/>
              </a:rPr>
              <a:t>r</a:t>
            </a:r>
            <a:r>
              <a:rPr lang="es-ES" sz="1600" i="1" baseline="-25000" dirty="0" smtClean="0">
                <a:ea typeface="Cambria Math" pitchFamily="18" charset="0"/>
                <a:cs typeface="Arial" pitchFamily="34" charset="0"/>
              </a:rPr>
              <a:t>i</a:t>
            </a:r>
            <a:r>
              <a:rPr lang="es-ES" sz="1600" dirty="0" smtClean="0">
                <a:cs typeface="Arial" pitchFamily="34" charset="0"/>
              </a:rPr>
              <a:t> de cada una de ellas es igual a la composición vectorial de los campos individuales generados por cada una de ellas.</a:t>
            </a:r>
            <a:endParaRPr lang="es-ES" sz="1600" dirty="0">
              <a:cs typeface="Arial" pitchFamily="34" charset="0"/>
            </a:endParaRPr>
          </a:p>
        </p:txBody>
      </p:sp>
      <p:pic>
        <p:nvPicPr>
          <p:cNvPr id="76" name="Imagen 75"/>
          <p:cNvPicPr>
            <a:picLocks noChangeAspect="1"/>
          </p:cNvPicPr>
          <p:nvPr/>
        </p:nvPicPr>
        <p:blipFill rotWithShape="1">
          <a:blip r:embed="rId21"/>
          <a:srcRect l="21107" t="29804" r="22725" b="27286"/>
          <a:stretch/>
        </p:blipFill>
        <p:spPr>
          <a:xfrm>
            <a:off x="4258101" y="4301997"/>
            <a:ext cx="4517410" cy="2180689"/>
          </a:xfrm>
          <a:prstGeom prst="rect">
            <a:avLst/>
          </a:prstGeom>
        </p:spPr>
      </p:pic>
    </p:spTree>
    <p:extLst>
      <p:ext uri="{BB962C8B-B14F-4D97-AF65-F5344CB8AC3E}">
        <p14:creationId xmlns:p14="http://schemas.microsoft.com/office/powerpoint/2010/main" val="42748653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41" name="Tabla 40"/>
              <p:cNvGraphicFramePr>
                <a:graphicFrameLocks noGrp="1"/>
              </p:cNvGraphicFramePr>
              <p:nvPr>
                <p:extLst>
                  <p:ext uri="{D42A27DB-BD31-4B8C-83A1-F6EECF244321}">
                    <p14:modId xmlns:p14="http://schemas.microsoft.com/office/powerpoint/2010/main" val="1577365686"/>
                  </p:ext>
                </p:extLst>
              </p:nvPr>
            </p:nvGraphicFramePr>
            <p:xfrm>
              <a:off x="510392" y="1260272"/>
              <a:ext cx="8178801" cy="4482375"/>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68152">
                    <a:tc>
                      <a:txBody>
                        <a:bodyPr/>
                        <a:lstStyle/>
                        <a:p>
                          <a:pPr algn="r">
                            <a:lnSpc>
                              <a:spcPct val="100000"/>
                            </a:lnSpc>
                          </a:pPr>
                          <a:r>
                            <a:rPr lang="es-ES" sz="1600" dirty="0" smtClean="0">
                              <a:latin typeface="+mn-lt"/>
                            </a:rPr>
                            <a:t>18.</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spcAft>
                              <a:spcPts val="0"/>
                            </a:spcAft>
                          </a:pPr>
                          <a:r>
                            <a:rPr lang="es-ES" sz="1600" dirty="0" smtClean="0">
                              <a:ea typeface="Calibri" panose="020F0502020204030204" pitchFamily="34" charset="0"/>
                              <a:cs typeface="Times New Roman" panose="02020603050405020304" pitchFamily="18" charset="0"/>
                            </a:rPr>
                            <a:t>Dos masas puntuales de </a:t>
                          </a:r>
                          <a14:m>
                            <m:oMath xmlns:m="http://schemas.openxmlformats.org/officeDocument/2006/math">
                              <m:r>
                                <a:rPr lang="es-ES" sz="1600" i="1" dirty="0" smtClean="0">
                                  <a:latin typeface="Cambria Math" panose="02040503050406030204" pitchFamily="18" charset="0"/>
                                  <a:ea typeface="Calibri" panose="020F0502020204030204" pitchFamily="34" charset="0"/>
                                  <a:cs typeface="Times New Roman" panose="02020603050405020304" pitchFamily="18" charset="0"/>
                                </a:rPr>
                                <m:t>5 </m:t>
                              </m:r>
                              <m:r>
                                <a:rPr lang="es-ES" sz="1600" i="1" dirty="0">
                                  <a:latin typeface="Cambria Math" panose="02040503050406030204" pitchFamily="18" charset="0"/>
                                  <a:ea typeface="Calibri" panose="020F0502020204030204" pitchFamily="34" charset="0"/>
                                  <a:cs typeface="Times New Roman" panose="02020603050405020304" pitchFamily="18" charset="0"/>
                                </a:rPr>
                                <m:t>𝑘𝑔</m:t>
                              </m:r>
                              <m:r>
                                <a:rPr lang="es-ES" sz="1600" i="1" dirty="0">
                                  <a:latin typeface="Cambria Math" panose="02040503050406030204" pitchFamily="18" charset="0"/>
                                  <a:ea typeface="Calibri" panose="020F0502020204030204" pitchFamily="34" charset="0"/>
                                  <a:cs typeface="Times New Roman" panose="02020603050405020304" pitchFamily="18" charset="0"/>
                                </a:rPr>
                                <m:t> </m:t>
                              </m:r>
                            </m:oMath>
                          </a14:m>
                          <a:r>
                            <a:rPr lang="es-ES" sz="1600" dirty="0">
                              <a:ea typeface="Calibri" panose="020F0502020204030204" pitchFamily="34" charset="0"/>
                              <a:cs typeface="Times New Roman" panose="02020603050405020304" pitchFamily="18" charset="0"/>
                            </a:rPr>
                            <a:t>están situadas en los puntos </a:t>
                          </a:r>
                          <a14:m>
                            <m:oMath xmlns:m="http://schemas.openxmlformats.org/officeDocument/2006/math">
                              <m:r>
                                <a:rPr lang="es-ES" sz="1600" i="1" dirty="0" smtClean="0">
                                  <a:latin typeface="Cambria Math" panose="02040503050406030204" pitchFamily="18" charset="0"/>
                                  <a:ea typeface="Calibri" panose="020F0502020204030204" pitchFamily="34" charset="0"/>
                                  <a:cs typeface="Times New Roman" panose="02020603050405020304" pitchFamily="18" charset="0"/>
                                </a:rPr>
                                <m:t>𝐴</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 (0, 2) </m:t>
                              </m:r>
                              <m:r>
                                <a:rPr lang="es-ES" sz="1600" i="1" dirty="0">
                                  <a:latin typeface="Cambria Math" panose="02040503050406030204" pitchFamily="18" charset="0"/>
                                  <a:ea typeface="Calibri" panose="020F0502020204030204" pitchFamily="34" charset="0"/>
                                  <a:cs typeface="Times New Roman" panose="02020603050405020304" pitchFamily="18" charset="0"/>
                                </a:rPr>
                                <m:t>𝑚</m:t>
                              </m:r>
                              <m:r>
                                <a:rPr lang="es-ES" sz="1600" i="1" dirty="0">
                                  <a:latin typeface="Cambria Math" panose="02040503050406030204" pitchFamily="18" charset="0"/>
                                  <a:ea typeface="Calibri" panose="020F0502020204030204" pitchFamily="34" charset="0"/>
                                  <a:cs typeface="Times New Roman" panose="02020603050405020304" pitchFamily="18" charset="0"/>
                                </a:rPr>
                                <m:t> </m:t>
                              </m:r>
                            </m:oMath>
                          </a14:m>
                          <a:r>
                            <a:rPr lang="es-ES" sz="1600" dirty="0">
                              <a:ea typeface="Calibri" panose="020F0502020204030204" pitchFamily="34" charset="0"/>
                              <a:cs typeface="Times New Roman" panose="02020603050405020304" pitchFamily="18" charset="0"/>
                            </a:rPr>
                            <a:t>y </a:t>
                          </a:r>
                          <a14:m>
                            <m:oMath xmlns:m="http://schemas.openxmlformats.org/officeDocument/2006/math">
                              <m:r>
                                <a:rPr lang="es-ES" sz="1600" i="1" dirty="0" smtClean="0">
                                  <a:latin typeface="Cambria Math" panose="02040503050406030204" pitchFamily="18" charset="0"/>
                                  <a:ea typeface="Calibri" panose="020F0502020204030204" pitchFamily="34" charset="0"/>
                                  <a:cs typeface="Times New Roman" panose="02020603050405020304" pitchFamily="18" charset="0"/>
                                </a:rPr>
                                <m:t>𝐵</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 (2, 0) </m:t>
                              </m:r>
                              <m:r>
                                <a:rPr lang="es-ES" sz="1600" i="1" dirty="0">
                                  <a:latin typeface="Cambria Math" panose="02040503050406030204" pitchFamily="18" charset="0"/>
                                  <a:ea typeface="Calibri" panose="020F0502020204030204" pitchFamily="34" charset="0"/>
                                  <a:cs typeface="Times New Roman" panose="02020603050405020304" pitchFamily="18" charset="0"/>
                                </a:rPr>
                                <m:t>𝑚</m:t>
                              </m:r>
                            </m:oMath>
                          </a14:m>
                          <a:r>
                            <a:rPr lang="es-ES" sz="1600" dirty="0" smtClean="0">
                              <a:ea typeface="Calibri" panose="020F0502020204030204" pitchFamily="34" charset="0"/>
                              <a:cs typeface="Times New Roman" panose="02020603050405020304" pitchFamily="18" charset="0"/>
                            </a:rPr>
                            <a:t>.</a:t>
                          </a:r>
                          <a:r>
                            <a:rPr lang="es-ES" sz="1600" baseline="0" dirty="0" smtClean="0">
                              <a:ea typeface="Calibri" panose="020F0502020204030204" pitchFamily="34" charset="0"/>
                              <a:cs typeface="Times New Roman" panose="02020603050405020304" pitchFamily="18" charset="0"/>
                            </a:rPr>
                            <a:t> </a:t>
                          </a:r>
                          <a:r>
                            <a:rPr lang="es-ES" sz="1600" dirty="0" smtClean="0">
                              <a:ea typeface="Calibri" panose="020F0502020204030204" pitchFamily="34" charset="0"/>
                              <a:cs typeface="Times New Roman" panose="02020603050405020304" pitchFamily="18" charset="0"/>
                            </a:rPr>
                            <a:t>i) Calcule </a:t>
                          </a:r>
                          <a:r>
                            <a:rPr lang="es-ES" sz="1600" dirty="0">
                              <a:ea typeface="Calibri" panose="020F0502020204030204" pitchFamily="34" charset="0"/>
                              <a:cs typeface="Times New Roman" panose="02020603050405020304" pitchFamily="18" charset="0"/>
                            </a:rPr>
                            <a:t>el valor del campo gravitatorio en el o</a:t>
                          </a:r>
                          <a:r>
                            <a:rPr lang="es-ES" sz="1600" dirty="0" smtClean="0">
                              <a:ea typeface="Calibri" panose="020F0502020204030204" pitchFamily="34" charset="0"/>
                              <a:cs typeface="Times New Roman" panose="02020603050405020304" pitchFamily="18" charset="0"/>
                            </a:rPr>
                            <a:t>rigen de coordenadas; ii) Calcule </a:t>
                          </a:r>
                          <a:r>
                            <a:rPr lang="es-ES" sz="1600" dirty="0">
                              <a:ea typeface="Calibri" panose="020F0502020204030204" pitchFamily="34" charset="0"/>
                              <a:cs typeface="Times New Roman" panose="02020603050405020304" pitchFamily="18" charset="0"/>
                            </a:rPr>
                            <a:t>el módulo de la fuerza gravitatoria que actúa sobre una masa puntual de </a:t>
                          </a:r>
                          <a14:m>
                            <m:oMath xmlns:m="http://schemas.openxmlformats.org/officeDocument/2006/math">
                              <m:r>
                                <a:rPr lang="es-ES" sz="1600" i="1" dirty="0" smtClean="0">
                                  <a:latin typeface="Cambria Math" panose="02040503050406030204" pitchFamily="18" charset="0"/>
                                  <a:ea typeface="Calibri" panose="020F0502020204030204" pitchFamily="34" charset="0"/>
                                  <a:cs typeface="Times New Roman" panose="02020603050405020304" pitchFamily="18" charset="0"/>
                                </a:rPr>
                                <m:t>1’5 </m:t>
                              </m:r>
                              <m:r>
                                <a:rPr lang="es-ES" sz="1600" i="1" dirty="0">
                                  <a:latin typeface="Cambria Math" panose="02040503050406030204" pitchFamily="18" charset="0"/>
                                  <a:ea typeface="Calibri" panose="020F0502020204030204" pitchFamily="34" charset="0"/>
                                  <a:cs typeface="Times New Roman" panose="02020603050405020304" pitchFamily="18" charset="0"/>
                                </a:rPr>
                                <m:t>𝑘𝑔</m:t>
                              </m:r>
                              <m:r>
                                <a:rPr lang="es-ES" sz="1600" i="1" dirty="0">
                                  <a:latin typeface="Cambria Math" panose="02040503050406030204" pitchFamily="18" charset="0"/>
                                  <a:ea typeface="Calibri" panose="020F0502020204030204" pitchFamily="34" charset="0"/>
                                  <a:cs typeface="Times New Roman" panose="02020603050405020304" pitchFamily="18" charset="0"/>
                                </a:rPr>
                                <m:t> </m:t>
                              </m:r>
                            </m:oMath>
                          </a14:m>
                          <a:r>
                            <a:rPr lang="es-ES" sz="1600" dirty="0">
                              <a:ea typeface="Calibri" panose="020F0502020204030204" pitchFamily="34" charset="0"/>
                              <a:cs typeface="Times New Roman" panose="02020603050405020304" pitchFamily="18" charset="0"/>
                            </a:rPr>
                            <a:t>colocada en el </a:t>
                          </a:r>
                          <a:r>
                            <a:rPr lang="es-ES" sz="1600" dirty="0" smtClean="0">
                              <a:ea typeface="Calibri" panose="020F0502020204030204" pitchFamily="34" charset="0"/>
                              <a:cs typeface="Times New Roman" panose="02020603050405020304" pitchFamily="18" charset="0"/>
                            </a:rPr>
                            <a:t>origen. ¿Cuánto vale la aceleración en ese punto? </a:t>
                          </a:r>
                        </a:p>
                        <a:p>
                          <a:pPr marL="0" indent="0" algn="just">
                            <a:spcAft>
                              <a:spcPts val="0"/>
                            </a:spcAft>
                          </a:pPr>
                          <a:r>
                            <a:rPr lang="es-ES" sz="1600" dirty="0" smtClean="0"/>
                            <a:t>Dato: </a:t>
                          </a:r>
                          <a14:m>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endParaRPr lang="es-ES" sz="1600" b="1" dirty="0" smtClean="0">
                            <a:solidFill>
                              <a:schemeClr val="tx1"/>
                            </a:solidFill>
                            <a:ea typeface="Calibri" panose="020F0502020204030204" pitchFamily="34" charset="0"/>
                            <a:cs typeface="Times New Roman" panose="02020603050405020304" pitchFamily="18" charset="0"/>
                          </a:endParaRPr>
                        </a:p>
                        <a:p>
                          <a:pPr marL="0" indent="0" algn="just">
                            <a:spcAft>
                              <a:spcPts val="0"/>
                            </a:spcAft>
                          </a:pPr>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 </a:t>
                          </a:r>
                          <a:r>
                            <a:rPr lang="es-ES" sz="1600" dirty="0" smtClean="0">
                              <a:ea typeface="Calibri" panose="020F0502020204030204" pitchFamily="34" charset="0"/>
                              <a:cs typeface="Times New Roman" panose="02020603050405020304" pitchFamily="18" charset="0"/>
                            </a:rPr>
                            <a:t>i) </a:t>
                          </a:r>
                          <a14:m>
                            <m:oMath xmlns:m="http://schemas.openxmlformats.org/officeDocument/2006/math">
                              <m:acc>
                                <m:accPr>
                                  <m:chr m:val="⃗"/>
                                  <m:ctrlPr>
                                    <a:rPr lang="es-ES" sz="1600" i="1" smtClean="0">
                                      <a:latin typeface="Cambria Math" panose="02040503050406030204" pitchFamily="18" charset="0"/>
                                      <a:cs typeface="Times New Roman" panose="02020603050405020304" pitchFamily="18" charset="0"/>
                                    </a:rPr>
                                  </m:ctrlPr>
                                </m:accPr>
                                <m:e>
                                  <m:r>
                                    <a:rPr lang="es-ES" sz="1600" b="0" i="1" smtClean="0">
                                      <a:latin typeface="Cambria Math" panose="02040503050406030204" pitchFamily="18" charset="0"/>
                                      <a:cs typeface="Times New Roman" panose="02020603050405020304" pitchFamily="18" charset="0"/>
                                    </a:rPr>
                                    <m:t>𝑔</m:t>
                                  </m:r>
                                </m:e>
                              </m:acc>
                              <m:r>
                                <a:rPr lang="es-ES" sz="1600" b="0" i="1" smtClean="0">
                                  <a:latin typeface="Cambria Math" panose="02040503050406030204" pitchFamily="18" charset="0"/>
                                  <a:cs typeface="Times New Roman" panose="02020603050405020304" pitchFamily="18" charset="0"/>
                                </a:rPr>
                                <m:t>=8,3·</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10</m:t>
                                  </m:r>
                                </m:e>
                                <m:sup>
                                  <m:r>
                                    <a:rPr lang="es-ES" sz="1600" b="0" i="1" smtClean="0">
                                      <a:latin typeface="Cambria Math" panose="02040503050406030204" pitchFamily="18" charset="0"/>
                                      <a:cs typeface="Times New Roman" panose="02020603050405020304" pitchFamily="18" charset="0"/>
                                    </a:rPr>
                                    <m:t>−11</m:t>
                                  </m:r>
                                </m:sup>
                              </m:sSup>
                              <m:acc>
                                <m:accPr>
                                  <m:chr m:val="̂"/>
                                  <m:ctrlPr>
                                    <a:rPr lang="es-ES" sz="1600" b="0" i="1" smtClean="0">
                                      <a:latin typeface="Cambria Math" panose="02040503050406030204" pitchFamily="18" charset="0"/>
                                      <a:cs typeface="Times New Roman" panose="02020603050405020304" pitchFamily="18" charset="0"/>
                                    </a:rPr>
                                  </m:ctrlPr>
                                </m:accPr>
                                <m:e>
                                  <m:r>
                                    <a:rPr lang="es-ES" sz="1600" b="0" i="1" smtClean="0">
                                      <a:latin typeface="Cambria Math" panose="02040503050406030204" pitchFamily="18" charset="0"/>
                                      <a:cs typeface="Times New Roman" panose="02020603050405020304" pitchFamily="18" charset="0"/>
                                    </a:rPr>
                                    <m:t>𝑖</m:t>
                                  </m:r>
                                </m:e>
                              </m:acc>
                              <m:r>
                                <a:rPr lang="es-ES" sz="1600" b="0" i="1" smtClean="0">
                                  <a:latin typeface="Cambria Math" panose="02040503050406030204" pitchFamily="18" charset="0"/>
                                  <a:cs typeface="Times New Roman" panose="02020603050405020304" pitchFamily="18" charset="0"/>
                                </a:rPr>
                                <m:t>+8,3·</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10</m:t>
                                  </m:r>
                                </m:e>
                                <m:sup>
                                  <m:r>
                                    <a:rPr lang="es-ES" sz="1600" b="0" i="1" smtClean="0">
                                      <a:latin typeface="Cambria Math" panose="02040503050406030204" pitchFamily="18" charset="0"/>
                                      <a:cs typeface="Times New Roman" panose="02020603050405020304" pitchFamily="18" charset="0"/>
                                    </a:rPr>
                                    <m:t>−11</m:t>
                                  </m:r>
                                </m:sup>
                              </m:sSup>
                              <m:acc>
                                <m:accPr>
                                  <m:chr m:val="̂"/>
                                  <m:ctrlPr>
                                    <a:rPr lang="es-ES" sz="1600" b="0" i="1" smtClean="0">
                                      <a:latin typeface="Cambria Math" panose="02040503050406030204" pitchFamily="18" charset="0"/>
                                      <a:cs typeface="Times New Roman" panose="02020603050405020304" pitchFamily="18" charset="0"/>
                                    </a:rPr>
                                  </m:ctrlPr>
                                </m:accPr>
                                <m:e>
                                  <m:r>
                                    <a:rPr lang="es-ES" sz="1600" b="0" i="1" smtClean="0">
                                      <a:latin typeface="Cambria Math" panose="02040503050406030204" pitchFamily="18" charset="0"/>
                                      <a:cs typeface="Times New Roman" panose="02020603050405020304" pitchFamily="18" charset="0"/>
                                    </a:rPr>
                                    <m:t>𝑗</m:t>
                                  </m:r>
                                </m:e>
                              </m:acc>
                              <m:r>
                                <a:rPr lang="es-ES" sz="1600" b="0" i="1" smtClean="0">
                                  <a:latin typeface="Cambria Math" panose="02040503050406030204" pitchFamily="18" charset="0"/>
                                  <a:cs typeface="Times New Roman" panose="02020603050405020304" pitchFamily="18" charset="0"/>
                                </a:rPr>
                                <m:t>  (</m:t>
                              </m:r>
                              <m:r>
                                <a:rPr lang="es-ES" sz="1600" b="0" i="1" smtClean="0">
                                  <a:latin typeface="Cambria Math" panose="02040503050406030204" pitchFamily="18" charset="0"/>
                                  <a:cs typeface="Times New Roman" panose="02020603050405020304" pitchFamily="18" charset="0"/>
                                </a:rPr>
                                <m:t>𝑁</m:t>
                              </m:r>
                              <m:r>
                                <a:rPr lang="es-ES" sz="1600" b="0" i="1" smtClean="0">
                                  <a:latin typeface="Cambria Math" panose="02040503050406030204" pitchFamily="18" charset="0"/>
                                  <a:cs typeface="Times New Roman" panose="02020603050405020304" pitchFamily="18" charset="0"/>
                                </a:rPr>
                                <m:t> </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𝑘𝑔</m:t>
                                  </m:r>
                                </m:e>
                                <m:sup>
                                  <m:r>
                                    <a:rPr lang="es-ES" sz="1600" b="0" i="1" smtClean="0">
                                      <a:latin typeface="Cambria Math" panose="02040503050406030204" pitchFamily="18" charset="0"/>
                                      <a:cs typeface="Times New Roman" panose="02020603050405020304" pitchFamily="18" charset="0"/>
                                    </a:rPr>
                                    <m:t>−1</m:t>
                                  </m:r>
                                </m:sup>
                              </m:sSup>
                              <m:r>
                                <a:rPr lang="es-ES" sz="1600" b="0" i="1" smtClean="0">
                                  <a:latin typeface="Cambria Math" panose="02040503050406030204" pitchFamily="18" charset="0"/>
                                  <a:cs typeface="Times New Roman" panose="02020603050405020304" pitchFamily="18" charset="0"/>
                                </a:rPr>
                                <m:t>)</m:t>
                              </m:r>
                            </m:oMath>
                          </a14:m>
                          <a:r>
                            <a:rPr lang="es-ES" sz="1600" b="1" dirty="0" smtClean="0">
                              <a:solidFill>
                                <a:schemeClr val="accent5">
                                  <a:lumMod val="50000"/>
                                </a:schemeClr>
                              </a:solidFill>
                            </a:rPr>
                            <a:t>; </a:t>
                          </a:r>
                        </a:p>
                        <a:p>
                          <a:pPr marL="0" indent="0" algn="just">
                            <a:spcAft>
                              <a:spcPts val="0"/>
                            </a:spcAft>
                          </a:pPr>
                          <a:r>
                            <a:rPr lang="es-ES" sz="1600" dirty="0" smtClean="0"/>
                            <a:t>ii) </a:t>
                          </a:r>
                          <a14:m>
                            <m:oMath xmlns:m="http://schemas.openxmlformats.org/officeDocument/2006/math">
                              <m:acc>
                                <m:accPr>
                                  <m:chr m:val="⃗"/>
                                  <m:ctrlPr>
                                    <a:rPr lang="es-ES" sz="1600" i="1">
                                      <a:latin typeface="Cambria Math" panose="02040503050406030204" pitchFamily="18" charset="0"/>
                                      <a:cs typeface="Times New Roman" panose="02020603050405020304" pitchFamily="18" charset="0"/>
                                    </a:rPr>
                                  </m:ctrlPr>
                                </m:accPr>
                                <m:e>
                                  <m:r>
                                    <a:rPr lang="es-ES" sz="1600" b="0" i="1" smtClean="0">
                                      <a:latin typeface="Cambria Math" panose="02040503050406030204" pitchFamily="18" charset="0"/>
                                      <a:cs typeface="Times New Roman" panose="02020603050405020304" pitchFamily="18" charset="0"/>
                                    </a:rPr>
                                    <m:t>𝐹</m:t>
                                  </m:r>
                                </m:e>
                              </m:acc>
                              <m:r>
                                <a:rPr lang="es-ES" sz="1600" i="1">
                                  <a:latin typeface="Cambria Math" panose="02040503050406030204" pitchFamily="18" charset="0"/>
                                  <a:cs typeface="Times New Roman" panose="02020603050405020304" pitchFamily="18" charset="0"/>
                                </a:rPr>
                                <m:t>=</m:t>
                              </m:r>
                              <m:r>
                                <a:rPr lang="es-ES" sz="1600" b="0" i="1" smtClean="0">
                                  <a:latin typeface="Cambria Math" panose="02040503050406030204" pitchFamily="18" charset="0"/>
                                  <a:cs typeface="Times New Roman" panose="02020603050405020304" pitchFamily="18" charset="0"/>
                                </a:rPr>
                                <m:t>1,2</m:t>
                              </m:r>
                              <m:r>
                                <a:rPr lang="es-ES" sz="1600" i="1">
                                  <a:latin typeface="Cambria Math" panose="02040503050406030204" pitchFamily="18" charset="0"/>
                                  <a:cs typeface="Times New Roman" panose="02020603050405020304" pitchFamily="18" charset="0"/>
                                </a:rPr>
                                <m:t>·</m:t>
                              </m:r>
                              <m:sSup>
                                <m:sSupPr>
                                  <m:ctrlPr>
                                    <a:rPr lang="es-ES" sz="1600" i="1">
                                      <a:latin typeface="Cambria Math" panose="02040503050406030204" pitchFamily="18" charset="0"/>
                                      <a:cs typeface="Times New Roman" panose="02020603050405020304" pitchFamily="18" charset="0"/>
                                    </a:rPr>
                                  </m:ctrlPr>
                                </m:sSupPr>
                                <m:e>
                                  <m:r>
                                    <a:rPr lang="es-ES" sz="1600" i="1">
                                      <a:latin typeface="Cambria Math" panose="02040503050406030204" pitchFamily="18" charset="0"/>
                                      <a:cs typeface="Times New Roman" panose="02020603050405020304" pitchFamily="18" charset="0"/>
                                    </a:rPr>
                                    <m:t>10</m:t>
                                  </m:r>
                                </m:e>
                                <m:sup>
                                  <m:r>
                                    <a:rPr lang="es-ES" sz="1600" i="1">
                                      <a:latin typeface="Cambria Math" panose="02040503050406030204" pitchFamily="18" charset="0"/>
                                      <a:cs typeface="Times New Roman" panose="02020603050405020304" pitchFamily="18" charset="0"/>
                                    </a:rPr>
                                    <m:t>−1</m:t>
                                  </m:r>
                                  <m:r>
                                    <a:rPr lang="es-ES" sz="1600" b="0" i="1" smtClean="0">
                                      <a:latin typeface="Cambria Math" panose="02040503050406030204" pitchFamily="18" charset="0"/>
                                      <a:cs typeface="Times New Roman" panose="02020603050405020304" pitchFamily="18" charset="0"/>
                                    </a:rPr>
                                    <m:t>0</m:t>
                                  </m:r>
                                </m:sup>
                              </m:sSup>
                              <m:acc>
                                <m:accPr>
                                  <m:chr m:val="̂"/>
                                  <m:ctrlPr>
                                    <a:rPr lang="es-ES" sz="1600" i="1">
                                      <a:latin typeface="Cambria Math" panose="02040503050406030204" pitchFamily="18" charset="0"/>
                                      <a:cs typeface="Times New Roman" panose="02020603050405020304" pitchFamily="18" charset="0"/>
                                    </a:rPr>
                                  </m:ctrlPr>
                                </m:accPr>
                                <m:e>
                                  <m:r>
                                    <a:rPr lang="es-ES" sz="1600" i="1">
                                      <a:latin typeface="Cambria Math" panose="02040503050406030204" pitchFamily="18" charset="0"/>
                                      <a:cs typeface="Times New Roman" panose="02020603050405020304" pitchFamily="18" charset="0"/>
                                    </a:rPr>
                                    <m:t>𝑖</m:t>
                                  </m:r>
                                </m:e>
                              </m:acc>
                              <m:r>
                                <a:rPr lang="es-ES" sz="1600" i="1">
                                  <a:latin typeface="Cambria Math" panose="02040503050406030204" pitchFamily="18" charset="0"/>
                                  <a:cs typeface="Times New Roman" panose="02020603050405020304" pitchFamily="18" charset="0"/>
                                </a:rPr>
                                <m:t>+</m:t>
                              </m:r>
                              <m:r>
                                <a:rPr lang="es-ES" sz="1600" b="0" i="1" smtClean="0">
                                  <a:latin typeface="Cambria Math" panose="02040503050406030204" pitchFamily="18" charset="0"/>
                                  <a:cs typeface="Times New Roman" panose="02020603050405020304" pitchFamily="18" charset="0"/>
                                </a:rPr>
                                <m:t>1,2</m:t>
                              </m:r>
                              <m:r>
                                <a:rPr lang="es-ES" sz="1600" i="1">
                                  <a:latin typeface="Cambria Math" panose="02040503050406030204" pitchFamily="18" charset="0"/>
                                  <a:cs typeface="Times New Roman" panose="02020603050405020304" pitchFamily="18" charset="0"/>
                                </a:rPr>
                                <m:t>·</m:t>
                              </m:r>
                              <m:sSup>
                                <m:sSupPr>
                                  <m:ctrlPr>
                                    <a:rPr lang="es-ES" sz="1600" i="1">
                                      <a:latin typeface="Cambria Math" panose="02040503050406030204" pitchFamily="18" charset="0"/>
                                      <a:cs typeface="Times New Roman" panose="02020603050405020304" pitchFamily="18" charset="0"/>
                                    </a:rPr>
                                  </m:ctrlPr>
                                </m:sSupPr>
                                <m:e>
                                  <m:r>
                                    <a:rPr lang="es-ES" sz="1600" i="1">
                                      <a:latin typeface="Cambria Math" panose="02040503050406030204" pitchFamily="18" charset="0"/>
                                      <a:cs typeface="Times New Roman" panose="02020603050405020304" pitchFamily="18" charset="0"/>
                                    </a:rPr>
                                    <m:t>10</m:t>
                                  </m:r>
                                </m:e>
                                <m:sup>
                                  <m:r>
                                    <a:rPr lang="es-ES" sz="1600" i="1">
                                      <a:latin typeface="Cambria Math" panose="02040503050406030204" pitchFamily="18" charset="0"/>
                                      <a:cs typeface="Times New Roman" panose="02020603050405020304" pitchFamily="18" charset="0"/>
                                    </a:rPr>
                                    <m:t>−1</m:t>
                                  </m:r>
                                  <m:r>
                                    <a:rPr lang="es-ES" sz="1600" b="0" i="1" smtClean="0">
                                      <a:latin typeface="Cambria Math" panose="02040503050406030204" pitchFamily="18" charset="0"/>
                                      <a:cs typeface="Times New Roman" panose="02020603050405020304" pitchFamily="18" charset="0"/>
                                    </a:rPr>
                                    <m:t>0</m:t>
                                  </m:r>
                                </m:sup>
                              </m:sSup>
                              <m:acc>
                                <m:accPr>
                                  <m:chr m:val="̂"/>
                                  <m:ctrlPr>
                                    <a:rPr lang="es-ES" sz="1600" i="1">
                                      <a:latin typeface="Cambria Math" panose="02040503050406030204" pitchFamily="18" charset="0"/>
                                      <a:cs typeface="Times New Roman" panose="02020603050405020304" pitchFamily="18" charset="0"/>
                                    </a:rPr>
                                  </m:ctrlPr>
                                </m:accPr>
                                <m:e>
                                  <m:r>
                                    <a:rPr lang="es-ES" sz="1600" i="1">
                                      <a:latin typeface="Cambria Math" panose="02040503050406030204" pitchFamily="18" charset="0"/>
                                      <a:cs typeface="Times New Roman" panose="02020603050405020304" pitchFamily="18" charset="0"/>
                                    </a:rPr>
                                    <m:t>𝑗</m:t>
                                  </m:r>
                                </m:e>
                              </m:acc>
                              <m:r>
                                <a:rPr lang="es-ES" sz="1600" i="1">
                                  <a:latin typeface="Cambria Math" panose="02040503050406030204" pitchFamily="18" charset="0"/>
                                  <a:cs typeface="Times New Roman" panose="02020603050405020304" pitchFamily="18" charset="0"/>
                                </a:rPr>
                                <m:t>  (</m:t>
                              </m:r>
                              <m:r>
                                <a:rPr lang="es-ES" sz="1600" b="0" i="1" smtClean="0">
                                  <a:latin typeface="Cambria Math" panose="02040503050406030204" pitchFamily="18" charset="0"/>
                                  <a:cs typeface="Times New Roman" panose="02020603050405020304" pitchFamily="18" charset="0"/>
                                </a:rPr>
                                <m:t>𝑁</m:t>
                              </m:r>
                              <m:r>
                                <a:rPr lang="es-ES" sz="1600" b="0" i="1" smtClean="0">
                                  <a:solidFill>
                                    <a:schemeClr val="tx1"/>
                                  </a:solidFill>
                                  <a:latin typeface="Cambria Math" panose="02040503050406030204" pitchFamily="18" charset="0"/>
                                  <a:cs typeface="Times New Roman" panose="02020603050405020304" pitchFamily="18" charset="0"/>
                                </a:rPr>
                                <m:t>)</m:t>
                              </m:r>
                            </m:oMath>
                          </a14:m>
                          <a:r>
                            <a:rPr lang="es-ES" sz="1600" dirty="0">
                              <a:solidFill>
                                <a:schemeClr val="tx1"/>
                              </a:solidFill>
                            </a:rPr>
                            <a:t>; </a:t>
                          </a:r>
                          <a:r>
                            <a:rPr lang="es-ES" sz="1600" dirty="0" smtClean="0">
                              <a:solidFill>
                                <a:schemeClr val="tx1"/>
                              </a:solidFill>
                            </a:rPr>
                            <a:t>La aceleración coincide con el valor de </a:t>
                          </a:r>
                          <a14:m>
                            <m:oMath xmlns:m="http://schemas.openxmlformats.org/officeDocument/2006/math">
                              <m:acc>
                                <m:accPr>
                                  <m:chr m:val="⃗"/>
                                  <m:ctrlPr>
                                    <a:rPr lang="es-ES" sz="1600" i="1">
                                      <a:latin typeface="Cambria Math" panose="02040503050406030204" pitchFamily="18" charset="0"/>
                                      <a:cs typeface="Times New Roman" panose="02020603050405020304" pitchFamily="18" charset="0"/>
                                    </a:rPr>
                                  </m:ctrlPr>
                                </m:accPr>
                                <m:e>
                                  <m:r>
                                    <a:rPr lang="es-ES" sz="1600" i="1">
                                      <a:latin typeface="Cambria Math" panose="02040503050406030204" pitchFamily="18" charset="0"/>
                                      <a:cs typeface="Times New Roman" panose="02020603050405020304" pitchFamily="18" charset="0"/>
                                    </a:rPr>
                                    <m:t>𝑔</m:t>
                                  </m:r>
                                </m:e>
                              </m:acc>
                            </m:oMath>
                          </a14:m>
                          <a:r>
                            <a:rPr lang="es-ES" sz="1600" dirty="0" smtClean="0">
                              <a:solidFill>
                                <a:schemeClr val="tx1"/>
                              </a:solidFill>
                            </a:rPr>
                            <a:t>.</a:t>
                          </a:r>
                          <a:endParaRPr lang="es-ES" sz="1600" dirty="0"/>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868152">
                    <a:tc>
                      <a:txBody>
                        <a:bodyPr/>
                        <a:lstStyle/>
                        <a:p>
                          <a:pPr algn="r">
                            <a:lnSpc>
                              <a:spcPct val="100000"/>
                            </a:lnSpc>
                          </a:pPr>
                          <a:r>
                            <a:rPr lang="es-ES" sz="1600" b="0" dirty="0" smtClean="0">
                              <a:solidFill>
                                <a:schemeClr val="tx1"/>
                              </a:solidFill>
                              <a:latin typeface="+mn-lt"/>
                            </a:rPr>
                            <a:t>19</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pPr marL="0" indent="0" algn="just">
                            <a:spcAft>
                              <a:spcPts val="0"/>
                            </a:spcAft>
                          </a:pPr>
                          <a:r>
                            <a:rPr lang="es-ES" sz="1600" dirty="0" smtClean="0">
                              <a:solidFill>
                                <a:schemeClr val="tx1"/>
                              </a:solidFill>
                            </a:rPr>
                            <a:t>Dos partículas de masas </a:t>
                          </a:r>
                          <a14:m>
                            <m:oMath xmlns:m="http://schemas.openxmlformats.org/officeDocument/2006/math">
                              <m:sSub>
                                <m:sSubPr>
                                  <m:ctrlPr>
                                    <a:rPr lang="es-ES" sz="160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𝑚</m:t>
                                  </m:r>
                                </m:e>
                                <m:sub>
                                  <m:r>
                                    <a:rPr lang="es-ES" sz="1600" b="0" i="1" smtClean="0">
                                      <a:solidFill>
                                        <a:schemeClr val="tx1"/>
                                      </a:solidFill>
                                      <a:latin typeface="Cambria Math" panose="02040503050406030204" pitchFamily="18" charset="0"/>
                                    </a:rPr>
                                    <m:t>1</m:t>
                                  </m:r>
                                </m:sub>
                              </m:sSub>
                            </m:oMath>
                          </a14:m>
                          <a:r>
                            <a:rPr lang="es-ES" sz="1600" dirty="0" smtClean="0">
                              <a:solidFill>
                                <a:schemeClr val="tx1"/>
                              </a:solidFill>
                            </a:rPr>
                            <a:t> y </a:t>
                          </a:r>
                          <a14:m>
                            <m:oMath xmlns:m="http://schemas.openxmlformats.org/officeDocument/2006/math">
                              <m:sSub>
                                <m:sSubPr>
                                  <m:ctrlPr>
                                    <a:rPr lang="es-ES" sz="160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𝑚</m:t>
                                  </m:r>
                                </m:e>
                                <m:sub>
                                  <m:r>
                                    <a:rPr lang="es-ES" sz="1600" b="0" i="1" smtClean="0">
                                      <a:solidFill>
                                        <a:schemeClr val="tx1"/>
                                      </a:solidFill>
                                      <a:latin typeface="Cambria Math" panose="02040503050406030204" pitchFamily="18" charset="0"/>
                                    </a:rPr>
                                    <m:t>2</m:t>
                                  </m:r>
                                </m:sub>
                              </m:sSub>
                              <m:r>
                                <a:rPr lang="es-ES" sz="1600" b="0" i="1" smtClean="0">
                                  <a:solidFill>
                                    <a:schemeClr val="tx1"/>
                                  </a:solidFill>
                                  <a:latin typeface="Cambria Math" panose="02040503050406030204" pitchFamily="18" charset="0"/>
                                </a:rPr>
                                <m:t>=4</m:t>
                              </m:r>
                              <m:sSub>
                                <m:sSubPr>
                                  <m:ctrlPr>
                                    <a:rPr lang="es-ES" sz="160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𝑚</m:t>
                                  </m:r>
                                </m:e>
                                <m:sub>
                                  <m:r>
                                    <a:rPr lang="es-ES" sz="1600" b="0" i="1" smtClean="0">
                                      <a:solidFill>
                                        <a:schemeClr val="tx1"/>
                                      </a:solidFill>
                                      <a:latin typeface="Cambria Math" panose="02040503050406030204" pitchFamily="18" charset="0"/>
                                    </a:rPr>
                                    <m:t>1</m:t>
                                  </m:r>
                                </m:sub>
                              </m:sSub>
                            </m:oMath>
                          </a14:m>
                          <a:r>
                            <a:rPr lang="es-ES" sz="1600" dirty="0" smtClean="0">
                              <a:solidFill>
                                <a:schemeClr val="tx1"/>
                              </a:solidFill>
                            </a:rPr>
                            <a:t> están separadas por una distancia </a:t>
                          </a:r>
                          <a14:m>
                            <m:oMath xmlns:m="http://schemas.openxmlformats.org/officeDocument/2006/math">
                              <m:r>
                                <a:rPr lang="es-ES" sz="1600" b="0" i="1" smtClean="0">
                                  <a:solidFill>
                                    <a:schemeClr val="tx1"/>
                                  </a:solidFill>
                                  <a:latin typeface="Cambria Math" panose="02040503050406030204" pitchFamily="18" charset="0"/>
                                </a:rPr>
                                <m:t>𝑑</m:t>
                              </m:r>
                              <m:r>
                                <a:rPr lang="es-ES" sz="1600" b="0" i="1" smtClean="0">
                                  <a:solidFill>
                                    <a:schemeClr val="tx1"/>
                                  </a:solidFill>
                                  <a:latin typeface="Cambria Math" panose="02040503050406030204" pitchFamily="18" charset="0"/>
                                </a:rPr>
                                <m:t>=3 </m:t>
                              </m:r>
                              <m:r>
                                <a:rPr lang="es-ES" sz="1600" b="0" i="1" smtClean="0">
                                  <a:solidFill>
                                    <a:schemeClr val="tx1"/>
                                  </a:solidFill>
                                  <a:latin typeface="Cambria Math" panose="02040503050406030204" pitchFamily="18" charset="0"/>
                                </a:rPr>
                                <m:t>𝑚</m:t>
                              </m:r>
                            </m:oMath>
                          </a14:m>
                          <a:r>
                            <a:rPr lang="es-ES" sz="1600" dirty="0" smtClean="0">
                              <a:solidFill>
                                <a:schemeClr val="tx1"/>
                              </a:solidFill>
                            </a:rPr>
                            <a:t>. En un punto entre las dos masas el campo gravitatorio es nulo. Calcula la distancia entre dicho punto y la masa </a:t>
                          </a:r>
                          <a14:m>
                            <m:oMath xmlns:m="http://schemas.openxmlformats.org/officeDocument/2006/math">
                              <m:sSub>
                                <m:sSubPr>
                                  <m:ctrlPr>
                                    <a:rPr lang="es-ES" sz="1600" i="1">
                                      <a:latin typeface="Cambria Math" panose="02040503050406030204" pitchFamily="18" charset="0"/>
                                    </a:rPr>
                                  </m:ctrlPr>
                                </m:sSubPr>
                                <m:e>
                                  <m:r>
                                    <a:rPr lang="es-ES" sz="1600" b="0" i="1">
                                      <a:latin typeface="Cambria Math" panose="02040503050406030204" pitchFamily="18" charset="0"/>
                                    </a:rPr>
                                    <m:t>𝑚</m:t>
                                  </m:r>
                                </m:e>
                                <m:sub>
                                  <m:r>
                                    <a:rPr lang="es-ES" sz="1600" b="0" i="1">
                                      <a:latin typeface="Cambria Math" panose="02040503050406030204" pitchFamily="18" charset="0"/>
                                    </a:rPr>
                                    <m:t>1</m:t>
                                  </m:r>
                                </m:sub>
                              </m:sSub>
                            </m:oMath>
                          </a14:m>
                          <a:r>
                            <a:rPr lang="es-ES" sz="1600" dirty="0" smtClean="0">
                              <a:solidFill>
                                <a:schemeClr val="tx1"/>
                              </a:solidFill>
                            </a:rPr>
                            <a:t>.</a:t>
                          </a:r>
                        </a:p>
                        <a:p>
                          <a:pPr marL="0" indent="0" algn="just">
                            <a:spcAft>
                              <a:spcPts val="0"/>
                            </a:spcAft>
                          </a:pPr>
                          <a:r>
                            <a:rPr lang="es-ES" sz="1600" b="1" dirty="0" smtClean="0">
                              <a:solidFill>
                                <a:schemeClr val="tx1"/>
                              </a:solidFill>
                            </a:rPr>
                            <a:t>Sol</a:t>
                          </a:r>
                          <a:r>
                            <a:rPr lang="es-ES" sz="1600" dirty="0" smtClean="0">
                              <a:solidFill>
                                <a:schemeClr val="tx1"/>
                              </a:solidFill>
                            </a:rPr>
                            <a:t>: </a:t>
                          </a:r>
                          <a:r>
                            <a:rPr lang="es-ES" sz="1600" dirty="0" smtClean="0"/>
                            <a:t>1 m</a:t>
                          </a:r>
                        </a:p>
                      </a:txBody>
                      <a:tcPr marL="36000" marR="72000" marT="36000" marB="36000">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3685513221"/>
                      </a:ext>
                    </a:extLst>
                  </a:tr>
                  <a:tr h="741680">
                    <a:tc>
                      <a:txBody>
                        <a:bodyPr/>
                        <a:lstStyle/>
                        <a:p>
                          <a:pPr algn="r">
                            <a:lnSpc>
                              <a:spcPct val="100000"/>
                            </a:lnSpc>
                          </a:pPr>
                          <a:r>
                            <a:rPr lang="es-ES" sz="1600" dirty="0" smtClean="0">
                              <a:latin typeface="+mn-lt"/>
                            </a:rPr>
                            <a:t>20.</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spcAft>
                              <a:spcPts val="0"/>
                            </a:spcAft>
                          </a:pPr>
                          <a:r>
                            <a:rPr lang="es-ES" sz="1600" dirty="0" smtClean="0"/>
                            <a:t>Dos </a:t>
                          </a:r>
                          <a:r>
                            <a:rPr lang="es-ES" sz="1600" dirty="0"/>
                            <a:t>masas de 10 kg se encuentran situadas, respectivamente, en los puntos (0, 0) m y (0, 4) m. Represente en un esquema el campo gravitatorio que crean en el punto (2, 2) m y calcule su valor</a:t>
                          </a:r>
                          <a:r>
                            <a:rPr lang="es-ES" sz="1600" dirty="0" smtClean="0"/>
                            <a:t>.</a:t>
                          </a:r>
                        </a:p>
                        <a:p>
                          <a:pPr marL="0" indent="0" algn="just">
                            <a:spcAft>
                              <a:spcPts val="0"/>
                            </a:spcAft>
                          </a:pPr>
                          <a:r>
                            <a:rPr lang="es-ES" sz="1600" dirty="0" smtClean="0"/>
                            <a:t>Dato: </a:t>
                          </a:r>
                          <a14:m>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endParaRPr lang="es-ES" sz="1600" dirty="0" smtClean="0">
                            <a:solidFill>
                              <a:schemeClr val="tx1"/>
                            </a:solidFill>
                          </a:endParaRPr>
                        </a:p>
                        <a:p>
                          <a:pPr marL="0" indent="0" algn="just">
                            <a:spcAft>
                              <a:spcPts val="0"/>
                            </a:spcAft>
                          </a:pPr>
                          <a:r>
                            <a:rPr lang="es-ES" sz="1600" b="1" dirty="0" smtClean="0">
                              <a:solidFill>
                                <a:schemeClr val="tx1"/>
                              </a:solidFill>
                            </a:rPr>
                            <a:t>Sol</a:t>
                          </a:r>
                          <a:r>
                            <a:rPr lang="es-ES" sz="1600" dirty="0" smtClean="0">
                              <a:solidFill>
                                <a:schemeClr val="tx1"/>
                              </a:solidFill>
                            </a:rPr>
                            <a:t>: </a:t>
                          </a:r>
                          <a14:m>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𝑔</m:t>
                                  </m:r>
                                </m:e>
                              </m:acc>
                              <m:r>
                                <a:rPr lang="es-ES" sz="1600" b="0" i="1" smtClean="0">
                                  <a:latin typeface="Cambria Math" panose="02040503050406030204" pitchFamily="18" charset="0"/>
                                </a:rPr>
                                <m:t>=−1,18·</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−10</m:t>
                                  </m:r>
                                </m:sup>
                              </m:sSup>
                              <m:r>
                                <a:rPr lang="es-ES" sz="1600" b="0" i="1" smtClean="0">
                                  <a:latin typeface="Cambria Math" panose="02040503050406030204" pitchFamily="18" charset="0"/>
                                </a:rPr>
                                <m:t> </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𝑖</m:t>
                                  </m:r>
                                </m:e>
                              </m:acc>
                              <m:r>
                                <a:rPr lang="es-ES" sz="1600" b="0" i="1" smtClean="0">
                                  <a:latin typeface="Cambria Math" panose="02040503050406030204" pitchFamily="18" charset="0"/>
                                </a:rPr>
                                <m:t>  </m:t>
                              </m:r>
                              <m:r>
                                <a:rPr lang="es-ES" sz="1600" b="0" i="1" smtClean="0">
                                  <a:latin typeface="Cambria Math" panose="02040503050406030204" pitchFamily="18" charset="0"/>
                                </a:rPr>
                                <m:t>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−2</m:t>
                                  </m:r>
                                </m:sup>
                              </m:sSup>
                            </m:oMath>
                          </a14:m>
                          <a:endParaRPr lang="es-ES" sz="1600" dirty="0"/>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41" name="Tabla 40"/>
              <p:cNvGraphicFramePr>
                <a:graphicFrameLocks noGrp="1"/>
              </p:cNvGraphicFramePr>
              <p:nvPr>
                <p:extLst>
                  <p:ext uri="{D42A27DB-BD31-4B8C-83A1-F6EECF244321}">
                    <p14:modId xmlns:p14="http://schemas.microsoft.com/office/powerpoint/2010/main" val="1577365686"/>
                  </p:ext>
                </p:extLst>
              </p:nvPr>
            </p:nvGraphicFramePr>
            <p:xfrm>
              <a:off x="510392" y="1260272"/>
              <a:ext cx="8178801" cy="4482375"/>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808535">
                    <a:tc>
                      <a:txBody>
                        <a:bodyPr/>
                        <a:lstStyle/>
                        <a:p>
                          <a:pPr algn="r">
                            <a:lnSpc>
                              <a:spcPct val="100000"/>
                            </a:lnSpc>
                          </a:pPr>
                          <a:r>
                            <a:rPr lang="es-ES" sz="1600" dirty="0" smtClean="0">
                              <a:latin typeface="+mn-lt"/>
                            </a:rPr>
                            <a:t>18.</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4918" t="-18855" r="-156" b="-134680"/>
                          </a:stretch>
                        </a:blipFill>
                      </a:tcPr>
                    </a:tc>
                    <a:tc hMerge="1">
                      <a:txBody>
                        <a:bodyPr/>
                        <a:lstStyle/>
                        <a:p>
                          <a:endParaRPr lang="es-ES" sz="1600" dirty="0"/>
                        </a:p>
                      </a:txBody>
                      <a:tcPr/>
                    </a:tc>
                    <a:extLst>
                      <a:ext uri="{0D108BD9-81ED-4DB2-BD59-A6C34878D82A}">
                        <a16:rowId xmlns:a16="http://schemas.microsoft.com/office/drawing/2014/main" val="1235451715"/>
                      </a:ext>
                    </a:extLst>
                  </a:tr>
                  <a:tr h="1047360">
                    <a:tc>
                      <a:txBody>
                        <a:bodyPr/>
                        <a:lstStyle/>
                        <a:p>
                          <a:pPr algn="r">
                            <a:lnSpc>
                              <a:spcPct val="100000"/>
                            </a:lnSpc>
                          </a:pPr>
                          <a:r>
                            <a:rPr lang="es-ES" sz="1600" b="0" dirty="0" smtClean="0">
                              <a:solidFill>
                                <a:schemeClr val="tx1"/>
                              </a:solidFill>
                              <a:latin typeface="+mn-lt"/>
                            </a:rPr>
                            <a:t>19</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blipFill>
                          <a:blip r:embed="rId2"/>
                          <a:stretch>
                            <a:fillRect l="-4918" t="-204046" r="-156" b="-131214"/>
                          </a:stretch>
                        </a:blipFill>
                      </a:tcPr>
                    </a:tc>
                    <a:tc hMerge="1">
                      <a:txBody>
                        <a:bodyPr/>
                        <a:lstStyle/>
                        <a:p>
                          <a:endParaRPr lang="es-ES"/>
                        </a:p>
                      </a:txBody>
                      <a:tcPr/>
                    </a:tc>
                    <a:extLst>
                      <a:ext uri="{0D108BD9-81ED-4DB2-BD59-A6C34878D82A}">
                        <a16:rowId xmlns:a16="http://schemas.microsoft.com/office/drawing/2014/main" val="3685513221"/>
                      </a:ext>
                    </a:extLst>
                  </a:tr>
                  <a:tr h="1291200">
                    <a:tc>
                      <a:txBody>
                        <a:bodyPr/>
                        <a:lstStyle/>
                        <a:p>
                          <a:pPr algn="r">
                            <a:lnSpc>
                              <a:spcPct val="100000"/>
                            </a:lnSpc>
                          </a:pPr>
                          <a:r>
                            <a:rPr lang="es-ES" sz="1600" dirty="0" smtClean="0">
                              <a:latin typeface="+mn-lt"/>
                            </a:rPr>
                            <a:t>20.</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4918" t="-248113" r="-156" b="-7075"/>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29405147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p:sp>
        <p:nvSpPr>
          <p:cNvPr id="13" name="29 CuadroTexto"/>
          <p:cNvSpPr txBox="1"/>
          <p:nvPr/>
        </p:nvSpPr>
        <p:spPr>
          <a:xfrm>
            <a:off x="341194" y="955342"/>
            <a:ext cx="4981433" cy="369332"/>
          </a:xfrm>
          <a:prstGeom prst="rect">
            <a:avLst/>
          </a:prstGeom>
          <a:noFill/>
        </p:spPr>
        <p:txBody>
          <a:bodyPr wrap="square" rtlCol="0">
            <a:spAutoFit/>
          </a:bodyPr>
          <a:lstStyle/>
          <a:p>
            <a:r>
              <a:rPr lang="es-ES" b="1" dirty="0">
                <a:solidFill>
                  <a:srgbClr val="002060"/>
                </a:solidFill>
                <a:cs typeface="Arial" pitchFamily="34" charset="0"/>
              </a:rPr>
              <a:t>5</a:t>
            </a:r>
            <a:r>
              <a:rPr lang="es-ES" b="1" dirty="0" smtClean="0">
                <a:solidFill>
                  <a:srgbClr val="002060"/>
                </a:solidFill>
                <a:cs typeface="Arial" pitchFamily="34" charset="0"/>
              </a:rPr>
              <a:t>.3. Flujo del campo gravitatorio</a:t>
            </a:r>
            <a:endParaRPr lang="es-ES" b="1" dirty="0">
              <a:solidFill>
                <a:srgbClr val="002060"/>
              </a:solidFill>
              <a:cs typeface="Arial" pitchFamily="34" charset="0"/>
            </a:endParaRPr>
          </a:p>
        </p:txBody>
      </p:sp>
      <p:sp>
        <p:nvSpPr>
          <p:cNvPr id="14" name="5 CuadroTexto"/>
          <p:cNvSpPr txBox="1"/>
          <p:nvPr/>
        </p:nvSpPr>
        <p:spPr>
          <a:xfrm>
            <a:off x="464024" y="1460310"/>
            <a:ext cx="8297839"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cs typeface="Arial" pitchFamily="34" charset="0"/>
              </a:rPr>
              <a:t>El </a:t>
            </a:r>
            <a:r>
              <a:rPr lang="es-ES" sz="1600" b="1" dirty="0" smtClean="0">
                <a:effectLst>
                  <a:outerShdw blurRad="38100" dist="38100" dir="2700000" algn="tl">
                    <a:srgbClr val="000000">
                      <a:alpha val="43137"/>
                    </a:srgbClr>
                  </a:outerShdw>
                </a:effectLst>
                <a:cs typeface="Arial" pitchFamily="34" charset="0"/>
              </a:rPr>
              <a:t>flujo del campo gravitatorio </a:t>
            </a:r>
            <a:r>
              <a:rPr lang="es-ES" sz="1600" dirty="0" smtClean="0">
                <a:cs typeface="Arial" pitchFamily="34" charset="0"/>
              </a:rPr>
              <a:t>es una medida del número de líneas de campo que atraviesan una superficie dada.</a:t>
            </a:r>
            <a:endParaRPr lang="es-ES" sz="1600" dirty="0">
              <a:cs typeface="Arial" pitchFamily="34" charset="0"/>
            </a:endParaRPr>
          </a:p>
        </p:txBody>
      </p:sp>
      <p:sp>
        <p:nvSpPr>
          <p:cNvPr id="15" name="CuadroTexto 14"/>
          <p:cNvSpPr txBox="1"/>
          <p:nvPr/>
        </p:nvSpPr>
        <p:spPr>
          <a:xfrm>
            <a:off x="370384" y="2305334"/>
            <a:ext cx="5725616"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 </a:t>
            </a:r>
            <a:r>
              <a:rPr lang="es-ES" b="1" dirty="0" smtClean="0">
                <a:solidFill>
                  <a:srgbClr val="00B0F0"/>
                </a:solidFill>
              </a:rPr>
              <a:t>Flujo de un campo gravitatorio uniforme</a:t>
            </a:r>
            <a:endParaRPr lang="es-ES" b="1" dirty="0">
              <a:solidFill>
                <a:srgbClr val="00B0F0"/>
              </a:solidFill>
            </a:endParaRPr>
          </a:p>
        </p:txBody>
      </p:sp>
      <p:sp>
        <p:nvSpPr>
          <p:cNvPr id="16" name="6 CuadroTexto"/>
          <p:cNvSpPr txBox="1"/>
          <p:nvPr/>
        </p:nvSpPr>
        <p:spPr>
          <a:xfrm>
            <a:off x="4954136" y="2884037"/>
            <a:ext cx="3859663" cy="2062103"/>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cs typeface="Arial" pitchFamily="34" charset="0"/>
                <a:sym typeface="Wingdings"/>
              </a:rPr>
              <a:t>El </a:t>
            </a:r>
            <a:r>
              <a:rPr lang="es-ES" sz="1600" b="1" dirty="0" smtClean="0">
                <a:cs typeface="Arial" pitchFamily="34" charset="0"/>
                <a:sym typeface="Wingdings"/>
              </a:rPr>
              <a:t>número de líneas de fuerza </a:t>
            </a:r>
            <a:r>
              <a:rPr lang="es-ES" sz="1600" dirty="0" smtClean="0">
                <a:cs typeface="Arial" pitchFamily="34" charset="0"/>
                <a:sym typeface="Wingdings"/>
              </a:rPr>
              <a:t>es proporcional a la intensidad del campo gravitatorio.</a:t>
            </a:r>
          </a:p>
          <a:p>
            <a:pPr marL="177800" indent="-177800" algn="just">
              <a:buFont typeface="Wingdings"/>
              <a:buChar char="F"/>
            </a:pPr>
            <a:endParaRPr lang="es-ES" sz="1600" dirty="0">
              <a:cs typeface="Arial" pitchFamily="34" charset="0"/>
              <a:sym typeface="Wingdings"/>
            </a:endParaRPr>
          </a:p>
          <a:p>
            <a:pPr marL="177800" indent="-177800" algn="just">
              <a:buFont typeface="Arial" panose="020B0604020202020204" pitchFamily="34" charset="0"/>
              <a:buChar char="•"/>
            </a:pPr>
            <a:r>
              <a:rPr lang="es-ES" sz="1600" dirty="0" smtClean="0">
                <a:cs typeface="Arial" pitchFamily="34" charset="0"/>
                <a:sym typeface="Wingdings"/>
              </a:rPr>
              <a:t>La </a:t>
            </a:r>
            <a:r>
              <a:rPr lang="es-ES" sz="1600" b="1" dirty="0" smtClean="0">
                <a:cs typeface="Arial" pitchFamily="34" charset="0"/>
                <a:sym typeface="Wingdings"/>
              </a:rPr>
              <a:t>superficie</a:t>
            </a:r>
            <a:r>
              <a:rPr lang="es-ES" sz="1600" dirty="0" smtClean="0">
                <a:cs typeface="Arial" pitchFamily="34" charset="0"/>
                <a:sym typeface="Wingdings"/>
              </a:rPr>
              <a:t> representarse mediante un vector perpendicular a la misma.</a:t>
            </a:r>
          </a:p>
          <a:p>
            <a:pPr marL="177800" indent="-177800" algn="just">
              <a:buFont typeface="Wingdings"/>
              <a:buChar char="F"/>
            </a:pPr>
            <a:endParaRPr lang="es-ES" sz="1600" dirty="0">
              <a:cs typeface="Arial" pitchFamily="34" charset="0"/>
              <a:sym typeface="Wingdings"/>
            </a:endParaRPr>
          </a:p>
          <a:p>
            <a:pPr marL="266700" indent="-266700" algn="just">
              <a:buFont typeface="Arial" panose="020B0604020202020204" pitchFamily="34" charset="0"/>
              <a:buChar char="•"/>
            </a:pPr>
            <a:r>
              <a:rPr lang="es-ES" sz="1600" dirty="0" smtClean="0">
                <a:cs typeface="Arial" pitchFamily="34" charset="0"/>
                <a:sym typeface="Wingdings"/>
              </a:rPr>
              <a:t>El flujo se define como:</a:t>
            </a:r>
            <a:endParaRPr lang="es-ES" sz="1600" dirty="0">
              <a:cs typeface="Arial" pitchFamily="34" charset="0"/>
            </a:endParaRPr>
          </a:p>
        </p:txBody>
      </p:sp>
      <mc:AlternateContent xmlns:mc="http://schemas.openxmlformats.org/markup-compatibility/2006" xmlns:a14="http://schemas.microsoft.com/office/drawing/2010/main">
        <mc:Choice Requires="a14">
          <p:sp>
            <p:nvSpPr>
              <p:cNvPr id="17" name="7 CuadroTexto"/>
              <p:cNvSpPr txBox="1"/>
              <p:nvPr/>
            </p:nvSpPr>
            <p:spPr>
              <a:xfrm>
                <a:off x="5821494" y="5060134"/>
                <a:ext cx="1866921" cy="6505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s-ES" sz="1600" i="1" smtClean="0">
                          <a:latin typeface="Cambria Math"/>
                          <a:ea typeface="Cambria Math"/>
                        </a:rPr>
                        <m:t>Φ</m:t>
                      </m:r>
                      <m:r>
                        <a:rPr lang="es-ES" sz="1600" b="0" i="1" smtClean="0">
                          <a:latin typeface="Cambria Math"/>
                          <a:ea typeface="Cambria Math"/>
                        </a:rPr>
                        <m:t>=</m:t>
                      </m:r>
                      <m:acc>
                        <m:accPr>
                          <m:chr m:val="⃗"/>
                          <m:ctrlPr>
                            <a:rPr lang="es-ES" sz="1600" b="0" i="1" smtClean="0">
                              <a:latin typeface="Cambria Math" panose="02040503050406030204" pitchFamily="18" charset="0"/>
                              <a:ea typeface="Cambria Math"/>
                            </a:rPr>
                          </m:ctrlPr>
                        </m:accPr>
                        <m:e>
                          <m:r>
                            <a:rPr lang="es-ES" sz="1600" b="0" i="1" smtClean="0">
                              <a:latin typeface="Cambria Math" panose="02040503050406030204" pitchFamily="18" charset="0"/>
                              <a:ea typeface="Cambria Math"/>
                            </a:rPr>
                            <m:t>𝑔</m:t>
                          </m:r>
                        </m:e>
                      </m:acc>
                      <m:r>
                        <a:rPr lang="es-ES" sz="1600" b="0" i="1" smtClean="0">
                          <a:latin typeface="Cambria Math"/>
                          <a:ea typeface="Cambria Math"/>
                        </a:rPr>
                        <m:t>·</m:t>
                      </m:r>
                      <m:acc>
                        <m:accPr>
                          <m:chr m:val="⃗"/>
                          <m:ctrlPr>
                            <a:rPr lang="es-ES" sz="1600" b="0" i="1" smtClean="0">
                              <a:latin typeface="Cambria Math" panose="02040503050406030204" pitchFamily="18" charset="0"/>
                              <a:ea typeface="Cambria Math"/>
                            </a:rPr>
                          </m:ctrlPr>
                        </m:accPr>
                        <m:e>
                          <m:r>
                            <a:rPr lang="es-ES" sz="1600" b="0" i="1" smtClean="0">
                              <a:latin typeface="Cambria Math"/>
                              <a:ea typeface="Cambria Math"/>
                            </a:rPr>
                            <m:t>𝑆</m:t>
                          </m:r>
                        </m:e>
                      </m:acc>
                      <m:r>
                        <a:rPr lang="es-ES" sz="1600" b="0" i="1" smtClean="0">
                          <a:latin typeface="Cambria Math"/>
                          <a:ea typeface="Cambria Math"/>
                        </a:rPr>
                        <m:t>      </m:t>
                      </m:r>
                      <m:d>
                        <m:dPr>
                          <m:ctrlPr>
                            <a:rPr lang="es-ES" sz="1600" b="0" i="1" smtClean="0">
                              <a:latin typeface="Cambria Math" panose="02040503050406030204" pitchFamily="18" charset="0"/>
                              <a:ea typeface="Cambria Math"/>
                            </a:rPr>
                          </m:ctrlPr>
                        </m:dPr>
                        <m:e>
                          <m:f>
                            <m:fPr>
                              <m:ctrlPr>
                                <a:rPr lang="es-ES" sz="1600" b="0" i="1" smtClean="0">
                                  <a:latin typeface="Cambria Math" panose="02040503050406030204" pitchFamily="18" charset="0"/>
                                  <a:ea typeface="Cambria Math"/>
                                </a:rPr>
                              </m:ctrlPr>
                            </m:fPr>
                            <m:num>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𝑚</m:t>
                                  </m:r>
                                </m:e>
                                <m:sup>
                                  <m:r>
                                    <a:rPr lang="es-ES" sz="1600" b="0" i="1" smtClean="0">
                                      <a:latin typeface="Cambria Math" panose="02040503050406030204" pitchFamily="18" charset="0"/>
                                      <a:ea typeface="Cambria Math"/>
                                    </a:rPr>
                                    <m:t>3</m:t>
                                  </m:r>
                                </m:sup>
                              </m:sSup>
                            </m:num>
                            <m:den>
                              <m:sSup>
                                <m:sSupPr>
                                  <m:ctrlPr>
                                    <a:rPr lang="es-ES" sz="1600" b="0" i="1" smtClean="0">
                                      <a:latin typeface="Cambria Math" panose="02040503050406030204" pitchFamily="18" charset="0"/>
                                      <a:ea typeface="Cambria Math"/>
                                    </a:rPr>
                                  </m:ctrlPr>
                                </m:sSupPr>
                                <m:e>
                                  <m:r>
                                    <a:rPr lang="es-ES" sz="1600" b="0" i="1" smtClean="0">
                                      <a:latin typeface="Cambria Math" panose="02040503050406030204" pitchFamily="18" charset="0"/>
                                      <a:ea typeface="Cambria Math"/>
                                    </a:rPr>
                                    <m:t>𝑠</m:t>
                                  </m:r>
                                </m:e>
                                <m:sup>
                                  <m:r>
                                    <a:rPr lang="es-ES" sz="1600" b="0" i="1" smtClean="0">
                                      <a:latin typeface="Cambria Math" panose="02040503050406030204" pitchFamily="18" charset="0"/>
                                      <a:ea typeface="Cambria Math"/>
                                    </a:rPr>
                                    <m:t>2</m:t>
                                  </m:r>
                                </m:sup>
                              </m:sSup>
                            </m:den>
                          </m:f>
                        </m:e>
                      </m:d>
                    </m:oMath>
                  </m:oMathPara>
                </a14:m>
                <a:endParaRPr lang="es-ES" sz="1600" dirty="0"/>
              </a:p>
            </p:txBody>
          </p:sp>
        </mc:Choice>
        <mc:Fallback xmlns="">
          <p:sp>
            <p:nvSpPr>
              <p:cNvPr id="17" name="7 CuadroTexto"/>
              <p:cNvSpPr txBox="1">
                <a:spLocks noRot="1" noChangeAspect="1" noMove="1" noResize="1" noEditPoints="1" noAdjustHandles="1" noChangeArrowheads="1" noChangeShapeType="1" noTextEdit="1"/>
              </p:cNvSpPr>
              <p:nvPr/>
            </p:nvSpPr>
            <p:spPr>
              <a:xfrm>
                <a:off x="5821494" y="5060134"/>
                <a:ext cx="1866921" cy="650563"/>
              </a:xfrm>
              <a:prstGeom prst="rect">
                <a:avLst/>
              </a:prstGeom>
              <a:blipFill>
                <a:blip r:embed="rId2"/>
                <a:stretch>
                  <a:fillRect/>
                </a:stretch>
              </a:blipFill>
            </p:spPr>
            <p:txBody>
              <a:bodyPr/>
              <a:lstStyle/>
              <a:p>
                <a:r>
                  <a:rPr lang="es-ES">
                    <a:noFill/>
                  </a:rPr>
                  <a:t> </a:t>
                </a:r>
              </a:p>
            </p:txBody>
          </p:sp>
        </mc:Fallback>
      </mc:AlternateContent>
      <p:grpSp>
        <p:nvGrpSpPr>
          <p:cNvPr id="18" name="Grupo 17"/>
          <p:cNvGrpSpPr/>
          <p:nvPr/>
        </p:nvGrpSpPr>
        <p:grpSpPr>
          <a:xfrm>
            <a:off x="401235" y="2851150"/>
            <a:ext cx="4314125" cy="3089985"/>
            <a:chOff x="401235" y="2851150"/>
            <a:chExt cx="4314125" cy="3089985"/>
          </a:xfrm>
        </p:grpSpPr>
        <p:pic>
          <p:nvPicPr>
            <p:cNvPr id="19" name="Picture 2" descr="http://acer.forestales.upm.es/basicas/udfisica/asignaturas/fisica/electro/gauss_files/gaus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35" y="2893111"/>
              <a:ext cx="4308160" cy="30480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CuadroTexto 19"/>
                <p:cNvSpPr txBox="1"/>
                <p:nvPr/>
              </p:nvSpPr>
              <p:spPr>
                <a:xfrm>
                  <a:off x="2222500" y="2851150"/>
                  <a:ext cx="181460"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𝑔</m:t>
                            </m:r>
                          </m:e>
                        </m:acc>
                      </m:oMath>
                    </m:oMathPara>
                  </a14:m>
                  <a:endParaRPr lang="es-ES" sz="1600" dirty="0"/>
                </a:p>
              </p:txBody>
            </p:sp>
          </mc:Choice>
          <mc:Fallback xmlns="">
            <p:sp>
              <p:nvSpPr>
                <p:cNvPr id="20" name="CuadroTexto 19"/>
                <p:cNvSpPr txBox="1">
                  <a:spLocks noRot="1" noChangeAspect="1" noMove="1" noResize="1" noEditPoints="1" noAdjustHandles="1" noChangeArrowheads="1" noChangeShapeType="1" noTextEdit="1"/>
                </p:cNvSpPr>
                <p:nvPr/>
              </p:nvSpPr>
              <p:spPr>
                <a:xfrm>
                  <a:off x="2222500" y="2851150"/>
                  <a:ext cx="181460" cy="246221"/>
                </a:xfrm>
                <a:prstGeom prst="rect">
                  <a:avLst/>
                </a:prstGeom>
                <a:blipFill>
                  <a:blip r:embed="rId4"/>
                  <a:stretch>
                    <a:fillRect l="-27586" t="-42500" r="-100000" b="-2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CuadroTexto 20"/>
                <p:cNvSpPr txBox="1"/>
                <p:nvPr/>
              </p:nvSpPr>
              <p:spPr>
                <a:xfrm>
                  <a:off x="2197100" y="4349750"/>
                  <a:ext cx="181460"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𝑔</m:t>
                            </m:r>
                          </m:e>
                        </m:acc>
                      </m:oMath>
                    </m:oMathPara>
                  </a14:m>
                  <a:endParaRPr lang="es-ES" sz="1600" dirty="0"/>
                </a:p>
              </p:txBody>
            </p:sp>
          </mc:Choice>
          <mc:Fallback xmlns="">
            <p:sp>
              <p:nvSpPr>
                <p:cNvPr id="21" name="CuadroTexto 20"/>
                <p:cNvSpPr txBox="1">
                  <a:spLocks noRot="1" noChangeAspect="1" noMove="1" noResize="1" noEditPoints="1" noAdjustHandles="1" noChangeArrowheads="1" noChangeShapeType="1" noTextEdit="1"/>
                </p:cNvSpPr>
                <p:nvPr/>
              </p:nvSpPr>
              <p:spPr>
                <a:xfrm>
                  <a:off x="2197100" y="4349750"/>
                  <a:ext cx="181460" cy="246221"/>
                </a:xfrm>
                <a:prstGeom prst="rect">
                  <a:avLst/>
                </a:prstGeom>
                <a:blipFill>
                  <a:blip r:embed="rId5"/>
                  <a:stretch>
                    <a:fillRect l="-26667" t="-42500" r="-96667" b="-2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2" name="CuadroTexto 21"/>
                <p:cNvSpPr txBox="1"/>
                <p:nvPr/>
              </p:nvSpPr>
              <p:spPr>
                <a:xfrm>
                  <a:off x="4533900" y="2851150"/>
                  <a:ext cx="181460"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𝑔</m:t>
                            </m:r>
                          </m:e>
                        </m:acc>
                      </m:oMath>
                    </m:oMathPara>
                  </a14:m>
                  <a:endParaRPr lang="es-ES" sz="1600" dirty="0"/>
                </a:p>
              </p:txBody>
            </p:sp>
          </mc:Choice>
          <mc:Fallback xmlns="">
            <p:sp>
              <p:nvSpPr>
                <p:cNvPr id="22" name="CuadroTexto 21"/>
                <p:cNvSpPr txBox="1">
                  <a:spLocks noRot="1" noChangeAspect="1" noMove="1" noResize="1" noEditPoints="1" noAdjustHandles="1" noChangeArrowheads="1" noChangeShapeType="1" noTextEdit="1"/>
                </p:cNvSpPr>
                <p:nvPr/>
              </p:nvSpPr>
              <p:spPr>
                <a:xfrm>
                  <a:off x="4533900" y="2851150"/>
                  <a:ext cx="181460" cy="246221"/>
                </a:xfrm>
                <a:prstGeom prst="rect">
                  <a:avLst/>
                </a:prstGeom>
                <a:blipFill>
                  <a:blip r:embed="rId6"/>
                  <a:stretch>
                    <a:fillRect l="-26667" t="-42500" r="-93333" b="-2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CuadroTexto 22"/>
                <p:cNvSpPr txBox="1"/>
                <p:nvPr/>
              </p:nvSpPr>
              <p:spPr>
                <a:xfrm>
                  <a:off x="4508500" y="4349750"/>
                  <a:ext cx="181460" cy="246221"/>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𝑔</m:t>
                            </m:r>
                          </m:e>
                        </m:acc>
                      </m:oMath>
                    </m:oMathPara>
                  </a14:m>
                  <a:endParaRPr lang="es-ES" sz="1600" dirty="0"/>
                </a:p>
              </p:txBody>
            </p:sp>
          </mc:Choice>
          <mc:Fallback xmlns="">
            <p:sp>
              <p:nvSpPr>
                <p:cNvPr id="23" name="CuadroTexto 22"/>
                <p:cNvSpPr txBox="1">
                  <a:spLocks noRot="1" noChangeAspect="1" noMove="1" noResize="1" noEditPoints="1" noAdjustHandles="1" noChangeArrowheads="1" noChangeShapeType="1" noTextEdit="1"/>
                </p:cNvSpPr>
                <p:nvPr/>
              </p:nvSpPr>
              <p:spPr>
                <a:xfrm>
                  <a:off x="4508500" y="4349750"/>
                  <a:ext cx="181460" cy="246221"/>
                </a:xfrm>
                <a:prstGeom prst="rect">
                  <a:avLst/>
                </a:prstGeom>
                <a:blipFill>
                  <a:blip r:embed="rId7"/>
                  <a:stretch>
                    <a:fillRect l="-27586" t="-42500" r="-100000" b="-22500"/>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24" name="CuadroTexto 23"/>
              <p:cNvSpPr txBox="1"/>
              <p:nvPr/>
            </p:nvSpPr>
            <p:spPr>
              <a:xfrm>
                <a:off x="1244600" y="2838450"/>
                <a:ext cx="419100" cy="27776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𝑆</m:t>
                          </m:r>
                        </m:e>
                      </m:acc>
                    </m:oMath>
                  </m:oMathPara>
                </a14:m>
                <a:endParaRPr lang="es-ES" sz="1600" dirty="0"/>
              </a:p>
            </p:txBody>
          </p:sp>
        </mc:Choice>
        <mc:Fallback xmlns="">
          <p:sp>
            <p:nvSpPr>
              <p:cNvPr id="24" name="CuadroTexto 23"/>
              <p:cNvSpPr txBox="1">
                <a:spLocks noRot="1" noChangeAspect="1" noMove="1" noResize="1" noEditPoints="1" noAdjustHandles="1" noChangeArrowheads="1" noChangeShapeType="1" noTextEdit="1"/>
              </p:cNvSpPr>
              <p:nvPr/>
            </p:nvSpPr>
            <p:spPr>
              <a:xfrm>
                <a:off x="1244600" y="2838450"/>
                <a:ext cx="419100" cy="277768"/>
              </a:xfrm>
              <a:prstGeom prst="rect">
                <a:avLst/>
              </a:prstGeom>
              <a:blipFill>
                <a:blip r:embed="rId8"/>
                <a:stretch>
                  <a:fillRect t="-40000" r="-46377" b="-222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5" name="CuadroTexto 24"/>
              <p:cNvSpPr txBox="1"/>
              <p:nvPr/>
            </p:nvSpPr>
            <p:spPr>
              <a:xfrm>
                <a:off x="1676400" y="4552950"/>
                <a:ext cx="266700" cy="27776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𝑆</m:t>
                          </m:r>
                        </m:e>
                      </m:acc>
                    </m:oMath>
                  </m:oMathPara>
                </a14:m>
                <a:endParaRPr lang="es-ES" sz="1600" dirty="0"/>
              </a:p>
            </p:txBody>
          </p:sp>
        </mc:Choice>
        <mc:Fallback xmlns="">
          <p:sp>
            <p:nvSpPr>
              <p:cNvPr id="25" name="CuadroTexto 24"/>
              <p:cNvSpPr txBox="1">
                <a:spLocks noRot="1" noChangeAspect="1" noMove="1" noResize="1" noEditPoints="1" noAdjustHandles="1" noChangeArrowheads="1" noChangeShapeType="1" noTextEdit="1"/>
              </p:cNvSpPr>
              <p:nvPr/>
            </p:nvSpPr>
            <p:spPr>
              <a:xfrm>
                <a:off x="1676400" y="4552950"/>
                <a:ext cx="266700" cy="277768"/>
              </a:xfrm>
              <a:prstGeom prst="rect">
                <a:avLst/>
              </a:prstGeom>
              <a:blipFill>
                <a:blip r:embed="rId9"/>
                <a:stretch>
                  <a:fillRect t="-40000" r="-81818" b="-222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CuadroTexto 25"/>
              <p:cNvSpPr txBox="1"/>
              <p:nvPr/>
            </p:nvSpPr>
            <p:spPr>
              <a:xfrm>
                <a:off x="3644900" y="2825750"/>
                <a:ext cx="419100" cy="27776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𝑆</m:t>
                          </m:r>
                        </m:e>
                      </m:acc>
                    </m:oMath>
                  </m:oMathPara>
                </a14:m>
                <a:endParaRPr lang="es-ES" sz="1600" dirty="0"/>
              </a:p>
            </p:txBody>
          </p:sp>
        </mc:Choice>
        <mc:Fallback xmlns="">
          <p:sp>
            <p:nvSpPr>
              <p:cNvPr id="26" name="CuadroTexto 25"/>
              <p:cNvSpPr txBox="1">
                <a:spLocks noRot="1" noChangeAspect="1" noMove="1" noResize="1" noEditPoints="1" noAdjustHandles="1" noChangeArrowheads="1" noChangeShapeType="1" noTextEdit="1"/>
              </p:cNvSpPr>
              <p:nvPr/>
            </p:nvSpPr>
            <p:spPr>
              <a:xfrm>
                <a:off x="3644900" y="2825750"/>
                <a:ext cx="419100" cy="277768"/>
              </a:xfrm>
              <a:prstGeom prst="rect">
                <a:avLst/>
              </a:prstGeom>
              <a:blipFill>
                <a:blip r:embed="rId10"/>
                <a:stretch>
                  <a:fillRect t="-40000" r="-44928" b="-222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7" name="CuadroTexto 26"/>
              <p:cNvSpPr txBox="1"/>
              <p:nvPr/>
            </p:nvSpPr>
            <p:spPr>
              <a:xfrm>
                <a:off x="4051300" y="4921250"/>
                <a:ext cx="266700" cy="27776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𝑆</m:t>
                          </m:r>
                        </m:e>
                      </m:acc>
                    </m:oMath>
                  </m:oMathPara>
                </a14:m>
                <a:endParaRPr lang="es-ES" sz="1600" dirty="0"/>
              </a:p>
            </p:txBody>
          </p:sp>
        </mc:Choice>
        <mc:Fallback xmlns="">
          <p:sp>
            <p:nvSpPr>
              <p:cNvPr id="27" name="CuadroTexto 26"/>
              <p:cNvSpPr txBox="1">
                <a:spLocks noRot="1" noChangeAspect="1" noMove="1" noResize="1" noEditPoints="1" noAdjustHandles="1" noChangeArrowheads="1" noChangeShapeType="1" noTextEdit="1"/>
              </p:cNvSpPr>
              <p:nvPr/>
            </p:nvSpPr>
            <p:spPr>
              <a:xfrm>
                <a:off x="4051300" y="4921250"/>
                <a:ext cx="266700" cy="277768"/>
              </a:xfrm>
              <a:prstGeom prst="rect">
                <a:avLst/>
              </a:prstGeom>
              <a:blipFill>
                <a:blip r:embed="rId11"/>
                <a:stretch>
                  <a:fillRect t="-36957" r="-86047" b="-2174"/>
                </a:stretch>
              </a:blipFill>
            </p:spPr>
            <p:txBody>
              <a:bodyPr/>
              <a:lstStyle/>
              <a:p>
                <a:r>
                  <a:rPr lang="es-ES">
                    <a:noFill/>
                  </a:rPr>
                  <a:t> </a:t>
                </a:r>
              </a:p>
            </p:txBody>
          </p:sp>
        </mc:Fallback>
      </mc:AlternateContent>
    </p:spTree>
    <p:extLst>
      <p:ext uri="{BB962C8B-B14F-4D97-AF65-F5344CB8AC3E}">
        <p14:creationId xmlns:p14="http://schemas.microsoft.com/office/powerpoint/2010/main" val="22654461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p:sp>
        <p:nvSpPr>
          <p:cNvPr id="28" name="CuadroTexto 27"/>
          <p:cNvSpPr txBox="1"/>
          <p:nvPr/>
        </p:nvSpPr>
        <p:spPr>
          <a:xfrm>
            <a:off x="452957" y="1057072"/>
            <a:ext cx="5725616"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 </a:t>
            </a:r>
            <a:r>
              <a:rPr lang="es-ES" b="1" dirty="0" smtClean="0">
                <a:solidFill>
                  <a:srgbClr val="00B0F0"/>
                </a:solidFill>
              </a:rPr>
              <a:t>Flujo de un campo gravitatorio no uniforme</a:t>
            </a:r>
            <a:endParaRPr lang="es-ES" b="1" dirty="0">
              <a:solidFill>
                <a:srgbClr val="00B0F0"/>
              </a:solidFill>
            </a:endParaRPr>
          </a:p>
        </p:txBody>
      </p:sp>
      <p:sp>
        <p:nvSpPr>
          <p:cNvPr id="29" name="1 Cinta perforada"/>
          <p:cNvSpPr/>
          <p:nvPr/>
        </p:nvSpPr>
        <p:spPr>
          <a:xfrm rot="2463137">
            <a:off x="1093912" y="2281435"/>
            <a:ext cx="2922178" cy="2140281"/>
          </a:xfrm>
          <a:prstGeom prst="flowChartPunchedTape">
            <a:avLst/>
          </a:prstGeom>
          <a:gradFill flip="none" rotWithShape="1">
            <a:gsLst>
              <a:gs pos="0">
                <a:schemeClr val="accent1">
                  <a:tint val="66000"/>
                  <a:satMod val="160000"/>
                </a:schemeClr>
              </a:gs>
              <a:gs pos="53000">
                <a:schemeClr val="tx2">
                  <a:lumMod val="40000"/>
                  <a:lumOff val="60000"/>
                </a:schemeClr>
              </a:gs>
              <a:gs pos="43000">
                <a:schemeClr val="tx2">
                  <a:lumMod val="60000"/>
                  <a:lumOff val="4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cxnSp>
        <p:nvCxnSpPr>
          <p:cNvPr id="30" name="10 Conector recto"/>
          <p:cNvCxnSpPr/>
          <p:nvPr/>
        </p:nvCxnSpPr>
        <p:spPr>
          <a:xfrm flipV="1">
            <a:off x="1118856" y="3744923"/>
            <a:ext cx="272954" cy="1473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17 Conector recto"/>
          <p:cNvCxnSpPr/>
          <p:nvPr/>
        </p:nvCxnSpPr>
        <p:spPr>
          <a:xfrm flipV="1">
            <a:off x="1118855" y="3935992"/>
            <a:ext cx="559558" cy="1282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20 Conector recto"/>
          <p:cNvCxnSpPr/>
          <p:nvPr/>
        </p:nvCxnSpPr>
        <p:spPr>
          <a:xfrm flipV="1">
            <a:off x="1118855" y="3990583"/>
            <a:ext cx="1050878" cy="12282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23 Conector recto"/>
          <p:cNvCxnSpPr/>
          <p:nvPr/>
        </p:nvCxnSpPr>
        <p:spPr>
          <a:xfrm flipV="1">
            <a:off x="1118855" y="4181651"/>
            <a:ext cx="1392072" cy="1037231"/>
          </a:xfrm>
          <a:prstGeom prst="line">
            <a:avLst/>
          </a:prstGeom>
        </p:spPr>
        <p:style>
          <a:lnRef idx="1">
            <a:schemeClr val="accent1"/>
          </a:lnRef>
          <a:fillRef idx="0">
            <a:schemeClr val="accent1"/>
          </a:fillRef>
          <a:effectRef idx="0">
            <a:schemeClr val="accent1"/>
          </a:effectRef>
          <a:fontRef idx="minor">
            <a:schemeClr val="tx1"/>
          </a:fontRef>
        </p:style>
      </p:cxnSp>
      <p:sp>
        <p:nvSpPr>
          <p:cNvPr id="34" name="25 Rectángulo"/>
          <p:cNvSpPr/>
          <p:nvPr/>
        </p:nvSpPr>
        <p:spPr>
          <a:xfrm rot="2639218">
            <a:off x="3042525" y="3495073"/>
            <a:ext cx="237867" cy="2406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pic>
        <p:nvPicPr>
          <p:cNvPr id="35"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252" y="4904108"/>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28 Conector recto de flecha"/>
          <p:cNvCxnSpPr/>
          <p:nvPr/>
        </p:nvCxnSpPr>
        <p:spPr>
          <a:xfrm flipH="1">
            <a:off x="2324122" y="3611076"/>
            <a:ext cx="838201" cy="71437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31 Conector recto de flecha"/>
          <p:cNvCxnSpPr/>
          <p:nvPr/>
        </p:nvCxnSpPr>
        <p:spPr>
          <a:xfrm flipV="1">
            <a:off x="3168294" y="3226308"/>
            <a:ext cx="475397" cy="384412"/>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2047 CuadroTexto"/>
              <p:cNvSpPr txBox="1"/>
              <p:nvPr/>
            </p:nvSpPr>
            <p:spPr>
              <a:xfrm>
                <a:off x="2452580" y="3681759"/>
                <a:ext cx="36612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𝑔</m:t>
                          </m:r>
                        </m:e>
                      </m:acc>
                    </m:oMath>
                  </m:oMathPara>
                </a14:m>
                <a:endParaRPr lang="es-ES" sz="1600" dirty="0"/>
              </a:p>
            </p:txBody>
          </p:sp>
        </mc:Choice>
        <mc:Fallback xmlns="">
          <p:sp>
            <p:nvSpPr>
              <p:cNvPr id="38" name="2047 CuadroTexto"/>
              <p:cNvSpPr txBox="1">
                <a:spLocks noRot="1" noChangeAspect="1" noMove="1" noResize="1" noEditPoints="1" noAdjustHandles="1" noChangeArrowheads="1" noChangeShapeType="1" noTextEdit="1"/>
              </p:cNvSpPr>
              <p:nvPr/>
            </p:nvSpPr>
            <p:spPr>
              <a:xfrm>
                <a:off x="2452580" y="3681759"/>
                <a:ext cx="366126" cy="338554"/>
              </a:xfrm>
              <a:prstGeom prst="rect">
                <a:avLst/>
              </a:prstGeom>
              <a:blipFill>
                <a:blip r:embed="rId3"/>
                <a:stretch>
                  <a:fillRect t="-16071" r="-25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9" name="34 CuadroTexto"/>
              <p:cNvSpPr txBox="1"/>
              <p:nvPr/>
            </p:nvSpPr>
            <p:spPr>
              <a:xfrm>
                <a:off x="3325965" y="2859410"/>
                <a:ext cx="475771" cy="3701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𝑑</m:t>
                      </m:r>
                      <m:acc>
                        <m:accPr>
                          <m:chr m:val="⃗"/>
                          <m:ctrlPr>
                            <a:rPr lang="es-ES" sz="1600" i="1" smtClean="0">
                              <a:latin typeface="Cambria Math" panose="02040503050406030204" pitchFamily="18" charset="0"/>
                            </a:rPr>
                          </m:ctrlPr>
                        </m:accPr>
                        <m:e>
                          <m:r>
                            <a:rPr lang="es-ES" sz="1600" b="0" i="1" smtClean="0">
                              <a:latin typeface="Cambria Math"/>
                            </a:rPr>
                            <m:t>𝑆</m:t>
                          </m:r>
                        </m:e>
                      </m:acc>
                    </m:oMath>
                  </m:oMathPara>
                </a14:m>
                <a:endParaRPr lang="es-ES" sz="1600" dirty="0"/>
              </a:p>
            </p:txBody>
          </p:sp>
        </mc:Choice>
        <mc:Fallback xmlns="">
          <p:sp>
            <p:nvSpPr>
              <p:cNvPr id="39" name="34 CuadroTexto"/>
              <p:cNvSpPr txBox="1">
                <a:spLocks noRot="1" noChangeAspect="1" noMove="1" noResize="1" noEditPoints="1" noAdjustHandles="1" noChangeArrowheads="1" noChangeShapeType="1" noTextEdit="1"/>
              </p:cNvSpPr>
              <p:nvPr/>
            </p:nvSpPr>
            <p:spPr>
              <a:xfrm>
                <a:off x="3325965" y="2859410"/>
                <a:ext cx="475771" cy="370101"/>
              </a:xfrm>
              <a:prstGeom prst="rect">
                <a:avLst/>
              </a:prstGeom>
              <a:blipFill>
                <a:blip r:embed="rId4"/>
                <a:stretch>
                  <a:fillRect t="-16393" r="-42308"/>
                </a:stretch>
              </a:blipFill>
            </p:spPr>
            <p:txBody>
              <a:bodyPr/>
              <a:lstStyle/>
              <a:p>
                <a:r>
                  <a:rPr lang="es-ES">
                    <a:noFill/>
                  </a:rPr>
                  <a:t> </a:t>
                </a:r>
              </a:p>
            </p:txBody>
          </p:sp>
        </mc:Fallback>
      </mc:AlternateContent>
      <p:sp>
        <p:nvSpPr>
          <p:cNvPr id="40" name="2048 CuadroTexto"/>
          <p:cNvSpPr txBox="1"/>
          <p:nvPr/>
        </p:nvSpPr>
        <p:spPr>
          <a:xfrm>
            <a:off x="4795790" y="1623454"/>
            <a:ext cx="3944203" cy="2554545"/>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cs typeface="Arial" pitchFamily="34" charset="0"/>
                <a:sym typeface="Wingdings"/>
              </a:rPr>
              <a:t>Se divide la superficie en elementos diferenciales donde podemos considerar que el campo eléctrico a su través es prácticamente constante.</a:t>
            </a:r>
          </a:p>
          <a:p>
            <a:pPr marL="177800" indent="-177800" algn="just">
              <a:buFont typeface="Wingdings"/>
              <a:buChar char="F"/>
            </a:pPr>
            <a:endParaRPr lang="es-ES" sz="1600" dirty="0">
              <a:cs typeface="Arial" pitchFamily="34" charset="0"/>
              <a:sym typeface="Wingdings"/>
            </a:endParaRPr>
          </a:p>
          <a:p>
            <a:pPr marL="177800" indent="-177800" algn="just">
              <a:buFont typeface="Arial" panose="020B0604020202020204" pitchFamily="34" charset="0"/>
              <a:buChar char="•"/>
            </a:pPr>
            <a:r>
              <a:rPr lang="es-ES" sz="1600" dirty="0" smtClean="0">
                <a:cs typeface="Arial" pitchFamily="34" charset="0"/>
                <a:sym typeface="Wingdings"/>
              </a:rPr>
              <a:t>Se define el flujo elemental como:</a:t>
            </a:r>
          </a:p>
          <a:p>
            <a:pPr marL="177800" indent="-177800" algn="just">
              <a:buFont typeface="Wingdings"/>
              <a:buChar char="F"/>
            </a:pPr>
            <a:endParaRPr lang="es-ES" sz="1600" dirty="0">
              <a:cs typeface="Arial" pitchFamily="34" charset="0"/>
              <a:sym typeface="Wingdings"/>
            </a:endParaRPr>
          </a:p>
          <a:p>
            <a:pPr marL="177800" indent="-177800" algn="just">
              <a:buFont typeface="Wingdings"/>
              <a:buChar char="F"/>
            </a:pPr>
            <a:endParaRPr lang="es-ES" sz="1600" dirty="0" smtClean="0">
              <a:cs typeface="Arial" pitchFamily="34" charset="0"/>
              <a:sym typeface="Wingdings"/>
            </a:endParaRPr>
          </a:p>
          <a:p>
            <a:pPr marL="177800" indent="-177800" algn="just">
              <a:buFont typeface="Wingdings"/>
              <a:buChar char="F"/>
            </a:pPr>
            <a:endParaRPr lang="es-ES" sz="1600" dirty="0">
              <a:cs typeface="Arial" pitchFamily="34" charset="0"/>
              <a:sym typeface="Wingdings"/>
            </a:endParaRPr>
          </a:p>
          <a:p>
            <a:pPr marL="177800" indent="-177800" algn="just">
              <a:buFont typeface="Arial" panose="020B0604020202020204" pitchFamily="34" charset="0"/>
              <a:buChar char="•"/>
            </a:pPr>
            <a:r>
              <a:rPr lang="es-ES" sz="1600" dirty="0" smtClean="0">
                <a:cs typeface="Arial" pitchFamily="34" charset="0"/>
                <a:sym typeface="Wingdings"/>
              </a:rPr>
              <a:t>El flujo total:</a:t>
            </a:r>
          </a:p>
        </p:txBody>
      </p:sp>
      <mc:AlternateContent xmlns:mc="http://schemas.openxmlformats.org/markup-compatibility/2006" xmlns:a14="http://schemas.microsoft.com/office/drawing/2010/main">
        <mc:Choice Requires="a14">
          <p:sp>
            <p:nvSpPr>
              <p:cNvPr id="41" name="7 CuadroTexto"/>
              <p:cNvSpPr txBox="1"/>
              <p:nvPr/>
            </p:nvSpPr>
            <p:spPr>
              <a:xfrm>
                <a:off x="6202725" y="3264442"/>
                <a:ext cx="1301638" cy="3701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ea typeface="Cambria Math"/>
                        </a:rPr>
                        <m:t>𝑑</m:t>
                      </m:r>
                      <m:r>
                        <m:rPr>
                          <m:sty m:val="p"/>
                        </m:rPr>
                        <a:rPr lang="es-ES" sz="1600" i="1" smtClean="0">
                          <a:latin typeface="Cambria Math"/>
                          <a:ea typeface="Cambria Math"/>
                        </a:rPr>
                        <m:t>Φ</m:t>
                      </m:r>
                      <m:r>
                        <a:rPr lang="es-ES" sz="1600" b="0" i="1" smtClean="0">
                          <a:latin typeface="Cambria Math"/>
                          <a:ea typeface="Cambria Math"/>
                        </a:rPr>
                        <m:t>=</m:t>
                      </m:r>
                      <m:acc>
                        <m:accPr>
                          <m:chr m:val="⃗"/>
                          <m:ctrlPr>
                            <a:rPr lang="es-ES" sz="1600" b="0" i="1" smtClean="0">
                              <a:latin typeface="Cambria Math" panose="02040503050406030204" pitchFamily="18" charset="0"/>
                              <a:ea typeface="Cambria Math"/>
                            </a:rPr>
                          </m:ctrlPr>
                        </m:accPr>
                        <m:e>
                          <m:r>
                            <a:rPr lang="es-ES" sz="1600" b="0" i="1" smtClean="0">
                              <a:latin typeface="Cambria Math" panose="02040503050406030204" pitchFamily="18" charset="0"/>
                              <a:ea typeface="Cambria Math"/>
                            </a:rPr>
                            <m:t>𝑔</m:t>
                          </m:r>
                        </m:e>
                      </m:acc>
                      <m:r>
                        <a:rPr lang="es-ES" sz="1600" b="0" i="1" smtClean="0">
                          <a:latin typeface="Cambria Math"/>
                          <a:ea typeface="Cambria Math"/>
                        </a:rPr>
                        <m:t>·</m:t>
                      </m:r>
                      <m:r>
                        <a:rPr lang="es-ES" sz="1600" b="0" i="1" smtClean="0">
                          <a:latin typeface="Cambria Math"/>
                          <a:ea typeface="Cambria Math"/>
                        </a:rPr>
                        <m:t>𝑑</m:t>
                      </m:r>
                      <m:acc>
                        <m:accPr>
                          <m:chr m:val="⃗"/>
                          <m:ctrlPr>
                            <a:rPr lang="es-ES" sz="1600" b="0" i="1" smtClean="0">
                              <a:latin typeface="Cambria Math" panose="02040503050406030204" pitchFamily="18" charset="0"/>
                              <a:ea typeface="Cambria Math"/>
                            </a:rPr>
                          </m:ctrlPr>
                        </m:accPr>
                        <m:e>
                          <m:r>
                            <a:rPr lang="es-ES" sz="1600" b="0" i="1" smtClean="0">
                              <a:latin typeface="Cambria Math"/>
                              <a:ea typeface="Cambria Math"/>
                            </a:rPr>
                            <m:t>𝑆</m:t>
                          </m:r>
                        </m:e>
                      </m:acc>
                    </m:oMath>
                  </m:oMathPara>
                </a14:m>
                <a:endParaRPr lang="es-ES" sz="1600" dirty="0"/>
              </a:p>
            </p:txBody>
          </p:sp>
        </mc:Choice>
        <mc:Fallback xmlns="">
          <p:sp>
            <p:nvSpPr>
              <p:cNvPr id="41" name="7 CuadroTexto"/>
              <p:cNvSpPr txBox="1">
                <a:spLocks noRot="1" noChangeAspect="1" noMove="1" noResize="1" noEditPoints="1" noAdjustHandles="1" noChangeArrowheads="1" noChangeShapeType="1" noTextEdit="1"/>
              </p:cNvSpPr>
              <p:nvPr/>
            </p:nvSpPr>
            <p:spPr>
              <a:xfrm>
                <a:off x="6202725" y="3264442"/>
                <a:ext cx="1301638" cy="370101"/>
              </a:xfrm>
              <a:prstGeom prst="rect">
                <a:avLst/>
              </a:prstGeom>
              <a:blipFill>
                <a:blip r:embed="rId5"/>
                <a:stretch>
                  <a:fillRect t="-16667" r="-17371" b="-1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2" name="36 CuadroTexto"/>
              <p:cNvSpPr txBox="1"/>
              <p:nvPr/>
            </p:nvSpPr>
            <p:spPr>
              <a:xfrm>
                <a:off x="5684474" y="4270826"/>
                <a:ext cx="2338140" cy="6678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1600" b="0" i="1" smtClean="0">
                          <a:latin typeface="Cambria Math"/>
                          <a:ea typeface="Cambria Math"/>
                        </a:rPr>
                        <m:t>Φ</m:t>
                      </m:r>
                      <m:r>
                        <a:rPr lang="es-ES" sz="1600" b="0" i="1" smtClean="0">
                          <a:latin typeface="Cambria Math"/>
                          <a:ea typeface="Cambria Math"/>
                        </a:rPr>
                        <m:t>=</m:t>
                      </m:r>
                      <m:nary>
                        <m:naryPr>
                          <m:ctrlPr>
                            <a:rPr lang="es-ES" sz="1600" b="0" i="1" smtClean="0">
                              <a:latin typeface="Cambria Math" panose="02040503050406030204" pitchFamily="18" charset="0"/>
                              <a:ea typeface="Cambria Math"/>
                            </a:rPr>
                          </m:ctrlPr>
                        </m:naryPr>
                        <m:sub>
                          <m:r>
                            <m:rPr>
                              <m:brk m:alnAt="23"/>
                            </m:rPr>
                            <a:rPr lang="es-ES" sz="1600" b="0" i="1" smtClean="0">
                              <a:latin typeface="Cambria Math"/>
                              <a:ea typeface="Cambria Math"/>
                            </a:rPr>
                            <m:t>𝑆</m:t>
                          </m:r>
                        </m:sub>
                        <m:sup/>
                        <m:e>
                          <m:r>
                            <a:rPr lang="es-ES" sz="1600" i="1">
                              <a:latin typeface="Cambria Math"/>
                              <a:ea typeface="Cambria Math"/>
                            </a:rPr>
                            <m:t>𝑑</m:t>
                          </m:r>
                          <m:r>
                            <m:rPr>
                              <m:sty m:val="p"/>
                            </m:rPr>
                            <a:rPr lang="es-ES" sz="1600" i="1">
                              <a:latin typeface="Cambria Math"/>
                              <a:ea typeface="Cambria Math"/>
                            </a:rPr>
                            <m:t>Φ</m:t>
                          </m:r>
                        </m:e>
                      </m:nary>
                      <m:r>
                        <a:rPr lang="es-ES" sz="1600" b="0" i="1" smtClean="0">
                          <a:latin typeface="Cambria Math"/>
                          <a:ea typeface="Cambria Math"/>
                        </a:rPr>
                        <m:t>=</m:t>
                      </m:r>
                      <m:nary>
                        <m:naryPr>
                          <m:ctrlPr>
                            <a:rPr lang="es-ES" sz="1600" b="0" i="1" smtClean="0">
                              <a:latin typeface="Cambria Math" panose="02040503050406030204" pitchFamily="18" charset="0"/>
                              <a:ea typeface="Cambria Math"/>
                            </a:rPr>
                          </m:ctrlPr>
                        </m:naryPr>
                        <m:sub>
                          <m:r>
                            <m:rPr>
                              <m:brk m:alnAt="23"/>
                            </m:rPr>
                            <a:rPr lang="es-ES" sz="1600" b="0" i="1" smtClean="0">
                              <a:latin typeface="Cambria Math"/>
                              <a:ea typeface="Cambria Math"/>
                            </a:rPr>
                            <m:t>𝑆</m:t>
                          </m:r>
                        </m:sub>
                        <m:sup/>
                        <m:e>
                          <m:acc>
                            <m:accPr>
                              <m:chr m:val="⃗"/>
                              <m:ctrlPr>
                                <a:rPr lang="es-ES" sz="1600" i="1">
                                  <a:latin typeface="Cambria Math" panose="02040503050406030204" pitchFamily="18" charset="0"/>
                                  <a:ea typeface="Cambria Math"/>
                                </a:rPr>
                              </m:ctrlPr>
                            </m:accPr>
                            <m:e>
                              <m:r>
                                <a:rPr lang="es-ES" sz="1600" b="0" i="1" smtClean="0">
                                  <a:latin typeface="Cambria Math" panose="02040503050406030204" pitchFamily="18" charset="0"/>
                                  <a:ea typeface="Cambria Math"/>
                                </a:rPr>
                                <m:t>𝑔</m:t>
                              </m:r>
                            </m:e>
                          </m:acc>
                          <m:r>
                            <a:rPr lang="es-ES" sz="1600" i="1">
                              <a:latin typeface="Cambria Math"/>
                              <a:ea typeface="Cambria Math"/>
                            </a:rPr>
                            <m:t>·</m:t>
                          </m:r>
                          <m:r>
                            <a:rPr lang="es-ES" sz="1600" i="1">
                              <a:latin typeface="Cambria Math"/>
                              <a:ea typeface="Cambria Math"/>
                            </a:rPr>
                            <m:t>𝑑</m:t>
                          </m:r>
                          <m:acc>
                            <m:accPr>
                              <m:chr m:val="⃗"/>
                              <m:ctrlPr>
                                <a:rPr lang="es-ES" sz="1600" i="1">
                                  <a:latin typeface="Cambria Math" panose="02040503050406030204" pitchFamily="18" charset="0"/>
                                  <a:ea typeface="Cambria Math"/>
                                </a:rPr>
                              </m:ctrlPr>
                            </m:accPr>
                            <m:e>
                              <m:r>
                                <a:rPr lang="es-ES" sz="1600" i="1">
                                  <a:latin typeface="Cambria Math"/>
                                  <a:ea typeface="Cambria Math"/>
                                </a:rPr>
                                <m:t>𝑆</m:t>
                              </m:r>
                            </m:e>
                          </m:acc>
                        </m:e>
                      </m:nary>
                    </m:oMath>
                  </m:oMathPara>
                </a14:m>
                <a:endParaRPr lang="es-ES" sz="1600" dirty="0"/>
              </a:p>
            </p:txBody>
          </p:sp>
        </mc:Choice>
        <mc:Fallback xmlns="">
          <p:sp>
            <p:nvSpPr>
              <p:cNvPr id="42" name="36 CuadroTexto"/>
              <p:cNvSpPr txBox="1">
                <a:spLocks noRot="1" noChangeAspect="1" noMove="1" noResize="1" noEditPoints="1" noAdjustHandles="1" noChangeArrowheads="1" noChangeShapeType="1" noTextEdit="1"/>
              </p:cNvSpPr>
              <p:nvPr/>
            </p:nvSpPr>
            <p:spPr>
              <a:xfrm>
                <a:off x="5684474" y="4270826"/>
                <a:ext cx="2338140" cy="667812"/>
              </a:xfrm>
              <a:prstGeom prst="rect">
                <a:avLst/>
              </a:prstGeom>
              <a:blipFill>
                <a:blip r:embed="rId6"/>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623182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p:sp>
        <p:nvSpPr>
          <p:cNvPr id="24" name="29 CuadroTexto"/>
          <p:cNvSpPr txBox="1"/>
          <p:nvPr/>
        </p:nvSpPr>
        <p:spPr>
          <a:xfrm>
            <a:off x="341194" y="955342"/>
            <a:ext cx="4981433" cy="369332"/>
          </a:xfrm>
          <a:prstGeom prst="rect">
            <a:avLst/>
          </a:prstGeom>
          <a:noFill/>
        </p:spPr>
        <p:txBody>
          <a:bodyPr wrap="square" rtlCol="0">
            <a:spAutoFit/>
          </a:bodyPr>
          <a:lstStyle/>
          <a:p>
            <a:r>
              <a:rPr lang="es-ES" b="1" dirty="0">
                <a:solidFill>
                  <a:srgbClr val="002060"/>
                </a:solidFill>
                <a:cs typeface="Arial" pitchFamily="34" charset="0"/>
              </a:rPr>
              <a:t>5</a:t>
            </a:r>
            <a:r>
              <a:rPr lang="es-ES" b="1" dirty="0" smtClean="0">
                <a:solidFill>
                  <a:srgbClr val="002060"/>
                </a:solidFill>
                <a:cs typeface="Arial" pitchFamily="34" charset="0"/>
              </a:rPr>
              <a:t>.3. Teorema de Gauss</a:t>
            </a:r>
            <a:endParaRPr lang="es-ES" b="1" dirty="0">
              <a:solidFill>
                <a:srgbClr val="002060"/>
              </a:solidFill>
              <a:cs typeface="Arial" pitchFamily="34" charset="0"/>
            </a:endParaRPr>
          </a:p>
        </p:txBody>
      </p:sp>
      <p:grpSp>
        <p:nvGrpSpPr>
          <p:cNvPr id="25" name="8 Grupo"/>
          <p:cNvGrpSpPr/>
          <p:nvPr/>
        </p:nvGrpSpPr>
        <p:grpSpPr>
          <a:xfrm>
            <a:off x="744431" y="1393664"/>
            <a:ext cx="1762768" cy="1823322"/>
            <a:chOff x="251371" y="2772087"/>
            <a:chExt cx="1762768" cy="1823322"/>
          </a:xfrm>
        </p:grpSpPr>
        <p:pic>
          <p:nvPicPr>
            <p:cNvPr id="26"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371" y="3045275"/>
              <a:ext cx="1550134" cy="155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6 Elipse"/>
            <p:cNvSpPr/>
            <p:nvPr/>
          </p:nvSpPr>
          <p:spPr>
            <a:xfrm rot="19485037">
              <a:off x="1354160" y="3316810"/>
              <a:ext cx="209993" cy="32169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pic>
          <p:nvPicPr>
            <p:cNvPr id="4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218" y="3588487"/>
              <a:ext cx="432000"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32 Conector recto de flecha"/>
            <p:cNvCxnSpPr/>
            <p:nvPr/>
          </p:nvCxnSpPr>
          <p:spPr>
            <a:xfrm flipV="1">
              <a:off x="1191479" y="3464153"/>
              <a:ext cx="272956" cy="218361"/>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33 Conector recto de flecha"/>
            <p:cNvCxnSpPr/>
            <p:nvPr/>
          </p:nvCxnSpPr>
          <p:spPr>
            <a:xfrm flipV="1">
              <a:off x="1462584" y="3084395"/>
              <a:ext cx="475397" cy="384412"/>
            </a:xfrm>
            <a:prstGeom prst="straightConnector1">
              <a:avLst/>
            </a:pr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35 CuadroTexto"/>
                <p:cNvSpPr txBox="1"/>
                <p:nvPr/>
              </p:nvSpPr>
              <p:spPr>
                <a:xfrm>
                  <a:off x="1017480" y="3261133"/>
                  <a:ext cx="36612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panose="02040503050406030204" pitchFamily="18" charset="0"/>
                              </a:rPr>
                              <m:t>𝑔</m:t>
                            </m:r>
                          </m:e>
                        </m:acc>
                      </m:oMath>
                    </m:oMathPara>
                  </a14:m>
                  <a:endParaRPr lang="es-ES" sz="1600" dirty="0"/>
                </a:p>
              </p:txBody>
            </p:sp>
          </mc:Choice>
          <mc:Fallback xmlns="">
            <p:sp>
              <p:nvSpPr>
                <p:cNvPr id="46" name="35 CuadroTexto"/>
                <p:cNvSpPr txBox="1">
                  <a:spLocks noRot="1" noChangeAspect="1" noMove="1" noResize="1" noEditPoints="1" noAdjustHandles="1" noChangeArrowheads="1" noChangeShapeType="1" noTextEdit="1"/>
                </p:cNvSpPr>
                <p:nvPr/>
              </p:nvSpPr>
              <p:spPr>
                <a:xfrm>
                  <a:off x="1017480" y="3261133"/>
                  <a:ext cx="366126" cy="338554"/>
                </a:xfrm>
                <a:prstGeom prst="rect">
                  <a:avLst/>
                </a:prstGeom>
                <a:blipFill>
                  <a:blip r:embed="rId4"/>
                  <a:stretch>
                    <a:fillRect t="-16364" r="-23333" b="-181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7" name="37 CuadroTexto"/>
                <p:cNvSpPr txBox="1"/>
                <p:nvPr/>
              </p:nvSpPr>
              <p:spPr>
                <a:xfrm>
                  <a:off x="1538368" y="2772087"/>
                  <a:ext cx="475771" cy="3701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𝑑</m:t>
                        </m:r>
                        <m:acc>
                          <m:accPr>
                            <m:chr m:val="⃗"/>
                            <m:ctrlPr>
                              <a:rPr lang="es-ES" sz="1600" i="1" smtClean="0">
                                <a:latin typeface="Cambria Math" panose="02040503050406030204" pitchFamily="18" charset="0"/>
                              </a:rPr>
                            </m:ctrlPr>
                          </m:accPr>
                          <m:e>
                            <m:r>
                              <a:rPr lang="es-ES" sz="1600" b="0" i="1" smtClean="0">
                                <a:latin typeface="Cambria Math"/>
                              </a:rPr>
                              <m:t>𝑆</m:t>
                            </m:r>
                          </m:e>
                        </m:acc>
                      </m:oMath>
                    </m:oMathPara>
                  </a14:m>
                  <a:endParaRPr lang="es-ES" sz="1600" dirty="0"/>
                </a:p>
              </p:txBody>
            </p:sp>
          </mc:Choice>
          <mc:Fallback xmlns="">
            <p:sp>
              <p:nvSpPr>
                <p:cNvPr id="47" name="37 CuadroTexto"/>
                <p:cNvSpPr txBox="1">
                  <a:spLocks noRot="1" noChangeAspect="1" noMove="1" noResize="1" noEditPoints="1" noAdjustHandles="1" noChangeArrowheads="1" noChangeShapeType="1" noTextEdit="1"/>
                </p:cNvSpPr>
                <p:nvPr/>
              </p:nvSpPr>
              <p:spPr>
                <a:xfrm>
                  <a:off x="1538368" y="2772087"/>
                  <a:ext cx="475771" cy="370101"/>
                </a:xfrm>
                <a:prstGeom prst="rect">
                  <a:avLst/>
                </a:prstGeom>
                <a:blipFill>
                  <a:blip r:embed="rId5"/>
                  <a:stretch>
                    <a:fillRect t="-16667" r="-43590"/>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48" name="CuadroTexto 47"/>
              <p:cNvSpPr txBox="1"/>
              <p:nvPr/>
            </p:nvSpPr>
            <p:spPr>
              <a:xfrm>
                <a:off x="3027527" y="1471683"/>
                <a:ext cx="4846262" cy="6458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𝜙</m:t>
                      </m:r>
                      <m:r>
                        <a:rPr lang="es-ES" sz="1600" b="0" i="1" smtClean="0">
                          <a:latin typeface="Cambria Math" panose="02040503050406030204" pitchFamily="18" charset="0"/>
                          <a:ea typeface="Cambria Math" panose="02040503050406030204" pitchFamily="18" charset="0"/>
                        </a:rPr>
                        <m:t>=</m:t>
                      </m:r>
                      <m:nary>
                        <m:naryPr>
                          <m:chr m:val="∮"/>
                          <m:limLoc m:val="undOvr"/>
                          <m:subHide m:val="on"/>
                          <m:supHide m:val="on"/>
                          <m:ctrlPr>
                            <a:rPr lang="es-ES" sz="1600" b="0" i="1" smtClean="0">
                              <a:latin typeface="Cambria Math" panose="02040503050406030204" pitchFamily="18" charset="0"/>
                              <a:ea typeface="Cambria Math" panose="02040503050406030204" pitchFamily="18" charset="0"/>
                            </a:rPr>
                          </m:ctrlPr>
                        </m:naryPr>
                        <m:sub/>
                        <m:sup/>
                        <m:e>
                          <m:acc>
                            <m:accPr>
                              <m:chr m:val="⃗"/>
                              <m:ctrlPr>
                                <a:rPr lang="es-ES" sz="1600" b="0" i="1" smtClean="0">
                                  <a:latin typeface="Cambria Math" panose="02040503050406030204" pitchFamily="18" charset="0"/>
                                  <a:ea typeface="Cambria Math" panose="02040503050406030204" pitchFamily="18" charset="0"/>
                                </a:rPr>
                              </m:ctrlPr>
                            </m:accPr>
                            <m:e>
                              <m:r>
                                <a:rPr lang="es-ES" sz="1600" b="0" i="1" smtClean="0">
                                  <a:latin typeface="Cambria Math" panose="02040503050406030204" pitchFamily="18" charset="0"/>
                                  <a:ea typeface="Cambria Math" panose="02040503050406030204" pitchFamily="18" charset="0"/>
                                </a:rPr>
                                <m:t>𝑔</m:t>
                              </m:r>
                            </m:e>
                          </m:acc>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𝑑</m:t>
                          </m:r>
                          <m:acc>
                            <m:accPr>
                              <m:chr m:val="⃗"/>
                              <m:ctrlPr>
                                <a:rPr lang="es-ES" sz="1600" b="0" i="1" smtClean="0">
                                  <a:latin typeface="Cambria Math" panose="02040503050406030204" pitchFamily="18" charset="0"/>
                                  <a:ea typeface="Cambria Math" panose="02040503050406030204" pitchFamily="18" charset="0"/>
                                </a:rPr>
                              </m:ctrlPr>
                            </m:accPr>
                            <m:e>
                              <m:r>
                                <a:rPr lang="es-ES" sz="1600" b="0" i="1" smtClean="0">
                                  <a:latin typeface="Cambria Math" panose="02040503050406030204" pitchFamily="18" charset="0"/>
                                  <a:ea typeface="Cambria Math" panose="02040503050406030204" pitchFamily="18" charset="0"/>
                                </a:rPr>
                                <m:t>𝑆</m:t>
                              </m:r>
                            </m:e>
                          </m:acc>
                        </m:e>
                      </m:nary>
                      <m:r>
                        <a:rPr lang="es-ES" sz="1600" b="0" i="1" smtClean="0">
                          <a:latin typeface="Cambria Math" panose="02040503050406030204" pitchFamily="18" charset="0"/>
                          <a:ea typeface="Cambria Math" panose="02040503050406030204" pitchFamily="18" charset="0"/>
                        </a:rPr>
                        <m:t>=−</m:t>
                      </m:r>
                      <m:nary>
                        <m:naryPr>
                          <m:chr m:val="∮"/>
                          <m:limLoc m:val="undOvr"/>
                          <m:subHide m:val="on"/>
                          <m:supHide m:val="on"/>
                          <m:ctrlPr>
                            <a:rPr lang="es-ES" sz="1600" b="0" i="1" smtClean="0">
                              <a:latin typeface="Cambria Math" panose="02040503050406030204" pitchFamily="18" charset="0"/>
                              <a:ea typeface="Cambria Math" panose="02040503050406030204" pitchFamily="18" charset="0"/>
                            </a:rPr>
                          </m:ctrlPr>
                        </m:naryPr>
                        <m:sub/>
                        <m:sup/>
                        <m:e>
                          <m:r>
                            <a:rPr lang="es-ES" sz="1600" b="0" i="1" smtClean="0">
                              <a:latin typeface="Cambria Math" panose="02040503050406030204" pitchFamily="18" charset="0"/>
                              <a:ea typeface="Cambria Math" panose="02040503050406030204" pitchFamily="18" charset="0"/>
                            </a:rPr>
                            <m:t>𝑔</m:t>
                          </m:r>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𝑑𝑆</m:t>
                          </m:r>
                        </m:e>
                      </m:nary>
                      <m:r>
                        <a:rPr lang="es-ES" sz="1600" b="0" i="1" smtClean="0">
                          <a:latin typeface="Cambria Math" panose="02040503050406030204" pitchFamily="18" charset="0"/>
                          <a:ea typeface="Cambria Math" panose="02040503050406030204" pitchFamily="18" charset="0"/>
                        </a:rPr>
                        <m:t>=−</m:t>
                      </m:r>
                      <m:nary>
                        <m:naryPr>
                          <m:chr m:val="∮"/>
                          <m:limLoc m:val="undOvr"/>
                          <m:subHide m:val="on"/>
                          <m:supHide m:val="on"/>
                          <m:ctrlPr>
                            <a:rPr lang="es-ES" sz="1600" b="0" i="1" smtClean="0">
                              <a:latin typeface="Cambria Math" panose="02040503050406030204" pitchFamily="18" charset="0"/>
                              <a:ea typeface="Cambria Math" panose="02040503050406030204" pitchFamily="18" charset="0"/>
                            </a:rPr>
                          </m:ctrlPr>
                        </m:naryPr>
                        <m:sub/>
                        <m:sup/>
                        <m:e>
                          <m:r>
                            <a:rPr lang="es-ES" sz="1600" b="0" i="1" smtClean="0">
                              <a:latin typeface="Cambria Math" panose="02040503050406030204" pitchFamily="18" charset="0"/>
                              <a:ea typeface="Cambria Math" panose="02040503050406030204" pitchFamily="18" charset="0"/>
                            </a:rPr>
                            <m:t>𝐺</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𝑚</m:t>
                              </m:r>
                            </m:num>
                            <m:den>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𝑟</m:t>
                                  </m:r>
                                </m:e>
                                <m:sup>
                                  <m:r>
                                    <a:rPr lang="es-ES" sz="1600" b="0" i="1" smtClean="0">
                                      <a:latin typeface="Cambria Math" panose="02040503050406030204" pitchFamily="18" charset="0"/>
                                      <a:ea typeface="Cambria Math" panose="02040503050406030204" pitchFamily="18" charset="0"/>
                                    </a:rPr>
                                    <m:t>2</m:t>
                                  </m:r>
                                </m:sup>
                              </m:sSup>
                            </m:den>
                          </m:f>
                          <m:r>
                            <a:rPr lang="es-ES" sz="1600" i="1">
                              <a:latin typeface="Cambria Math" panose="02040503050406030204" pitchFamily="18" charset="0"/>
                              <a:ea typeface="Cambria Math" panose="02040503050406030204" pitchFamily="18" charset="0"/>
                            </a:rPr>
                            <m:t> </m:t>
                          </m:r>
                          <m:r>
                            <a:rPr lang="es-ES" sz="1600" i="1">
                              <a:latin typeface="Cambria Math" panose="02040503050406030204" pitchFamily="18" charset="0"/>
                              <a:ea typeface="Cambria Math" panose="02040503050406030204" pitchFamily="18" charset="0"/>
                            </a:rPr>
                            <m:t>𝑑𝑆</m:t>
                          </m:r>
                          <m:r>
                            <a:rPr lang="es-ES" sz="1600" i="1">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𝐺</m:t>
                          </m:r>
                          <m:f>
                            <m:fPr>
                              <m:ctrlPr>
                                <a:rPr lang="es-ES" sz="1600" i="1">
                                  <a:latin typeface="Cambria Math" panose="02040503050406030204" pitchFamily="18" charset="0"/>
                                  <a:ea typeface="Cambria Math" panose="02040503050406030204" pitchFamily="18" charset="0"/>
                                </a:rPr>
                              </m:ctrlPr>
                            </m:fPr>
                            <m:num>
                              <m:r>
                                <a:rPr lang="es-ES" sz="1600" i="1">
                                  <a:latin typeface="Cambria Math" panose="02040503050406030204" pitchFamily="18" charset="0"/>
                                  <a:ea typeface="Cambria Math" panose="02040503050406030204" pitchFamily="18" charset="0"/>
                                </a:rPr>
                                <m:t>𝑚</m:t>
                              </m:r>
                            </m:num>
                            <m:den>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𝑟</m:t>
                                  </m:r>
                                </m:e>
                                <m:sup>
                                  <m:r>
                                    <a:rPr lang="es-ES" sz="1600" i="1">
                                      <a:latin typeface="Cambria Math" panose="02040503050406030204" pitchFamily="18" charset="0"/>
                                      <a:ea typeface="Cambria Math" panose="02040503050406030204" pitchFamily="18" charset="0"/>
                                    </a:rPr>
                                    <m:t>2</m:t>
                                  </m:r>
                                </m:sup>
                              </m:sSup>
                            </m:den>
                          </m:f>
                          <m:nary>
                            <m:naryPr>
                              <m:chr m:val="∮"/>
                              <m:limLoc m:val="undOvr"/>
                              <m:subHide m:val="on"/>
                              <m:supHide m:val="on"/>
                              <m:ctrlPr>
                                <a:rPr lang="es-ES" sz="1600" i="1" smtClean="0">
                                  <a:latin typeface="Cambria Math" panose="02040503050406030204" pitchFamily="18" charset="0"/>
                                  <a:ea typeface="Cambria Math" panose="02040503050406030204" pitchFamily="18" charset="0"/>
                                </a:rPr>
                              </m:ctrlPr>
                            </m:naryPr>
                            <m:sub/>
                            <m:sup/>
                            <m:e>
                              <m:r>
                                <a:rPr lang="es-ES" sz="1600" b="0" i="1" smtClean="0">
                                  <a:latin typeface="Cambria Math" panose="02040503050406030204" pitchFamily="18" charset="0"/>
                                  <a:ea typeface="Cambria Math" panose="02040503050406030204" pitchFamily="18" charset="0"/>
                                </a:rPr>
                                <m:t>𝑑𝑆</m:t>
                              </m:r>
                            </m:e>
                          </m:nary>
                        </m:e>
                      </m:nary>
                    </m:oMath>
                  </m:oMathPara>
                </a14:m>
                <a:endParaRPr lang="es-ES" sz="1600" dirty="0"/>
              </a:p>
            </p:txBody>
          </p:sp>
        </mc:Choice>
        <mc:Fallback xmlns="">
          <p:sp>
            <p:nvSpPr>
              <p:cNvPr id="48" name="CuadroTexto 47"/>
              <p:cNvSpPr txBox="1">
                <a:spLocks noRot="1" noChangeAspect="1" noMove="1" noResize="1" noEditPoints="1" noAdjustHandles="1" noChangeArrowheads="1" noChangeShapeType="1" noTextEdit="1"/>
              </p:cNvSpPr>
              <p:nvPr/>
            </p:nvSpPr>
            <p:spPr>
              <a:xfrm>
                <a:off x="3027527" y="1471683"/>
                <a:ext cx="4846262" cy="645882"/>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9" name="CuadroTexto 48"/>
              <p:cNvSpPr txBox="1"/>
              <p:nvPr/>
            </p:nvSpPr>
            <p:spPr>
              <a:xfrm>
                <a:off x="3036628" y="2299648"/>
                <a:ext cx="3002360" cy="4201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𝜙</m:t>
                      </m:r>
                      <m:r>
                        <a:rPr lang="es-ES" sz="1600" b="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𝐺</m:t>
                      </m:r>
                      <m:f>
                        <m:fPr>
                          <m:ctrlPr>
                            <a:rPr lang="es-ES" sz="1600" i="1">
                              <a:latin typeface="Cambria Math" panose="02040503050406030204" pitchFamily="18" charset="0"/>
                              <a:ea typeface="Cambria Math" panose="02040503050406030204" pitchFamily="18" charset="0"/>
                            </a:rPr>
                          </m:ctrlPr>
                        </m:fPr>
                        <m:num>
                          <m:r>
                            <a:rPr lang="es-ES" sz="1600" i="1">
                              <a:latin typeface="Cambria Math" panose="02040503050406030204" pitchFamily="18" charset="0"/>
                              <a:ea typeface="Cambria Math" panose="02040503050406030204" pitchFamily="18" charset="0"/>
                            </a:rPr>
                            <m:t>𝑚</m:t>
                          </m:r>
                        </m:num>
                        <m:den>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𝑟</m:t>
                              </m:r>
                            </m:e>
                            <m:sup>
                              <m:r>
                                <a:rPr lang="es-ES" sz="1600" i="1">
                                  <a:latin typeface="Cambria Math" panose="02040503050406030204" pitchFamily="18" charset="0"/>
                                  <a:ea typeface="Cambria Math" panose="02040503050406030204" pitchFamily="18" charset="0"/>
                                </a:rPr>
                                <m:t>2</m:t>
                              </m:r>
                            </m:sup>
                          </m:sSup>
                        </m:den>
                      </m:f>
                      <m:r>
                        <a:rPr lang="es-ES" sz="1600" b="0" i="1" smtClean="0">
                          <a:latin typeface="Cambria Math" panose="02040503050406030204" pitchFamily="18" charset="0"/>
                          <a:ea typeface="Cambria Math" panose="02040503050406030204" pitchFamily="18" charset="0"/>
                        </a:rPr>
                        <m:t> </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𝑆</m:t>
                          </m:r>
                        </m:e>
                        <m:sub>
                          <m:r>
                            <a:rPr lang="es-ES" sz="1600" b="0" i="1" smtClean="0">
                              <a:latin typeface="Cambria Math" panose="02040503050406030204" pitchFamily="18" charset="0"/>
                              <a:ea typeface="Cambria Math" panose="02040503050406030204" pitchFamily="18" charset="0"/>
                            </a:rPr>
                            <m:t>𝑒𝑠𝑓𝑒𝑟𝑎</m:t>
                          </m:r>
                        </m:sub>
                      </m:sSub>
                      <m:r>
                        <a:rPr lang="es-ES" sz="1600" b="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𝐺</m:t>
                      </m:r>
                      <m:f>
                        <m:fPr>
                          <m:ctrlPr>
                            <a:rPr lang="es-ES" sz="1600" i="1">
                              <a:latin typeface="Cambria Math" panose="02040503050406030204" pitchFamily="18" charset="0"/>
                              <a:ea typeface="Cambria Math" panose="02040503050406030204" pitchFamily="18" charset="0"/>
                            </a:rPr>
                          </m:ctrlPr>
                        </m:fPr>
                        <m:num>
                          <m:r>
                            <a:rPr lang="es-ES" sz="1600" i="1">
                              <a:latin typeface="Cambria Math" panose="02040503050406030204" pitchFamily="18" charset="0"/>
                              <a:ea typeface="Cambria Math" panose="02040503050406030204" pitchFamily="18" charset="0"/>
                            </a:rPr>
                            <m:t>𝑚</m:t>
                          </m:r>
                        </m:num>
                        <m:den>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𝑟</m:t>
                              </m:r>
                            </m:e>
                            <m:sup>
                              <m:r>
                                <a:rPr lang="es-ES" sz="1600" i="1">
                                  <a:latin typeface="Cambria Math" panose="02040503050406030204" pitchFamily="18" charset="0"/>
                                  <a:ea typeface="Cambria Math" panose="02040503050406030204" pitchFamily="18" charset="0"/>
                                </a:rPr>
                                <m:t>2</m:t>
                              </m:r>
                            </m:sup>
                          </m:sSup>
                        </m:den>
                      </m:f>
                      <m:r>
                        <a:rPr lang="es-ES" sz="1600" b="0" i="1" smtClean="0">
                          <a:latin typeface="Cambria Math" panose="02040503050406030204" pitchFamily="18" charset="0"/>
                          <a:ea typeface="Cambria Math" panose="02040503050406030204" pitchFamily="18" charset="0"/>
                        </a:rPr>
                        <m:t> 4</m:t>
                      </m:r>
                      <m:r>
                        <a:rPr lang="es-ES" sz="1600" b="0" i="1" smtClean="0">
                          <a:latin typeface="Cambria Math" panose="02040503050406030204" pitchFamily="18" charset="0"/>
                          <a:ea typeface="Cambria Math" panose="02040503050406030204" pitchFamily="18" charset="0"/>
                        </a:rPr>
                        <m:t>𝜋</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𝑟</m:t>
                          </m:r>
                        </m:e>
                        <m:sup>
                          <m:r>
                            <a:rPr lang="es-ES" sz="1600" b="0" i="1" smtClean="0">
                              <a:latin typeface="Cambria Math" panose="02040503050406030204" pitchFamily="18" charset="0"/>
                              <a:ea typeface="Cambria Math" panose="02040503050406030204" pitchFamily="18" charset="0"/>
                            </a:rPr>
                            <m:t>2</m:t>
                          </m:r>
                        </m:sup>
                      </m:sSup>
                    </m:oMath>
                  </m:oMathPara>
                </a14:m>
                <a:endParaRPr lang="es-ES" sz="1600" dirty="0"/>
              </a:p>
            </p:txBody>
          </p:sp>
        </mc:Choice>
        <mc:Fallback xmlns="">
          <p:sp>
            <p:nvSpPr>
              <p:cNvPr id="49" name="CuadroTexto 48"/>
              <p:cNvSpPr txBox="1">
                <a:spLocks noRot="1" noChangeAspect="1" noMove="1" noResize="1" noEditPoints="1" noAdjustHandles="1" noChangeArrowheads="1" noChangeShapeType="1" noTextEdit="1"/>
              </p:cNvSpPr>
              <p:nvPr/>
            </p:nvSpPr>
            <p:spPr>
              <a:xfrm>
                <a:off x="3036628" y="2299648"/>
                <a:ext cx="3002360" cy="420115"/>
              </a:xfrm>
              <a:prstGeom prst="rect">
                <a:avLst/>
              </a:prstGeom>
              <a:blipFill>
                <a:blip r:embed="rId7"/>
                <a:stretch>
                  <a:fillRect l="-1623" b="-1159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0" name="CuadroTexto 49"/>
              <p:cNvSpPr txBox="1"/>
              <p:nvPr/>
            </p:nvSpPr>
            <p:spPr>
              <a:xfrm>
                <a:off x="3052551" y="3025254"/>
                <a:ext cx="188102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ea typeface="Cambria Math" panose="02040503050406030204" pitchFamily="18" charset="0"/>
                        </a:rPr>
                        <m:t>𝝓</m:t>
                      </m:r>
                      <m:r>
                        <a:rPr lang="es-ES" sz="1600" b="1" i="1" smtClean="0">
                          <a:latin typeface="Cambria Math" panose="02040503050406030204" pitchFamily="18" charset="0"/>
                          <a:ea typeface="Cambria Math" panose="02040503050406030204" pitchFamily="18" charset="0"/>
                        </a:rPr>
                        <m:t>=− </m:t>
                      </m:r>
                      <m:r>
                        <a:rPr lang="es-ES" sz="1600" b="1" i="1" smtClean="0">
                          <a:latin typeface="Cambria Math" panose="02040503050406030204" pitchFamily="18" charset="0"/>
                          <a:ea typeface="Cambria Math" panose="02040503050406030204" pitchFamily="18" charset="0"/>
                        </a:rPr>
                        <m:t>𝟒</m:t>
                      </m:r>
                      <m:r>
                        <a:rPr lang="es-ES" sz="1600" b="1" i="1" smtClean="0">
                          <a:latin typeface="Cambria Math" panose="02040503050406030204" pitchFamily="18" charset="0"/>
                          <a:ea typeface="Cambria Math" panose="02040503050406030204" pitchFamily="18" charset="0"/>
                        </a:rPr>
                        <m:t>𝝅</m:t>
                      </m:r>
                      <m:r>
                        <a:rPr lang="es-ES" sz="1600" b="1" i="1" smtClean="0">
                          <a:latin typeface="Cambria Math" panose="02040503050406030204" pitchFamily="18" charset="0"/>
                          <a:ea typeface="Cambria Math" panose="02040503050406030204" pitchFamily="18" charset="0"/>
                        </a:rPr>
                        <m:t>𝑮</m:t>
                      </m:r>
                      <m:sSub>
                        <m:sSubPr>
                          <m:ctrlPr>
                            <a:rPr lang="es-ES" sz="1600" b="1" i="1" smtClean="0">
                              <a:latin typeface="Cambria Math" panose="02040503050406030204" pitchFamily="18" charset="0"/>
                              <a:ea typeface="Cambria Math" panose="02040503050406030204" pitchFamily="18" charset="0"/>
                            </a:rPr>
                          </m:ctrlPr>
                        </m:sSubPr>
                        <m:e>
                          <m:r>
                            <a:rPr lang="es-ES" sz="1600" b="1" i="1" smtClean="0">
                              <a:latin typeface="Cambria Math" panose="02040503050406030204" pitchFamily="18" charset="0"/>
                              <a:ea typeface="Cambria Math" panose="02040503050406030204" pitchFamily="18" charset="0"/>
                            </a:rPr>
                            <m:t>𝒎</m:t>
                          </m:r>
                        </m:e>
                        <m:sub>
                          <m:r>
                            <a:rPr lang="es-ES" sz="1600" b="1" i="1" smtClean="0">
                              <a:latin typeface="Cambria Math" panose="02040503050406030204" pitchFamily="18" charset="0"/>
                              <a:ea typeface="Cambria Math" panose="02040503050406030204" pitchFamily="18" charset="0"/>
                            </a:rPr>
                            <m:t>𝒊𝒏𝒕𝒆𝒓𝒊𝒐𝒓</m:t>
                          </m:r>
                        </m:sub>
                      </m:sSub>
                    </m:oMath>
                  </m:oMathPara>
                </a14:m>
                <a:endParaRPr lang="es-ES" sz="1600" b="1" dirty="0"/>
              </a:p>
            </p:txBody>
          </p:sp>
        </mc:Choice>
        <mc:Fallback xmlns="">
          <p:sp>
            <p:nvSpPr>
              <p:cNvPr id="50" name="CuadroTexto 49"/>
              <p:cNvSpPr txBox="1">
                <a:spLocks noRot="1" noChangeAspect="1" noMove="1" noResize="1" noEditPoints="1" noAdjustHandles="1" noChangeArrowheads="1" noChangeShapeType="1" noTextEdit="1"/>
              </p:cNvSpPr>
              <p:nvPr/>
            </p:nvSpPr>
            <p:spPr>
              <a:xfrm>
                <a:off x="3052551" y="3025254"/>
                <a:ext cx="1881028" cy="246221"/>
              </a:xfrm>
              <a:prstGeom prst="rect">
                <a:avLst/>
              </a:prstGeom>
              <a:blipFill>
                <a:blip r:embed="rId8"/>
                <a:stretch>
                  <a:fillRect l="-3247" t="-2439" r="-325" b="-29268"/>
                </a:stretch>
              </a:blipFill>
            </p:spPr>
            <p:txBody>
              <a:bodyPr/>
              <a:lstStyle/>
              <a:p>
                <a:r>
                  <a:rPr lang="es-ES">
                    <a:noFill/>
                  </a:rPr>
                  <a:t> </a:t>
                </a:r>
              </a:p>
            </p:txBody>
          </p:sp>
        </mc:Fallback>
      </mc:AlternateContent>
      <p:sp>
        <p:nvSpPr>
          <p:cNvPr id="51" name="CuadroTexto 50"/>
          <p:cNvSpPr txBox="1"/>
          <p:nvPr/>
        </p:nvSpPr>
        <p:spPr>
          <a:xfrm>
            <a:off x="504968" y="3630306"/>
            <a:ext cx="8134066"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t>El flujo neto de un campo gravitatorio que atraviesa una superficie cerrada que sitúa en el interior de un campo gravitatorio depende de la masa encerrada por dicha superficie.</a:t>
            </a:r>
            <a:endParaRPr lang="es-ES" sz="1600" dirty="0"/>
          </a:p>
        </p:txBody>
      </p:sp>
      <p:sp>
        <p:nvSpPr>
          <p:cNvPr id="52" name="CuadroTexto 51"/>
          <p:cNvSpPr txBox="1"/>
          <p:nvPr/>
        </p:nvSpPr>
        <p:spPr>
          <a:xfrm>
            <a:off x="409432" y="4640239"/>
            <a:ext cx="6550168"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 Campo gravitatorio en el interior de una esfera hueca</a:t>
            </a:r>
            <a:endParaRPr lang="es-ES" b="1" dirty="0">
              <a:solidFill>
                <a:srgbClr val="00B0F0"/>
              </a:solidFill>
            </a:endParaRPr>
          </a:p>
        </p:txBody>
      </p:sp>
      <p:sp>
        <p:nvSpPr>
          <p:cNvPr id="53" name="CuadroTexto 52"/>
          <p:cNvSpPr txBox="1"/>
          <p:nvPr/>
        </p:nvSpPr>
        <p:spPr>
          <a:xfrm>
            <a:off x="2565778" y="5158854"/>
            <a:ext cx="4546222" cy="338554"/>
          </a:xfrm>
          <a:prstGeom prst="rect">
            <a:avLst/>
          </a:prstGeom>
          <a:noFill/>
        </p:spPr>
        <p:txBody>
          <a:bodyPr wrap="square" rtlCol="0">
            <a:spAutoFit/>
          </a:bodyPr>
          <a:lstStyle/>
          <a:p>
            <a:r>
              <a:rPr lang="es-ES" sz="1600" dirty="0" smtClean="0"/>
              <a:t>Dado que en el interior no hay masa:</a:t>
            </a:r>
            <a:endParaRPr lang="es-ES" sz="1600" dirty="0"/>
          </a:p>
        </p:txBody>
      </p:sp>
      <mc:AlternateContent xmlns:mc="http://schemas.openxmlformats.org/markup-compatibility/2006" xmlns:a14="http://schemas.microsoft.com/office/drawing/2010/main">
        <mc:Choice Requires="a14">
          <p:sp>
            <p:nvSpPr>
              <p:cNvPr id="54" name="Rectángulo 53"/>
              <p:cNvSpPr/>
              <p:nvPr/>
            </p:nvSpPr>
            <p:spPr>
              <a:xfrm>
                <a:off x="2574377" y="5535489"/>
                <a:ext cx="3151312" cy="7382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𝜙</m:t>
                      </m:r>
                      <m:r>
                        <a:rPr lang="es-ES" sz="1600" i="1" smtClean="0">
                          <a:latin typeface="Cambria Math" panose="02040503050406030204" pitchFamily="18" charset="0"/>
                          <a:ea typeface="Cambria Math" panose="02040503050406030204" pitchFamily="18" charset="0"/>
                        </a:rPr>
                        <m:t>=</m:t>
                      </m:r>
                      <m:nary>
                        <m:naryPr>
                          <m:chr m:val="∮"/>
                          <m:limLoc m:val="undOvr"/>
                          <m:subHide m:val="on"/>
                          <m:supHide m:val="on"/>
                          <m:ctrlPr>
                            <a:rPr lang="es-ES" sz="1600" i="1">
                              <a:latin typeface="Cambria Math" panose="02040503050406030204" pitchFamily="18" charset="0"/>
                              <a:ea typeface="Cambria Math" panose="02040503050406030204" pitchFamily="18" charset="0"/>
                            </a:rPr>
                          </m:ctrlPr>
                        </m:naryPr>
                        <m:sub/>
                        <m:sup/>
                        <m:e>
                          <m:acc>
                            <m:accPr>
                              <m:chr m:val="⃗"/>
                              <m:ctrlPr>
                                <a:rPr lang="es-ES" sz="1600" i="1">
                                  <a:latin typeface="Cambria Math" panose="02040503050406030204" pitchFamily="18" charset="0"/>
                                  <a:ea typeface="Cambria Math" panose="02040503050406030204" pitchFamily="18" charset="0"/>
                                </a:rPr>
                              </m:ctrlPr>
                            </m:accPr>
                            <m:e>
                              <m:r>
                                <a:rPr lang="es-ES" sz="1600" i="1">
                                  <a:latin typeface="Cambria Math" panose="02040503050406030204" pitchFamily="18" charset="0"/>
                                  <a:ea typeface="Cambria Math" panose="02040503050406030204" pitchFamily="18" charset="0"/>
                                </a:rPr>
                                <m:t>𝑔</m:t>
                              </m:r>
                            </m:e>
                          </m:acc>
                          <m:r>
                            <a:rPr lang="es-ES" sz="1600" i="1">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𝑑</m:t>
                          </m:r>
                          <m:acc>
                            <m:accPr>
                              <m:chr m:val="⃗"/>
                              <m:ctrlPr>
                                <a:rPr lang="es-ES" sz="1600" i="1">
                                  <a:latin typeface="Cambria Math" panose="02040503050406030204" pitchFamily="18" charset="0"/>
                                  <a:ea typeface="Cambria Math" panose="02040503050406030204" pitchFamily="18" charset="0"/>
                                </a:rPr>
                              </m:ctrlPr>
                            </m:accPr>
                            <m:e>
                              <m:r>
                                <a:rPr lang="es-ES" sz="1600" i="1">
                                  <a:latin typeface="Cambria Math" panose="02040503050406030204" pitchFamily="18" charset="0"/>
                                  <a:ea typeface="Cambria Math" panose="02040503050406030204" pitchFamily="18" charset="0"/>
                                </a:rPr>
                                <m:t>𝑆</m:t>
                              </m:r>
                            </m:e>
                          </m:acc>
                        </m:e>
                      </m:nary>
                      <m:r>
                        <a:rPr lang="es-ES" sz="1600" b="0" i="1" smtClean="0">
                          <a:latin typeface="Cambria Math" panose="02040503050406030204" pitchFamily="18" charset="0"/>
                          <a:ea typeface="Cambria Math" panose="02040503050406030204" pitchFamily="18" charset="0"/>
                        </a:rPr>
                        <m:t>=0     ⟹       </m:t>
                      </m:r>
                      <m:acc>
                        <m:accPr>
                          <m:chr m:val="⃗"/>
                          <m:ctrlPr>
                            <a:rPr lang="es-ES" sz="1600" b="0" i="1" smtClean="0">
                              <a:latin typeface="Cambria Math" panose="02040503050406030204" pitchFamily="18" charset="0"/>
                              <a:ea typeface="Cambria Math" panose="02040503050406030204" pitchFamily="18" charset="0"/>
                            </a:rPr>
                          </m:ctrlPr>
                        </m:accPr>
                        <m:e>
                          <m:r>
                            <a:rPr lang="es-ES" sz="1600" b="0" i="1" smtClean="0">
                              <a:latin typeface="Cambria Math" panose="02040503050406030204" pitchFamily="18" charset="0"/>
                              <a:ea typeface="Cambria Math" panose="02040503050406030204" pitchFamily="18" charset="0"/>
                            </a:rPr>
                            <m:t>𝑔</m:t>
                          </m:r>
                        </m:e>
                      </m:acc>
                      <m:r>
                        <a:rPr lang="es-ES" sz="1600" b="0" i="1" smtClean="0">
                          <a:latin typeface="Cambria Math" panose="02040503050406030204" pitchFamily="18" charset="0"/>
                          <a:ea typeface="Cambria Math" panose="02040503050406030204" pitchFamily="18" charset="0"/>
                        </a:rPr>
                        <m:t>=0</m:t>
                      </m:r>
                    </m:oMath>
                  </m:oMathPara>
                </a14:m>
                <a:endParaRPr lang="es-ES" sz="1600" dirty="0"/>
              </a:p>
            </p:txBody>
          </p:sp>
        </mc:Choice>
        <mc:Fallback xmlns="">
          <p:sp>
            <p:nvSpPr>
              <p:cNvPr id="54" name="Rectángulo 53"/>
              <p:cNvSpPr>
                <a:spLocks noRot="1" noChangeAspect="1" noMove="1" noResize="1" noEditPoints="1" noAdjustHandles="1" noChangeArrowheads="1" noChangeShapeType="1" noTextEdit="1"/>
              </p:cNvSpPr>
              <p:nvPr/>
            </p:nvSpPr>
            <p:spPr>
              <a:xfrm>
                <a:off x="2574377" y="5535489"/>
                <a:ext cx="3151312" cy="738215"/>
              </a:xfrm>
              <a:prstGeom prst="rect">
                <a:avLst/>
              </a:prstGeom>
              <a:blipFill>
                <a:blip r:embed="rId9"/>
                <a:stretch>
                  <a:fillRect/>
                </a:stretch>
              </a:blipFill>
            </p:spPr>
            <p:txBody>
              <a:bodyPr/>
              <a:lstStyle/>
              <a:p>
                <a:r>
                  <a:rPr lang="es-ES">
                    <a:noFill/>
                  </a:rPr>
                  <a:t> </a:t>
                </a:r>
              </a:p>
            </p:txBody>
          </p:sp>
        </mc:Fallback>
      </mc:AlternateContent>
      <p:sp>
        <p:nvSpPr>
          <p:cNvPr id="55" name="Elipse 54"/>
          <p:cNvSpPr/>
          <p:nvPr/>
        </p:nvSpPr>
        <p:spPr>
          <a:xfrm>
            <a:off x="818866" y="5199797"/>
            <a:ext cx="1187355" cy="1188000"/>
          </a:xfrm>
          <a:prstGeom prst="ellipse">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Tree>
    <p:extLst>
      <p:ext uri="{BB962C8B-B14F-4D97-AF65-F5344CB8AC3E}">
        <p14:creationId xmlns:p14="http://schemas.microsoft.com/office/powerpoint/2010/main" val="26174720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p:sp>
        <p:nvSpPr>
          <p:cNvPr id="28" name="CuadroTexto 27"/>
          <p:cNvSpPr txBox="1"/>
          <p:nvPr/>
        </p:nvSpPr>
        <p:spPr>
          <a:xfrm>
            <a:off x="423080" y="1009934"/>
            <a:ext cx="656192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 Campo gravitatorio en el interior de una esfera maciza</a:t>
            </a:r>
            <a:endParaRPr lang="es-ES" b="1" dirty="0">
              <a:solidFill>
                <a:srgbClr val="00B0F0"/>
              </a:solidFill>
            </a:endParaRPr>
          </a:p>
        </p:txBody>
      </p:sp>
      <p:sp>
        <p:nvSpPr>
          <p:cNvPr id="29" name="CuadroTexto 28"/>
          <p:cNvSpPr txBox="1"/>
          <p:nvPr/>
        </p:nvSpPr>
        <p:spPr>
          <a:xfrm>
            <a:off x="586852" y="3766782"/>
            <a:ext cx="3643953" cy="338554"/>
          </a:xfrm>
          <a:prstGeom prst="rect">
            <a:avLst/>
          </a:prstGeom>
          <a:noFill/>
        </p:spPr>
        <p:txBody>
          <a:bodyPr wrap="square" rtlCol="0">
            <a:spAutoFit/>
          </a:bodyPr>
          <a:lstStyle/>
          <a:p>
            <a:r>
              <a:rPr lang="es-ES" sz="1600" dirty="0" smtClean="0"/>
              <a:t>Teniendo en cuenta que:</a:t>
            </a:r>
            <a:endParaRPr lang="es-ES" sz="1600" dirty="0"/>
          </a:p>
        </p:txBody>
      </p:sp>
      <p:sp>
        <p:nvSpPr>
          <p:cNvPr id="30" name="Elipse 29"/>
          <p:cNvSpPr/>
          <p:nvPr/>
        </p:nvSpPr>
        <p:spPr>
          <a:xfrm>
            <a:off x="805219" y="1637731"/>
            <a:ext cx="1440000" cy="1440000"/>
          </a:xfrm>
          <a:prstGeom prst="ellipse">
            <a:avLst/>
          </a:prstGeom>
          <a:solidFill>
            <a:schemeClr val="accent4">
              <a:lumMod val="60000"/>
              <a:lumOff val="40000"/>
            </a:schemeClr>
          </a:solidFill>
          <a:ln>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31" name="Elipse 30"/>
          <p:cNvSpPr/>
          <p:nvPr/>
        </p:nvSpPr>
        <p:spPr>
          <a:xfrm>
            <a:off x="1094096" y="1912961"/>
            <a:ext cx="900000" cy="900000"/>
          </a:xfrm>
          <a:prstGeom prst="ellipse">
            <a:avLst/>
          </a:prstGeom>
          <a:solidFill>
            <a:schemeClr val="accent4">
              <a:lumMod val="60000"/>
              <a:lumOff val="40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32" name="Conector recto 31"/>
          <p:cNvCxnSpPr>
            <a:endCxn id="31" idx="7"/>
          </p:cNvCxnSpPr>
          <p:nvPr/>
        </p:nvCxnSpPr>
        <p:spPr>
          <a:xfrm flipV="1">
            <a:off x="1529225" y="2044763"/>
            <a:ext cx="333069" cy="313065"/>
          </a:xfrm>
          <a:prstGeom prst="line">
            <a:avLst/>
          </a:prstGeom>
          <a:ln>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Conector recto 32"/>
          <p:cNvCxnSpPr>
            <a:endCxn id="30" idx="6"/>
          </p:cNvCxnSpPr>
          <p:nvPr/>
        </p:nvCxnSpPr>
        <p:spPr>
          <a:xfrm flipV="1">
            <a:off x="1531607" y="2357731"/>
            <a:ext cx="713612" cy="2478"/>
          </a:xfrm>
          <a:prstGeom prst="line">
            <a:avLst/>
          </a:prstGeom>
          <a:ln>
            <a:solidFill>
              <a:schemeClr val="accent2">
                <a:lumMod val="75000"/>
              </a:schemeClr>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CuadroTexto 33"/>
              <p:cNvSpPr txBox="1"/>
              <p:nvPr/>
            </p:nvSpPr>
            <p:spPr>
              <a:xfrm>
                <a:off x="1549022" y="1958453"/>
                <a:ext cx="1551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solidFill>
                            <a:srgbClr val="C00000"/>
                          </a:solidFill>
                          <a:latin typeface="Cambria Math" panose="02040503050406030204" pitchFamily="18" charset="0"/>
                        </a:rPr>
                        <m:t>𝑟</m:t>
                      </m:r>
                    </m:oMath>
                  </m:oMathPara>
                </a14:m>
                <a:endParaRPr lang="es-ES" sz="1600" dirty="0">
                  <a:solidFill>
                    <a:srgbClr val="C00000"/>
                  </a:solidFill>
                </a:endParaRPr>
              </a:p>
            </p:txBody>
          </p:sp>
        </mc:Choice>
        <mc:Fallback xmlns="">
          <p:sp>
            <p:nvSpPr>
              <p:cNvPr id="34" name="CuadroTexto 33"/>
              <p:cNvSpPr txBox="1">
                <a:spLocks noRot="1" noChangeAspect="1" noMove="1" noResize="1" noEditPoints="1" noAdjustHandles="1" noChangeArrowheads="1" noChangeShapeType="1" noTextEdit="1"/>
              </p:cNvSpPr>
              <p:nvPr/>
            </p:nvSpPr>
            <p:spPr>
              <a:xfrm>
                <a:off x="1549022" y="1958453"/>
                <a:ext cx="155171" cy="246221"/>
              </a:xfrm>
              <a:prstGeom prst="rect">
                <a:avLst/>
              </a:prstGeom>
              <a:blipFill>
                <a:blip r:embed="rId2"/>
                <a:stretch>
                  <a:fillRect l="-15385" r="-1153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5" name="CuadroTexto 34"/>
              <p:cNvSpPr txBox="1"/>
              <p:nvPr/>
            </p:nvSpPr>
            <p:spPr>
              <a:xfrm>
                <a:off x="2001673" y="2342866"/>
                <a:ext cx="19037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solidFill>
                            <a:srgbClr val="C00000"/>
                          </a:solidFill>
                          <a:latin typeface="Cambria Math" panose="02040503050406030204" pitchFamily="18" charset="0"/>
                        </a:rPr>
                        <m:t>𝑅</m:t>
                      </m:r>
                    </m:oMath>
                  </m:oMathPara>
                </a14:m>
                <a:endParaRPr lang="es-ES" sz="1600" dirty="0">
                  <a:solidFill>
                    <a:srgbClr val="C00000"/>
                  </a:solidFill>
                </a:endParaRPr>
              </a:p>
            </p:txBody>
          </p:sp>
        </mc:Choice>
        <mc:Fallback xmlns="">
          <p:sp>
            <p:nvSpPr>
              <p:cNvPr id="35" name="CuadroTexto 34"/>
              <p:cNvSpPr txBox="1">
                <a:spLocks noRot="1" noChangeAspect="1" noMove="1" noResize="1" noEditPoints="1" noAdjustHandles="1" noChangeArrowheads="1" noChangeShapeType="1" noTextEdit="1"/>
              </p:cNvSpPr>
              <p:nvPr/>
            </p:nvSpPr>
            <p:spPr>
              <a:xfrm>
                <a:off x="2001673" y="2342866"/>
                <a:ext cx="190372" cy="246221"/>
              </a:xfrm>
              <a:prstGeom prst="rect">
                <a:avLst/>
              </a:prstGeom>
              <a:blipFill>
                <a:blip r:embed="rId3"/>
                <a:stretch>
                  <a:fillRect l="-21875" r="-15625" b="-243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6" name="CuadroTexto 35"/>
              <p:cNvSpPr txBox="1"/>
              <p:nvPr/>
            </p:nvSpPr>
            <p:spPr>
              <a:xfrm>
                <a:off x="1182807" y="2151797"/>
                <a:ext cx="22794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solidFill>
                            <a:srgbClr val="C00000"/>
                          </a:solidFill>
                          <a:latin typeface="Cambria Math" panose="02040503050406030204" pitchFamily="18" charset="0"/>
                        </a:rPr>
                        <m:t>𝑚</m:t>
                      </m:r>
                    </m:oMath>
                  </m:oMathPara>
                </a14:m>
                <a:endParaRPr lang="es-ES" sz="1600" dirty="0">
                  <a:solidFill>
                    <a:srgbClr val="C00000"/>
                  </a:solidFill>
                </a:endParaRPr>
              </a:p>
            </p:txBody>
          </p:sp>
        </mc:Choice>
        <mc:Fallback xmlns="">
          <p:sp>
            <p:nvSpPr>
              <p:cNvPr id="36" name="CuadroTexto 35"/>
              <p:cNvSpPr txBox="1">
                <a:spLocks noRot="1" noChangeAspect="1" noMove="1" noResize="1" noEditPoints="1" noAdjustHandles="1" noChangeArrowheads="1" noChangeShapeType="1" noTextEdit="1"/>
              </p:cNvSpPr>
              <p:nvPr/>
            </p:nvSpPr>
            <p:spPr>
              <a:xfrm>
                <a:off x="1182807" y="2151797"/>
                <a:ext cx="227948" cy="246221"/>
              </a:xfrm>
              <a:prstGeom prst="rect">
                <a:avLst/>
              </a:prstGeom>
              <a:blipFill>
                <a:blip r:embed="rId4"/>
                <a:stretch>
                  <a:fillRect l="-10811" r="-1081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7" name="CuadroTexto 36"/>
              <p:cNvSpPr txBox="1"/>
              <p:nvPr/>
            </p:nvSpPr>
            <p:spPr>
              <a:xfrm>
                <a:off x="1539923" y="1635458"/>
                <a:ext cx="23262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solidFill>
                            <a:srgbClr val="C00000"/>
                          </a:solidFill>
                          <a:latin typeface="Cambria Math" panose="02040503050406030204" pitchFamily="18" charset="0"/>
                        </a:rPr>
                        <m:t>𝑀</m:t>
                      </m:r>
                    </m:oMath>
                  </m:oMathPara>
                </a14:m>
                <a:endParaRPr lang="es-ES" sz="1600" dirty="0">
                  <a:solidFill>
                    <a:srgbClr val="C00000"/>
                  </a:solidFill>
                </a:endParaRPr>
              </a:p>
            </p:txBody>
          </p:sp>
        </mc:Choice>
        <mc:Fallback xmlns="">
          <p:sp>
            <p:nvSpPr>
              <p:cNvPr id="37" name="CuadroTexto 36"/>
              <p:cNvSpPr txBox="1">
                <a:spLocks noRot="1" noChangeAspect="1" noMove="1" noResize="1" noEditPoints="1" noAdjustHandles="1" noChangeArrowheads="1" noChangeShapeType="1" noTextEdit="1"/>
              </p:cNvSpPr>
              <p:nvPr/>
            </p:nvSpPr>
            <p:spPr>
              <a:xfrm>
                <a:off x="1539923" y="1635458"/>
                <a:ext cx="232628" cy="246221"/>
              </a:xfrm>
              <a:prstGeom prst="rect">
                <a:avLst/>
              </a:prstGeom>
              <a:blipFill>
                <a:blip r:embed="rId5"/>
                <a:stretch>
                  <a:fillRect l="-21053" r="-13158" b="-243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8" name="CuadroTexto 37"/>
              <p:cNvSpPr txBox="1"/>
              <p:nvPr/>
            </p:nvSpPr>
            <p:spPr>
              <a:xfrm>
                <a:off x="2752301" y="2370161"/>
                <a:ext cx="491429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ea typeface="Cambria Math" panose="02040503050406030204" pitchFamily="18" charset="0"/>
                        </a:rPr>
                        <m:t>𝜙</m:t>
                      </m:r>
                      <m:r>
                        <a:rPr lang="es-ES" sz="1600" b="0" i="1" smtClean="0">
                          <a:latin typeface="Cambria Math" panose="02040503050406030204" pitchFamily="18" charset="0"/>
                          <a:ea typeface="Cambria Math" panose="02040503050406030204" pitchFamily="18" charset="0"/>
                        </a:rPr>
                        <m:t>=− 4</m:t>
                      </m:r>
                      <m:r>
                        <a:rPr lang="es-ES" sz="1600" b="0" i="1" smtClean="0">
                          <a:latin typeface="Cambria Math" panose="02040503050406030204" pitchFamily="18" charset="0"/>
                          <a:ea typeface="Cambria Math" panose="02040503050406030204" pitchFamily="18" charset="0"/>
                        </a:rPr>
                        <m:t>𝜋</m:t>
                      </m:r>
                      <m:r>
                        <a:rPr lang="es-ES" sz="1600" b="0" i="1" smtClean="0">
                          <a:latin typeface="Cambria Math" panose="02040503050406030204" pitchFamily="18" charset="0"/>
                          <a:ea typeface="Cambria Math" panose="02040503050406030204" pitchFamily="18" charset="0"/>
                        </a:rPr>
                        <m:t>𝐺</m:t>
                      </m:r>
                      <m:sSub>
                        <m:sSubPr>
                          <m:ctrlPr>
                            <a:rPr lang="es-ES" sz="160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𝑚</m:t>
                          </m:r>
                        </m:e>
                        <m:sub>
                          <m:r>
                            <a:rPr lang="es-ES" sz="1600" b="0" i="1" smtClean="0">
                              <a:latin typeface="Cambria Math" panose="02040503050406030204" pitchFamily="18" charset="0"/>
                              <a:ea typeface="Cambria Math" panose="02040503050406030204" pitchFamily="18" charset="0"/>
                            </a:rPr>
                            <m:t>𝑖𝑛𝑡𝑒𝑟𝑖𝑜𝑟</m:t>
                          </m:r>
                        </m:sub>
                      </m:sSub>
                      <m:r>
                        <a:rPr lang="es-ES" sz="1600" b="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4</m:t>
                      </m:r>
                      <m:r>
                        <a:rPr lang="es-ES" sz="1600" i="1">
                          <a:latin typeface="Cambria Math" panose="02040503050406030204" pitchFamily="18" charset="0"/>
                          <a:ea typeface="Cambria Math" panose="02040503050406030204" pitchFamily="18" charset="0"/>
                        </a:rPr>
                        <m:t>𝜋</m:t>
                      </m:r>
                      <m:r>
                        <a:rPr lang="es-ES" sz="1600" i="1">
                          <a:latin typeface="Cambria Math" panose="02040503050406030204" pitchFamily="18" charset="0"/>
                          <a:ea typeface="Cambria Math" panose="02040503050406030204" pitchFamily="18" charset="0"/>
                        </a:rPr>
                        <m:t>𝐺𝑚</m:t>
                      </m:r>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𝑇𝑒𝑜𝑟𝑒𝑚𝑎</m:t>
                      </m:r>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𝑑𝑒</m:t>
                      </m:r>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𝐺𝑎𝑢𝑠𝑠</m:t>
                      </m:r>
                      <m:r>
                        <a:rPr lang="es-ES" sz="1600" b="0" i="1" smtClean="0">
                          <a:latin typeface="Cambria Math" panose="02040503050406030204" pitchFamily="18" charset="0"/>
                          <a:ea typeface="Cambria Math" panose="02040503050406030204" pitchFamily="18" charset="0"/>
                        </a:rPr>
                        <m:t>)</m:t>
                      </m:r>
                    </m:oMath>
                  </m:oMathPara>
                </a14:m>
                <a:endParaRPr lang="es-ES" sz="1600" dirty="0"/>
              </a:p>
            </p:txBody>
          </p:sp>
        </mc:Choice>
        <mc:Fallback xmlns="">
          <p:sp>
            <p:nvSpPr>
              <p:cNvPr id="38" name="CuadroTexto 37"/>
              <p:cNvSpPr txBox="1">
                <a:spLocks noRot="1" noChangeAspect="1" noMove="1" noResize="1" noEditPoints="1" noAdjustHandles="1" noChangeArrowheads="1" noChangeShapeType="1" noTextEdit="1"/>
              </p:cNvSpPr>
              <p:nvPr/>
            </p:nvSpPr>
            <p:spPr>
              <a:xfrm>
                <a:off x="2752301" y="2370161"/>
                <a:ext cx="4914294" cy="246221"/>
              </a:xfrm>
              <a:prstGeom prst="rect">
                <a:avLst/>
              </a:prstGeom>
              <a:blipFill>
                <a:blip r:embed="rId6"/>
                <a:stretch>
                  <a:fillRect l="-867" t="-2500" r="-867" b="-3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9" name="CuadroTexto 38"/>
              <p:cNvSpPr txBox="1"/>
              <p:nvPr/>
            </p:nvSpPr>
            <p:spPr>
              <a:xfrm>
                <a:off x="2686334" y="1498978"/>
                <a:ext cx="4019818" cy="6458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𝜙</m:t>
                      </m:r>
                      <m:r>
                        <a:rPr lang="es-ES" sz="1600" b="0" i="1" smtClean="0">
                          <a:latin typeface="Cambria Math" panose="02040503050406030204" pitchFamily="18" charset="0"/>
                          <a:ea typeface="Cambria Math" panose="02040503050406030204" pitchFamily="18" charset="0"/>
                        </a:rPr>
                        <m:t>=−</m:t>
                      </m:r>
                      <m:nary>
                        <m:naryPr>
                          <m:chr m:val="∮"/>
                          <m:limLoc m:val="undOvr"/>
                          <m:subHide m:val="on"/>
                          <m:supHide m:val="on"/>
                          <m:ctrlPr>
                            <a:rPr lang="es-ES" sz="1600" b="0" i="1" smtClean="0">
                              <a:latin typeface="Cambria Math" panose="02040503050406030204" pitchFamily="18" charset="0"/>
                              <a:ea typeface="Cambria Math" panose="02040503050406030204" pitchFamily="18" charset="0"/>
                            </a:rPr>
                          </m:ctrlPr>
                        </m:naryPr>
                        <m:sub/>
                        <m:sup/>
                        <m:e>
                          <m:r>
                            <a:rPr lang="es-ES" sz="1600" b="0" i="1" smtClean="0">
                              <a:latin typeface="Cambria Math" panose="02040503050406030204" pitchFamily="18" charset="0"/>
                              <a:ea typeface="Cambria Math" panose="02040503050406030204" pitchFamily="18" charset="0"/>
                            </a:rPr>
                            <m:t>𝑔</m:t>
                          </m:r>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𝑑𝑆</m:t>
                          </m:r>
                        </m:e>
                      </m:nary>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𝑔</m:t>
                      </m:r>
                      <m:nary>
                        <m:naryPr>
                          <m:chr m:val="∮"/>
                          <m:limLoc m:val="undOvr"/>
                          <m:subHide m:val="on"/>
                          <m:supHide m:val="on"/>
                          <m:ctrlPr>
                            <a:rPr lang="es-ES" sz="1600" b="0" i="1" smtClean="0">
                              <a:latin typeface="Cambria Math" panose="02040503050406030204" pitchFamily="18" charset="0"/>
                              <a:ea typeface="Cambria Math" panose="02040503050406030204" pitchFamily="18" charset="0"/>
                            </a:rPr>
                          </m:ctrlPr>
                        </m:naryPr>
                        <m:sub/>
                        <m:sup/>
                        <m:e>
                          <m:r>
                            <a:rPr lang="es-ES" sz="1600" b="0" i="1" smtClean="0">
                              <a:latin typeface="Cambria Math" panose="02040503050406030204" pitchFamily="18" charset="0"/>
                              <a:ea typeface="Cambria Math" panose="02040503050406030204" pitchFamily="18" charset="0"/>
                            </a:rPr>
                            <m:t>𝑑𝑆</m:t>
                          </m:r>
                        </m:e>
                      </m:nary>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𝑔</m:t>
                      </m:r>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𝑆</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𝑔</m:t>
                      </m:r>
                      <m:r>
                        <a:rPr lang="es-ES" sz="1600" b="0" i="1" smtClean="0">
                          <a:latin typeface="Cambria Math" panose="02040503050406030204" pitchFamily="18" charset="0"/>
                          <a:ea typeface="Cambria Math" panose="02040503050406030204" pitchFamily="18" charset="0"/>
                        </a:rPr>
                        <m:t> 4</m:t>
                      </m:r>
                      <m:r>
                        <a:rPr lang="es-ES" sz="1600" b="0" i="1" smtClean="0">
                          <a:latin typeface="Cambria Math" panose="02040503050406030204" pitchFamily="18" charset="0"/>
                          <a:ea typeface="Cambria Math" panose="02040503050406030204" pitchFamily="18" charset="0"/>
                        </a:rPr>
                        <m:t>𝜋</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𝑟</m:t>
                          </m:r>
                        </m:e>
                        <m:sup>
                          <m:r>
                            <a:rPr lang="es-ES" sz="1600" b="0" i="1" smtClean="0">
                              <a:latin typeface="Cambria Math" panose="02040503050406030204" pitchFamily="18" charset="0"/>
                              <a:ea typeface="Cambria Math" panose="02040503050406030204" pitchFamily="18" charset="0"/>
                            </a:rPr>
                            <m:t>2</m:t>
                          </m:r>
                        </m:sup>
                      </m:sSup>
                    </m:oMath>
                  </m:oMathPara>
                </a14:m>
                <a:endParaRPr lang="es-ES" sz="1600" dirty="0"/>
              </a:p>
            </p:txBody>
          </p:sp>
        </mc:Choice>
        <mc:Fallback xmlns="">
          <p:sp>
            <p:nvSpPr>
              <p:cNvPr id="39" name="CuadroTexto 38"/>
              <p:cNvSpPr txBox="1">
                <a:spLocks noRot="1" noChangeAspect="1" noMove="1" noResize="1" noEditPoints="1" noAdjustHandles="1" noChangeArrowheads="1" noChangeShapeType="1" noTextEdit="1"/>
              </p:cNvSpPr>
              <p:nvPr/>
            </p:nvSpPr>
            <p:spPr>
              <a:xfrm>
                <a:off x="2686334" y="1498978"/>
                <a:ext cx="4019818" cy="645882"/>
              </a:xfrm>
              <a:prstGeom prst="rect">
                <a:avLst/>
              </a:prstGeom>
              <a:blipFill>
                <a:blip r:embed="rId7"/>
                <a:stretch>
                  <a:fillRect/>
                </a:stretch>
              </a:blipFill>
            </p:spPr>
            <p:txBody>
              <a:bodyPr/>
              <a:lstStyle/>
              <a:p>
                <a:r>
                  <a:rPr lang="es-ES">
                    <a:noFill/>
                  </a:rPr>
                  <a:t> </a:t>
                </a:r>
              </a:p>
            </p:txBody>
          </p:sp>
        </mc:Fallback>
      </mc:AlternateContent>
      <p:sp>
        <p:nvSpPr>
          <p:cNvPr id="40" name="Abrir llave 39"/>
          <p:cNvSpPr/>
          <p:nvPr/>
        </p:nvSpPr>
        <p:spPr>
          <a:xfrm>
            <a:off x="2429302" y="1542196"/>
            <a:ext cx="259308" cy="1296538"/>
          </a:xfrm>
          <a:prstGeom prst="leftBrace">
            <a:avLst>
              <a:gd name="adj1" fmla="val 44047"/>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dirty="0"/>
          </a:p>
        </p:txBody>
      </p:sp>
      <mc:AlternateContent xmlns:mc="http://schemas.openxmlformats.org/markup-compatibility/2006" xmlns:a14="http://schemas.microsoft.com/office/drawing/2010/main">
        <mc:Choice Requires="a14">
          <p:sp>
            <p:nvSpPr>
              <p:cNvPr id="41" name="CuadroTexto 40"/>
              <p:cNvSpPr txBox="1"/>
              <p:nvPr/>
            </p:nvSpPr>
            <p:spPr>
              <a:xfrm>
                <a:off x="2477070" y="3200400"/>
                <a:ext cx="3452548" cy="4201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m:t>
                      </m:r>
                      <m:r>
                        <a:rPr lang="es-ES" sz="1600" i="1" smtClean="0">
                          <a:latin typeface="Cambria Math" panose="02040503050406030204" pitchFamily="18" charset="0"/>
                          <a:ea typeface="Cambria Math" panose="02040503050406030204" pitchFamily="18" charset="0"/>
                        </a:rPr>
                        <m:t>𝑔</m:t>
                      </m:r>
                      <m:r>
                        <a:rPr lang="es-ES" sz="1600" i="1" smtClean="0">
                          <a:latin typeface="Cambria Math" panose="02040503050406030204" pitchFamily="18" charset="0"/>
                          <a:ea typeface="Cambria Math" panose="02040503050406030204" pitchFamily="18" charset="0"/>
                        </a:rPr>
                        <m:t> 4</m:t>
                      </m:r>
                      <m:r>
                        <a:rPr lang="es-ES" sz="1600" i="1" smtClean="0">
                          <a:latin typeface="Cambria Math" panose="02040503050406030204" pitchFamily="18" charset="0"/>
                          <a:ea typeface="Cambria Math" panose="02040503050406030204" pitchFamily="18" charset="0"/>
                        </a:rPr>
                        <m:t>𝜋</m:t>
                      </m:r>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𝑟</m:t>
                          </m:r>
                        </m:e>
                        <m:sup>
                          <m:r>
                            <a:rPr lang="es-ES" sz="1600" i="1">
                              <a:latin typeface="Cambria Math" panose="02040503050406030204" pitchFamily="18" charset="0"/>
                              <a:ea typeface="Cambria Math" panose="02040503050406030204" pitchFamily="18" charset="0"/>
                            </a:rPr>
                            <m:t>2</m:t>
                          </m:r>
                        </m:sup>
                      </m:sSup>
                      <m:r>
                        <a:rPr lang="es-ES" sz="1600" b="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−4</m:t>
                      </m:r>
                      <m:r>
                        <a:rPr lang="es-ES" sz="1600" i="1">
                          <a:latin typeface="Cambria Math" panose="02040503050406030204" pitchFamily="18" charset="0"/>
                          <a:ea typeface="Cambria Math" panose="02040503050406030204" pitchFamily="18" charset="0"/>
                        </a:rPr>
                        <m:t>𝜋</m:t>
                      </m:r>
                      <m:r>
                        <a:rPr lang="es-ES" sz="1600" i="1">
                          <a:latin typeface="Cambria Math" panose="02040503050406030204" pitchFamily="18" charset="0"/>
                          <a:ea typeface="Cambria Math" panose="02040503050406030204" pitchFamily="18" charset="0"/>
                        </a:rPr>
                        <m:t>𝐺𝑚</m:t>
                      </m:r>
                      <m:r>
                        <a:rPr lang="es-ES" sz="1600" b="0" i="0"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𝑔</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𝐺</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𝑚</m:t>
                          </m:r>
                        </m:num>
                        <m:den>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𝑟</m:t>
                              </m:r>
                            </m:e>
                            <m:sup>
                              <m:r>
                                <a:rPr lang="es-ES" sz="1600" b="0" i="1" smtClean="0">
                                  <a:latin typeface="Cambria Math" panose="02040503050406030204" pitchFamily="18" charset="0"/>
                                  <a:ea typeface="Cambria Math" panose="02040503050406030204" pitchFamily="18" charset="0"/>
                                </a:rPr>
                                <m:t>2</m:t>
                              </m:r>
                            </m:sup>
                          </m:sSup>
                        </m:den>
                      </m:f>
                    </m:oMath>
                  </m:oMathPara>
                </a14:m>
                <a:endParaRPr lang="es-ES" sz="1600" dirty="0"/>
              </a:p>
            </p:txBody>
          </p:sp>
        </mc:Choice>
        <mc:Fallback xmlns="">
          <p:sp>
            <p:nvSpPr>
              <p:cNvPr id="41" name="CuadroTexto 40"/>
              <p:cNvSpPr txBox="1">
                <a:spLocks noRot="1" noChangeAspect="1" noMove="1" noResize="1" noEditPoints="1" noAdjustHandles="1" noChangeArrowheads="1" noChangeShapeType="1" noTextEdit="1"/>
              </p:cNvSpPr>
              <p:nvPr/>
            </p:nvSpPr>
            <p:spPr>
              <a:xfrm>
                <a:off x="2477070" y="3200400"/>
                <a:ext cx="3452548" cy="420115"/>
              </a:xfrm>
              <a:prstGeom prst="rect">
                <a:avLst/>
              </a:prstGeom>
              <a:blipFill>
                <a:blip r:embed="rId8"/>
                <a:stretch>
                  <a:fillRect b="-1014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2" name="CuadroTexto 41"/>
              <p:cNvSpPr txBox="1"/>
              <p:nvPr/>
            </p:nvSpPr>
            <p:spPr>
              <a:xfrm>
                <a:off x="1371599" y="4305869"/>
                <a:ext cx="6135974" cy="832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𝑚</m:t>
                      </m:r>
                      <m:r>
                        <a:rPr lang="es-ES" sz="1600" b="0" i="1" smtClean="0">
                          <a:latin typeface="Cambria Math" panose="02040503050406030204" pitchFamily="18" charset="0"/>
                        </a:rPr>
                        <m:t>=</m:t>
                      </m:r>
                      <m:r>
                        <a:rPr lang="es-ES" sz="1600" b="0" i="1" smtClean="0">
                          <a:latin typeface="Cambria Math" panose="02040503050406030204" pitchFamily="18" charset="0"/>
                        </a:rPr>
                        <m:t>𝑑</m:t>
                      </m:r>
                      <m:r>
                        <a:rPr lang="es-ES" sz="1600" b="0" i="1" smtClean="0">
                          <a:latin typeface="Cambria Math" panose="02040503050406030204" pitchFamily="18" charset="0"/>
                        </a:rPr>
                        <m:t>·</m:t>
                      </m:r>
                      <m:r>
                        <a:rPr lang="es-ES" sz="1600" b="0" i="1" smtClean="0">
                          <a:latin typeface="Cambria Math" panose="02040503050406030204" pitchFamily="18" charset="0"/>
                        </a:rPr>
                        <m:t>𝑉</m:t>
                      </m:r>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𝑀</m:t>
                          </m:r>
                        </m:num>
                        <m:den>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4</m:t>
                              </m:r>
                            </m:num>
                            <m:den>
                              <m:r>
                                <a:rPr lang="es-ES" sz="1600" b="0" i="1" smtClean="0">
                                  <a:latin typeface="Cambria Math" panose="02040503050406030204" pitchFamily="18" charset="0"/>
                                </a:rPr>
                                <m:t>3</m:t>
                              </m:r>
                            </m:den>
                          </m:f>
                          <m:r>
                            <a:rPr lang="es-ES" sz="1600" b="0" i="1" smtClean="0">
                              <a:latin typeface="Cambria Math" panose="02040503050406030204" pitchFamily="18" charset="0"/>
                              <a:ea typeface="Cambria Math" panose="02040503050406030204" pitchFamily="18" charset="0"/>
                            </a:rPr>
                            <m:t>𝜋</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𝑅</m:t>
                              </m:r>
                            </m:e>
                            <m:sup>
                              <m:r>
                                <a:rPr lang="es-ES" sz="1600" b="0" i="1" smtClean="0">
                                  <a:latin typeface="Cambria Math" panose="02040503050406030204" pitchFamily="18" charset="0"/>
                                  <a:ea typeface="Cambria Math" panose="02040503050406030204" pitchFamily="18" charset="0"/>
                                </a:rPr>
                                <m:t>3</m:t>
                              </m:r>
                            </m:sup>
                          </m:sSup>
                        </m:den>
                      </m:f>
                      <m:r>
                        <a:rPr lang="es-ES" sz="1600" b="0" i="1" smtClean="0">
                          <a:latin typeface="Cambria Math" panose="02040503050406030204" pitchFamily="18" charset="0"/>
                        </a:rPr>
                        <m:t>·</m:t>
                      </m:r>
                      <m:f>
                        <m:fPr>
                          <m:ctrlPr>
                            <a:rPr lang="es-ES" sz="1600" i="1">
                              <a:latin typeface="Cambria Math" panose="02040503050406030204" pitchFamily="18" charset="0"/>
                            </a:rPr>
                          </m:ctrlPr>
                        </m:fPr>
                        <m:num>
                          <m:r>
                            <a:rPr lang="es-ES" sz="1600" i="1">
                              <a:latin typeface="Cambria Math" panose="02040503050406030204" pitchFamily="18" charset="0"/>
                            </a:rPr>
                            <m:t>4</m:t>
                          </m:r>
                        </m:num>
                        <m:den>
                          <m:r>
                            <a:rPr lang="es-ES" sz="1600" i="1">
                              <a:latin typeface="Cambria Math" panose="02040503050406030204" pitchFamily="18" charset="0"/>
                            </a:rPr>
                            <m:t>3</m:t>
                          </m:r>
                        </m:den>
                      </m:f>
                      <m:r>
                        <a:rPr lang="es-ES" sz="1600" i="1">
                          <a:latin typeface="Cambria Math" panose="02040503050406030204" pitchFamily="18" charset="0"/>
                          <a:ea typeface="Cambria Math" panose="02040503050406030204" pitchFamily="18" charset="0"/>
                        </a:rPr>
                        <m:t>𝜋</m:t>
                      </m:r>
                      <m:sSup>
                        <m:sSupPr>
                          <m:ctrlPr>
                            <a:rPr lang="es-ES" sz="1600" i="1">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𝑟</m:t>
                          </m:r>
                        </m:e>
                        <m:sup>
                          <m:r>
                            <a:rPr lang="es-ES" sz="1600" i="1">
                              <a:latin typeface="Cambria Math" panose="02040503050406030204" pitchFamily="18" charset="0"/>
                              <a:ea typeface="Cambria Math" panose="02040503050406030204" pitchFamily="18" charset="0"/>
                            </a:rPr>
                            <m:t>3</m:t>
                          </m:r>
                        </m:sup>
                      </m:sSup>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𝑀</m:t>
                          </m:r>
                        </m:num>
                        <m:den>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𝑅</m:t>
                              </m:r>
                            </m:e>
                            <m:sup>
                              <m:r>
                                <a:rPr lang="es-ES" sz="1600" b="0" i="1" smtClean="0">
                                  <a:latin typeface="Cambria Math" panose="02040503050406030204" pitchFamily="18" charset="0"/>
                                  <a:ea typeface="Cambria Math" panose="02040503050406030204" pitchFamily="18" charset="0"/>
                                </a:rPr>
                                <m:t>3</m:t>
                              </m:r>
                            </m:sup>
                          </m:sSup>
                        </m:den>
                      </m:f>
                      <m:r>
                        <a:rPr lang="es-ES" sz="1600" b="0" i="1" smtClean="0">
                          <a:latin typeface="Cambria Math" panose="02040503050406030204" pitchFamily="18" charset="0"/>
                          <a:ea typeface="Cambria Math" panose="02040503050406030204" pitchFamily="18" charset="0"/>
                        </a:rPr>
                        <m:t> </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𝑟</m:t>
                          </m:r>
                        </m:e>
                        <m:sup>
                          <m:r>
                            <a:rPr lang="es-ES" sz="1600" b="0" i="1" smtClean="0">
                              <a:latin typeface="Cambria Math" panose="02040503050406030204" pitchFamily="18" charset="0"/>
                              <a:ea typeface="Cambria Math" panose="02040503050406030204" pitchFamily="18" charset="0"/>
                            </a:rPr>
                            <m:t>3</m:t>
                          </m:r>
                        </m:sup>
                      </m:sSup>
                      <m:r>
                        <a:rPr lang="es-ES" sz="1600" b="0" i="1" smtClean="0">
                          <a:latin typeface="Cambria Math" panose="02040503050406030204" pitchFamily="18" charset="0"/>
                          <a:ea typeface="Cambria Math" panose="02040503050406030204" pitchFamily="18" charset="0"/>
                        </a:rPr>
                        <m:t>  </m:t>
                      </m:r>
                      <m:r>
                        <a:rPr lang="es-ES" sz="1600" i="1">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𝑔</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𝐺</m:t>
                      </m:r>
                      <m:f>
                        <m:fPr>
                          <m:ctrlPr>
                            <a:rPr lang="es-ES" sz="1600" b="0" i="1" smtClean="0">
                              <a:latin typeface="Cambria Math" panose="02040503050406030204" pitchFamily="18" charset="0"/>
                              <a:ea typeface="Cambria Math" panose="02040503050406030204" pitchFamily="18" charset="0"/>
                            </a:rPr>
                          </m:ctrlPr>
                        </m:fPr>
                        <m:num>
                          <m:f>
                            <m:fPr>
                              <m:ctrlPr>
                                <a:rPr lang="es-ES" sz="1600" i="1">
                                  <a:latin typeface="Cambria Math" panose="02040503050406030204" pitchFamily="18" charset="0"/>
                                  <a:ea typeface="Cambria Math" panose="02040503050406030204" pitchFamily="18" charset="0"/>
                                </a:rPr>
                              </m:ctrlPr>
                            </m:fPr>
                            <m:num>
                              <m:r>
                                <a:rPr lang="es-ES" sz="1600" i="1">
                                  <a:latin typeface="Cambria Math" panose="02040503050406030204" pitchFamily="18" charset="0"/>
                                  <a:ea typeface="Cambria Math" panose="02040503050406030204" pitchFamily="18" charset="0"/>
                                </a:rPr>
                                <m:t>𝑀</m:t>
                              </m:r>
                            </m:num>
                            <m:den>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𝑅</m:t>
                                  </m:r>
                                </m:e>
                                <m:sup>
                                  <m:r>
                                    <a:rPr lang="es-ES" sz="1600" i="1">
                                      <a:latin typeface="Cambria Math" panose="02040503050406030204" pitchFamily="18" charset="0"/>
                                      <a:ea typeface="Cambria Math" panose="02040503050406030204" pitchFamily="18" charset="0"/>
                                    </a:rPr>
                                    <m:t>3</m:t>
                                  </m:r>
                                </m:sup>
                              </m:sSup>
                            </m:den>
                          </m:f>
                          <m:r>
                            <a:rPr lang="es-ES" sz="1600" i="1">
                              <a:latin typeface="Cambria Math" panose="02040503050406030204" pitchFamily="18" charset="0"/>
                              <a:ea typeface="Cambria Math" panose="02040503050406030204" pitchFamily="18" charset="0"/>
                            </a:rPr>
                            <m:t> </m:t>
                          </m:r>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𝑟</m:t>
                              </m:r>
                            </m:e>
                            <m:sup>
                              <m:r>
                                <a:rPr lang="es-ES" sz="1600" i="1">
                                  <a:latin typeface="Cambria Math" panose="02040503050406030204" pitchFamily="18" charset="0"/>
                                  <a:ea typeface="Cambria Math" panose="02040503050406030204" pitchFamily="18" charset="0"/>
                                </a:rPr>
                                <m:t>3</m:t>
                              </m:r>
                            </m:sup>
                          </m:sSup>
                        </m:num>
                        <m:den>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𝑟</m:t>
                              </m:r>
                            </m:e>
                            <m:sup>
                              <m:r>
                                <a:rPr lang="es-ES" sz="1600" b="0" i="1" smtClean="0">
                                  <a:latin typeface="Cambria Math" panose="02040503050406030204" pitchFamily="18" charset="0"/>
                                  <a:ea typeface="Cambria Math" panose="02040503050406030204" pitchFamily="18" charset="0"/>
                                </a:rPr>
                                <m:t>2</m:t>
                              </m:r>
                            </m:sup>
                          </m:sSup>
                        </m:den>
                      </m:f>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𝐺</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𝑀</m:t>
                          </m:r>
                        </m:num>
                        <m:den>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𝑅</m:t>
                              </m:r>
                            </m:e>
                            <m:sup>
                              <m:r>
                                <a:rPr lang="es-ES" sz="1600" b="0" i="1" smtClean="0">
                                  <a:latin typeface="Cambria Math" panose="02040503050406030204" pitchFamily="18" charset="0"/>
                                  <a:ea typeface="Cambria Math" panose="02040503050406030204" pitchFamily="18" charset="0"/>
                                </a:rPr>
                                <m:t>3</m:t>
                              </m:r>
                            </m:sup>
                          </m:sSup>
                        </m:den>
                      </m:f>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𝑟</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𝑘𝑟</m:t>
                      </m:r>
                      <m:r>
                        <a:rPr lang="es-ES" sz="1600" b="0" i="1" smtClean="0">
                          <a:latin typeface="Cambria Math" panose="02040503050406030204" pitchFamily="18" charset="0"/>
                          <a:ea typeface="Cambria Math" panose="02040503050406030204" pitchFamily="18" charset="0"/>
                        </a:rPr>
                        <m:t> </m:t>
                      </m:r>
                    </m:oMath>
                  </m:oMathPara>
                </a14:m>
                <a:endParaRPr lang="es-ES" sz="1600" dirty="0"/>
              </a:p>
            </p:txBody>
          </p:sp>
        </mc:Choice>
        <mc:Fallback xmlns="">
          <p:sp>
            <p:nvSpPr>
              <p:cNvPr id="42" name="CuadroTexto 41"/>
              <p:cNvSpPr txBox="1">
                <a:spLocks noRot="1" noChangeAspect="1" noMove="1" noResize="1" noEditPoints="1" noAdjustHandles="1" noChangeArrowheads="1" noChangeShapeType="1" noTextEdit="1"/>
              </p:cNvSpPr>
              <p:nvPr/>
            </p:nvSpPr>
            <p:spPr>
              <a:xfrm>
                <a:off x="1371599" y="4305869"/>
                <a:ext cx="6135974" cy="832664"/>
              </a:xfrm>
              <a:prstGeom prst="rect">
                <a:avLst/>
              </a:prstGeom>
              <a:blipFill>
                <a:blip r:embed="rId9"/>
                <a:stretch>
                  <a:fillRect/>
                </a:stretch>
              </a:blipFill>
            </p:spPr>
            <p:txBody>
              <a:bodyPr/>
              <a:lstStyle/>
              <a:p>
                <a:r>
                  <a:rPr lang="es-ES">
                    <a:noFill/>
                  </a:rPr>
                  <a:t> </a:t>
                </a:r>
              </a:p>
            </p:txBody>
          </p:sp>
        </mc:Fallback>
      </mc:AlternateContent>
      <p:sp>
        <p:nvSpPr>
          <p:cNvPr id="56" name="CuadroTexto 55"/>
          <p:cNvSpPr txBox="1"/>
          <p:nvPr/>
        </p:nvSpPr>
        <p:spPr>
          <a:xfrm>
            <a:off x="517668" y="5483177"/>
            <a:ext cx="8202303" cy="830997"/>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177800" indent="-177800" algn="just">
              <a:buFont typeface="Wingdings" panose="05000000000000000000" pitchFamily="2" charset="2"/>
              <a:buChar char=""/>
            </a:pPr>
            <a:r>
              <a:rPr lang="es-ES" sz="1600" dirty="0" smtClean="0">
                <a:sym typeface="Wingdings" panose="05000000000000000000" pitchFamily="2" charset="2"/>
              </a:rPr>
              <a:t>El campo en el centro de una esfera sólida homogénea es nulo.</a:t>
            </a:r>
          </a:p>
          <a:p>
            <a:pPr marL="177800" indent="-177800" algn="just">
              <a:buFont typeface="Wingdings" panose="05000000000000000000" pitchFamily="2" charset="2"/>
              <a:buChar char=""/>
            </a:pPr>
            <a:r>
              <a:rPr lang="es-ES" sz="1600" dirty="0" smtClean="0">
                <a:sym typeface="Wingdings" panose="05000000000000000000" pitchFamily="2" charset="2"/>
              </a:rPr>
              <a:t>El valor del campo en el interior de una esfera sólida homogénea aumenta linealmente con r.</a:t>
            </a:r>
            <a:endParaRPr lang="es-ES" sz="1600" dirty="0"/>
          </a:p>
        </p:txBody>
      </p:sp>
    </p:spTree>
    <p:extLst>
      <p:ext uri="{BB962C8B-B14F-4D97-AF65-F5344CB8AC3E}">
        <p14:creationId xmlns:p14="http://schemas.microsoft.com/office/powerpoint/2010/main" val="33074583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p:sp>
        <p:nvSpPr>
          <p:cNvPr id="25" name="CuadroTexto 24"/>
          <p:cNvSpPr txBox="1"/>
          <p:nvPr/>
        </p:nvSpPr>
        <p:spPr>
          <a:xfrm>
            <a:off x="477670" y="1046282"/>
            <a:ext cx="5773003"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 El valor el campo gravitatorio gráficamente</a:t>
            </a:r>
            <a:endParaRPr lang="es-ES" b="1" dirty="0">
              <a:solidFill>
                <a:srgbClr val="00B0F0"/>
              </a:solidFill>
            </a:endParaRPr>
          </a:p>
        </p:txBody>
      </p:sp>
      <p:pic>
        <p:nvPicPr>
          <p:cNvPr id="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057" y="1609941"/>
            <a:ext cx="2422974" cy="242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47 Conector recto"/>
          <p:cNvCxnSpPr>
            <a:stCxn id="26" idx="1"/>
          </p:cNvCxnSpPr>
          <p:nvPr/>
        </p:nvCxnSpPr>
        <p:spPr>
          <a:xfrm flipV="1">
            <a:off x="882057" y="2820492"/>
            <a:ext cx="4645285" cy="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75 Conector recto"/>
          <p:cNvCxnSpPr/>
          <p:nvPr/>
        </p:nvCxnSpPr>
        <p:spPr>
          <a:xfrm rot="5400000" flipV="1">
            <a:off x="967506" y="2807832"/>
            <a:ext cx="2268000" cy="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9 Conector recto"/>
          <p:cNvCxnSpPr/>
          <p:nvPr/>
        </p:nvCxnSpPr>
        <p:spPr>
          <a:xfrm>
            <a:off x="1064525" y="2820492"/>
            <a:ext cx="205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78 Conector recto"/>
          <p:cNvCxnSpPr/>
          <p:nvPr/>
        </p:nvCxnSpPr>
        <p:spPr>
          <a:xfrm>
            <a:off x="2104029" y="1771889"/>
            <a:ext cx="102600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79 Conector recto"/>
          <p:cNvCxnSpPr/>
          <p:nvPr/>
        </p:nvCxnSpPr>
        <p:spPr>
          <a:xfrm rot="5400000">
            <a:off x="2603382" y="2296118"/>
            <a:ext cx="102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82 CuadroTexto"/>
              <p:cNvSpPr txBox="1"/>
              <p:nvPr/>
            </p:nvSpPr>
            <p:spPr>
              <a:xfrm>
                <a:off x="1893283" y="1497613"/>
                <a:ext cx="1814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𝑔</m:t>
                      </m:r>
                    </m:oMath>
                  </m:oMathPara>
                </a14:m>
                <a:endParaRPr lang="es-ES" sz="1600" dirty="0"/>
              </a:p>
            </p:txBody>
          </p:sp>
        </mc:Choice>
        <mc:Fallback xmlns="">
          <p:sp>
            <p:nvSpPr>
              <p:cNvPr id="47" name="82 CuadroTexto"/>
              <p:cNvSpPr txBox="1">
                <a:spLocks noRot="1" noChangeAspect="1" noMove="1" noResize="1" noEditPoints="1" noAdjustHandles="1" noChangeArrowheads="1" noChangeShapeType="1" noTextEdit="1"/>
              </p:cNvSpPr>
              <p:nvPr/>
            </p:nvSpPr>
            <p:spPr>
              <a:xfrm>
                <a:off x="1893283" y="1497613"/>
                <a:ext cx="181460" cy="246221"/>
              </a:xfrm>
              <a:prstGeom prst="rect">
                <a:avLst/>
              </a:prstGeom>
              <a:blipFill>
                <a:blip r:embed="rId3"/>
                <a:stretch>
                  <a:fillRect l="-27586" r="-24138" b="-2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8" name="83 CuadroTexto"/>
              <p:cNvSpPr txBox="1"/>
              <p:nvPr/>
            </p:nvSpPr>
            <p:spPr>
              <a:xfrm>
                <a:off x="2182161" y="2523470"/>
                <a:ext cx="56316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𝑔</m:t>
                      </m:r>
                      <m:r>
                        <a:rPr lang="es-ES" sz="1600" b="0" i="1" smtClean="0">
                          <a:latin typeface="Cambria Math"/>
                        </a:rPr>
                        <m:t>=0</m:t>
                      </m:r>
                    </m:oMath>
                  </m:oMathPara>
                </a14:m>
                <a:endParaRPr lang="es-ES" sz="1600" dirty="0"/>
              </a:p>
            </p:txBody>
          </p:sp>
        </mc:Choice>
        <mc:Fallback xmlns="">
          <p:sp>
            <p:nvSpPr>
              <p:cNvPr id="48" name="83 CuadroTexto"/>
              <p:cNvSpPr txBox="1">
                <a:spLocks noRot="1" noChangeAspect="1" noMove="1" noResize="1" noEditPoints="1" noAdjustHandles="1" noChangeArrowheads="1" noChangeShapeType="1" noTextEdit="1"/>
              </p:cNvSpPr>
              <p:nvPr/>
            </p:nvSpPr>
            <p:spPr>
              <a:xfrm>
                <a:off x="2182161" y="2523470"/>
                <a:ext cx="563167" cy="246221"/>
              </a:xfrm>
              <a:prstGeom prst="rect">
                <a:avLst/>
              </a:prstGeom>
              <a:blipFill>
                <a:blip r:embed="rId4"/>
                <a:stretch>
                  <a:fillRect l="-7609" r="-6522" b="-2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9" name="84 CuadroTexto"/>
              <p:cNvSpPr txBox="1"/>
              <p:nvPr/>
            </p:nvSpPr>
            <p:spPr>
              <a:xfrm>
                <a:off x="3672041" y="1870652"/>
                <a:ext cx="818878" cy="4201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𝑔</m:t>
                      </m:r>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r>
                            <a:rPr lang="es-ES" sz="1600" b="0" i="1" smtClean="0">
                              <a:latin typeface="Cambria Math"/>
                            </a:rPr>
                            <m:t>𝑚</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oMath>
                  </m:oMathPara>
                </a14:m>
                <a:endParaRPr lang="es-ES" sz="1600" dirty="0"/>
              </a:p>
            </p:txBody>
          </p:sp>
        </mc:Choice>
        <mc:Fallback xmlns="">
          <p:sp>
            <p:nvSpPr>
              <p:cNvPr id="49" name="84 CuadroTexto"/>
              <p:cNvSpPr txBox="1">
                <a:spLocks noRot="1" noChangeAspect="1" noMove="1" noResize="1" noEditPoints="1" noAdjustHandles="1" noChangeArrowheads="1" noChangeShapeType="1" noTextEdit="1"/>
              </p:cNvSpPr>
              <p:nvPr/>
            </p:nvSpPr>
            <p:spPr>
              <a:xfrm>
                <a:off x="3672041" y="1870652"/>
                <a:ext cx="818878" cy="420115"/>
              </a:xfrm>
              <a:prstGeom prst="rect">
                <a:avLst/>
              </a:prstGeom>
              <a:blipFill>
                <a:blip r:embed="rId5"/>
                <a:stretch>
                  <a:fillRect l="-5926" r="-1481" b="-10145"/>
                </a:stretch>
              </a:blipFill>
            </p:spPr>
            <p:txBody>
              <a:bodyPr/>
              <a:lstStyle/>
              <a:p>
                <a:r>
                  <a:rPr lang="es-ES">
                    <a:noFill/>
                  </a:rPr>
                  <a:t> </a:t>
                </a:r>
              </a:p>
            </p:txBody>
          </p:sp>
        </mc:Fallback>
      </mc:AlternateContent>
      <p:sp>
        <p:nvSpPr>
          <p:cNvPr id="50" name="Rectángulo 49"/>
          <p:cNvSpPr/>
          <p:nvPr/>
        </p:nvSpPr>
        <p:spPr>
          <a:xfrm>
            <a:off x="6059605" y="2159544"/>
            <a:ext cx="2326943" cy="830997"/>
          </a:xfrm>
          <a:prstGeom prst="rect">
            <a:avLst/>
          </a:prstGeom>
        </p:spPr>
        <p:txBody>
          <a:bodyPr wrap="square">
            <a:spAutoFit/>
          </a:bodyPr>
          <a:lstStyle/>
          <a:p>
            <a:r>
              <a:rPr lang="es-ES" sz="1600" dirty="0"/>
              <a:t>El campo neto en el interior de una </a:t>
            </a:r>
            <a:r>
              <a:rPr lang="es-ES" sz="1600" b="1" dirty="0"/>
              <a:t>corteza esférica</a:t>
            </a:r>
            <a:r>
              <a:rPr lang="es-ES" sz="1600" dirty="0"/>
              <a:t> es nulo</a:t>
            </a:r>
          </a:p>
        </p:txBody>
      </p:sp>
      <p:pic>
        <p:nvPicPr>
          <p:cNvPr id="5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705" y="4148423"/>
            <a:ext cx="2422974" cy="242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2" name="67 Conector recto"/>
          <p:cNvCxnSpPr>
            <a:stCxn id="51" idx="1"/>
          </p:cNvCxnSpPr>
          <p:nvPr/>
        </p:nvCxnSpPr>
        <p:spPr>
          <a:xfrm flipV="1">
            <a:off x="895705" y="5358974"/>
            <a:ext cx="4645285" cy="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68 Conector recto"/>
          <p:cNvCxnSpPr/>
          <p:nvPr/>
        </p:nvCxnSpPr>
        <p:spPr>
          <a:xfrm rot="5400000" flipV="1">
            <a:off x="981154" y="5346314"/>
            <a:ext cx="2268000" cy="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69 Conector recto"/>
          <p:cNvCxnSpPr/>
          <p:nvPr/>
        </p:nvCxnSpPr>
        <p:spPr>
          <a:xfrm flipV="1">
            <a:off x="2115402" y="4316540"/>
            <a:ext cx="1008112" cy="1042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70 Conector recto"/>
          <p:cNvCxnSpPr/>
          <p:nvPr/>
        </p:nvCxnSpPr>
        <p:spPr>
          <a:xfrm>
            <a:off x="2117677" y="4310371"/>
            <a:ext cx="102600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72 CuadroTexto"/>
              <p:cNvSpPr txBox="1"/>
              <p:nvPr/>
            </p:nvSpPr>
            <p:spPr>
              <a:xfrm>
                <a:off x="1906931" y="4036095"/>
                <a:ext cx="18146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𝑔</m:t>
                      </m:r>
                    </m:oMath>
                  </m:oMathPara>
                </a14:m>
                <a:endParaRPr lang="es-ES" sz="1600" dirty="0"/>
              </a:p>
            </p:txBody>
          </p:sp>
        </mc:Choice>
        <mc:Fallback xmlns="">
          <p:sp>
            <p:nvSpPr>
              <p:cNvPr id="57" name="72 CuadroTexto"/>
              <p:cNvSpPr txBox="1">
                <a:spLocks noRot="1" noChangeAspect="1" noMove="1" noResize="1" noEditPoints="1" noAdjustHandles="1" noChangeArrowheads="1" noChangeShapeType="1" noTextEdit="1"/>
              </p:cNvSpPr>
              <p:nvPr/>
            </p:nvSpPr>
            <p:spPr>
              <a:xfrm>
                <a:off x="1906931" y="4036095"/>
                <a:ext cx="181460" cy="246221"/>
              </a:xfrm>
              <a:prstGeom prst="rect">
                <a:avLst/>
              </a:prstGeom>
              <a:blipFill>
                <a:blip r:embed="rId6"/>
                <a:stretch>
                  <a:fillRect l="-26667" r="-20000" b="-2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8" name="73 CuadroTexto"/>
              <p:cNvSpPr txBox="1"/>
              <p:nvPr/>
            </p:nvSpPr>
            <p:spPr>
              <a:xfrm>
                <a:off x="2072979" y="5321260"/>
                <a:ext cx="56316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𝑔</m:t>
                      </m:r>
                      <m:r>
                        <a:rPr lang="es-ES" sz="1600" b="0" i="1" smtClean="0">
                          <a:latin typeface="Cambria Math"/>
                        </a:rPr>
                        <m:t>=0</m:t>
                      </m:r>
                    </m:oMath>
                  </m:oMathPara>
                </a14:m>
                <a:endParaRPr lang="es-ES" sz="1600" dirty="0"/>
              </a:p>
            </p:txBody>
          </p:sp>
        </mc:Choice>
        <mc:Fallback xmlns="">
          <p:sp>
            <p:nvSpPr>
              <p:cNvPr id="58" name="73 CuadroTexto"/>
              <p:cNvSpPr txBox="1">
                <a:spLocks noRot="1" noChangeAspect="1" noMove="1" noResize="1" noEditPoints="1" noAdjustHandles="1" noChangeArrowheads="1" noChangeShapeType="1" noTextEdit="1"/>
              </p:cNvSpPr>
              <p:nvPr/>
            </p:nvSpPr>
            <p:spPr>
              <a:xfrm>
                <a:off x="2072979" y="5321260"/>
                <a:ext cx="563167" cy="246221"/>
              </a:xfrm>
              <a:prstGeom prst="rect">
                <a:avLst/>
              </a:prstGeom>
              <a:blipFill>
                <a:blip r:embed="rId7"/>
                <a:stretch>
                  <a:fillRect l="-7609" r="-7609" b="-2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9" name="74 CuadroTexto"/>
              <p:cNvSpPr txBox="1"/>
              <p:nvPr/>
            </p:nvSpPr>
            <p:spPr>
              <a:xfrm>
                <a:off x="3685689" y="4409134"/>
                <a:ext cx="818878" cy="4201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𝑔</m:t>
                      </m:r>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r>
                            <a:rPr lang="es-ES" sz="1600" b="0" i="1" smtClean="0">
                              <a:latin typeface="Cambria Math"/>
                            </a:rPr>
                            <m:t>𝑚</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oMath>
                  </m:oMathPara>
                </a14:m>
                <a:endParaRPr lang="es-ES" sz="1600" dirty="0"/>
              </a:p>
            </p:txBody>
          </p:sp>
        </mc:Choice>
        <mc:Fallback xmlns="">
          <p:sp>
            <p:nvSpPr>
              <p:cNvPr id="59" name="74 CuadroTexto"/>
              <p:cNvSpPr txBox="1">
                <a:spLocks noRot="1" noChangeAspect="1" noMove="1" noResize="1" noEditPoints="1" noAdjustHandles="1" noChangeArrowheads="1" noChangeShapeType="1" noTextEdit="1"/>
              </p:cNvSpPr>
              <p:nvPr/>
            </p:nvSpPr>
            <p:spPr>
              <a:xfrm>
                <a:off x="3685689" y="4409134"/>
                <a:ext cx="818878" cy="420115"/>
              </a:xfrm>
              <a:prstGeom prst="rect">
                <a:avLst/>
              </a:prstGeom>
              <a:blipFill>
                <a:blip r:embed="rId8"/>
                <a:stretch>
                  <a:fillRect l="-5970" r="-2239" b="-11594"/>
                </a:stretch>
              </a:blipFill>
            </p:spPr>
            <p:txBody>
              <a:bodyPr/>
              <a:lstStyle/>
              <a:p>
                <a:r>
                  <a:rPr lang="es-ES">
                    <a:noFill/>
                  </a:rPr>
                  <a:t> </a:t>
                </a:r>
              </a:p>
            </p:txBody>
          </p:sp>
        </mc:Fallback>
      </mc:AlternateContent>
      <p:cxnSp>
        <p:nvCxnSpPr>
          <p:cNvPr id="60" name="80 Conector recto"/>
          <p:cNvCxnSpPr/>
          <p:nvPr/>
        </p:nvCxnSpPr>
        <p:spPr>
          <a:xfrm rot="5400000">
            <a:off x="2624919" y="4858557"/>
            <a:ext cx="102600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1" name="Rectángulo 60"/>
          <p:cNvSpPr/>
          <p:nvPr/>
        </p:nvSpPr>
        <p:spPr>
          <a:xfrm>
            <a:off x="6141492" y="4520605"/>
            <a:ext cx="2613546" cy="1077218"/>
          </a:xfrm>
          <a:prstGeom prst="rect">
            <a:avLst/>
          </a:prstGeom>
        </p:spPr>
        <p:txBody>
          <a:bodyPr wrap="square">
            <a:spAutoFit/>
          </a:bodyPr>
          <a:lstStyle/>
          <a:p>
            <a:r>
              <a:rPr lang="es-ES" sz="1600" dirty="0"/>
              <a:t>El campo neto en el interior de una </a:t>
            </a:r>
            <a:r>
              <a:rPr lang="es-ES" sz="1600" b="1" dirty="0"/>
              <a:t>esfera sólida maciza </a:t>
            </a:r>
            <a:r>
              <a:rPr lang="es-ES" sz="1600" dirty="0"/>
              <a:t>aumenta linealmente con </a:t>
            </a:r>
            <a:r>
              <a:rPr lang="es-ES" sz="1600" dirty="0" smtClean="0"/>
              <a:t>r.</a:t>
            </a:r>
            <a:endParaRPr lang="es-ES" sz="1600" dirty="0"/>
          </a:p>
        </p:txBody>
      </p:sp>
      <p:sp>
        <p:nvSpPr>
          <p:cNvPr id="62" name="76 Arco"/>
          <p:cNvSpPr/>
          <p:nvPr/>
        </p:nvSpPr>
        <p:spPr>
          <a:xfrm flipH="1" flipV="1">
            <a:off x="3003199" y="2527160"/>
            <a:ext cx="5158858" cy="2715905"/>
          </a:xfrm>
          <a:prstGeom prst="arc">
            <a:avLst>
              <a:gd name="adj1" fmla="val 16200000"/>
              <a:gd name="adj2" fmla="val 2103046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dirty="0"/>
          </a:p>
        </p:txBody>
      </p:sp>
    </p:spTree>
    <p:extLst>
      <p:ext uri="{BB962C8B-B14F-4D97-AF65-F5344CB8AC3E}">
        <p14:creationId xmlns:p14="http://schemas.microsoft.com/office/powerpoint/2010/main" val="31831331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31" name="Tabla 30"/>
              <p:cNvGraphicFramePr>
                <a:graphicFrameLocks noGrp="1"/>
              </p:cNvGraphicFramePr>
              <p:nvPr>
                <p:extLst>
                  <p:ext uri="{D42A27DB-BD31-4B8C-83A1-F6EECF244321}">
                    <p14:modId xmlns:p14="http://schemas.microsoft.com/office/powerpoint/2010/main" val="645415572"/>
                  </p:ext>
                </p:extLst>
              </p:nvPr>
            </p:nvGraphicFramePr>
            <p:xfrm>
              <a:off x="510392" y="1260272"/>
              <a:ext cx="8178801" cy="291768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68152">
                    <a:tc>
                      <a:txBody>
                        <a:bodyPr/>
                        <a:lstStyle/>
                        <a:p>
                          <a:pPr algn="r">
                            <a:lnSpc>
                              <a:spcPct val="100000"/>
                            </a:lnSpc>
                          </a:pPr>
                          <a:r>
                            <a:rPr lang="es-ES" sz="1600" dirty="0" smtClean="0">
                              <a:latin typeface="+mn-lt"/>
                            </a:rPr>
                            <a:t>21.</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spcAft>
                              <a:spcPts val="0"/>
                            </a:spcAft>
                          </a:pPr>
                          <a:r>
                            <a:rPr lang="es-ES" sz="1600" dirty="0" smtClean="0">
                              <a:ea typeface="Calibri" panose="020F0502020204030204" pitchFamily="34" charset="0"/>
                              <a:cs typeface="Times New Roman" panose="02020603050405020304" pitchFamily="18" charset="0"/>
                            </a:rPr>
                            <a:t>Dos esferas A y B tienen la misma densidad, pero el radio de A es el triple del radio de B. i) ¿Qué relación guardan dichos valores del campo en un punto P equidistante de los centros de las esferas?; ii) Si la separación entre los centros de las esferas es </a:t>
                          </a:r>
                          <a:r>
                            <a:rPr lang="es-ES" sz="1600" i="1" dirty="0" smtClean="0">
                              <a:ea typeface="Calibri" panose="020F0502020204030204" pitchFamily="34" charset="0"/>
                              <a:cs typeface="Times New Roman" panose="02020603050405020304" pitchFamily="18" charset="0"/>
                            </a:rPr>
                            <a:t>d</a:t>
                          </a:r>
                          <a:r>
                            <a:rPr lang="es-ES" sz="1600" dirty="0" smtClean="0">
                              <a:ea typeface="Calibri" panose="020F0502020204030204" pitchFamily="34" charset="0"/>
                              <a:cs typeface="Times New Roman" panose="02020603050405020304" pitchFamily="18" charset="0"/>
                            </a:rPr>
                            <a:t>, ¿a qué distancia de A se encuentra el punto en el que el campo resultante es nulo?</a:t>
                          </a:r>
                        </a:p>
                        <a:p>
                          <a:pPr marL="0" indent="0" algn="just">
                            <a:spcAft>
                              <a:spcPts val="0"/>
                            </a:spcAft>
                          </a:pPr>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 </a:t>
                          </a:r>
                          <a:r>
                            <a:rPr lang="es-ES" sz="1600" dirty="0">
                              <a:ea typeface="Calibri" panose="020F0502020204030204" pitchFamily="34" charset="0"/>
                              <a:cs typeface="Times New Roman" panose="02020603050405020304" pitchFamily="18" charset="0"/>
                            </a:rPr>
                            <a:t>i</a:t>
                          </a:r>
                          <a:r>
                            <a:rPr lang="es-ES" sz="1600" dirty="0" smtClean="0">
                              <a:ea typeface="Calibri" panose="020F0502020204030204" pitchFamily="34" charset="0"/>
                              <a:cs typeface="Times New Roman" panose="02020603050405020304" pitchFamily="18" charset="0"/>
                            </a:rPr>
                            <a:t>) </a:t>
                          </a:r>
                          <a14:m>
                            <m:oMath xmlns:m="http://schemas.openxmlformats.org/officeDocument/2006/math">
                              <m:sSub>
                                <m:sSubPr>
                                  <m:ctrlPr>
                                    <a:rPr lang="es-ES" sz="1600" i="1" smtClean="0">
                                      <a:latin typeface="Cambria Math" panose="02040503050406030204" pitchFamily="18" charset="0"/>
                                      <a:cs typeface="Times New Roman" panose="02020603050405020304" pitchFamily="18" charset="0"/>
                                    </a:rPr>
                                  </m:ctrlPr>
                                </m:sSubPr>
                                <m:e>
                                  <m:r>
                                    <a:rPr lang="es-ES" sz="1600" b="0" i="1" smtClean="0">
                                      <a:latin typeface="Cambria Math" panose="02040503050406030204" pitchFamily="18" charset="0"/>
                                      <a:cs typeface="Times New Roman" panose="02020603050405020304" pitchFamily="18" charset="0"/>
                                    </a:rPr>
                                    <m:t>𝑔</m:t>
                                  </m:r>
                                </m:e>
                                <m:sub>
                                  <m:r>
                                    <a:rPr lang="es-ES" sz="1600" b="0" i="1" smtClean="0">
                                      <a:latin typeface="Cambria Math" panose="02040503050406030204" pitchFamily="18" charset="0"/>
                                      <a:cs typeface="Times New Roman" panose="02020603050405020304" pitchFamily="18" charset="0"/>
                                    </a:rPr>
                                    <m:t>𝐴</m:t>
                                  </m:r>
                                </m:sub>
                              </m:sSub>
                              <m:r>
                                <a:rPr lang="es-ES" sz="1600" b="0" i="1" smtClean="0">
                                  <a:latin typeface="Cambria Math" panose="02040503050406030204" pitchFamily="18" charset="0"/>
                                  <a:cs typeface="Times New Roman" panose="02020603050405020304" pitchFamily="18" charset="0"/>
                                </a:rPr>
                                <m:t>=27</m:t>
                              </m:r>
                              <m:sSub>
                                <m:sSubPr>
                                  <m:ctrlPr>
                                    <a:rPr lang="es-ES" sz="1600" b="0" i="1" smtClean="0">
                                      <a:latin typeface="Cambria Math" panose="02040503050406030204" pitchFamily="18" charset="0"/>
                                      <a:cs typeface="Times New Roman" panose="02020603050405020304" pitchFamily="18" charset="0"/>
                                    </a:rPr>
                                  </m:ctrlPr>
                                </m:sSubPr>
                                <m:e>
                                  <m:r>
                                    <a:rPr lang="es-ES" sz="1600" b="0" i="1" smtClean="0">
                                      <a:latin typeface="Cambria Math" panose="02040503050406030204" pitchFamily="18" charset="0"/>
                                      <a:cs typeface="Times New Roman" panose="02020603050405020304" pitchFamily="18" charset="0"/>
                                    </a:rPr>
                                    <m:t>𝑔</m:t>
                                  </m:r>
                                </m:e>
                                <m:sub>
                                  <m:r>
                                    <a:rPr lang="es-ES" sz="1600" b="0" i="1" smtClean="0">
                                      <a:latin typeface="Cambria Math" panose="02040503050406030204" pitchFamily="18" charset="0"/>
                                      <a:cs typeface="Times New Roman" panose="02020603050405020304" pitchFamily="18" charset="0"/>
                                    </a:rPr>
                                    <m:t>𝐵</m:t>
                                  </m:r>
                                </m:sub>
                              </m:sSub>
                              <m:r>
                                <a:rPr lang="es-ES" sz="1600" b="0" i="1" smtClean="0">
                                  <a:latin typeface="Cambria Math" panose="02040503050406030204" pitchFamily="18" charset="0"/>
                                  <a:cs typeface="Times New Roman" panose="02020603050405020304" pitchFamily="18" charset="0"/>
                                </a:rPr>
                                <m:t>;</m:t>
                              </m:r>
                              <m:r>
                                <m:rPr>
                                  <m:sty m:val="p"/>
                                </m:rPr>
                                <a:rPr lang="es-ES" sz="1600" b="0" i="0" smtClean="0">
                                  <a:latin typeface="Cambria Math" panose="02040503050406030204" pitchFamily="18" charset="0"/>
                                  <a:cs typeface="Times New Roman" panose="02020603050405020304" pitchFamily="18" charset="0"/>
                                </a:rPr>
                                <m:t>ii</m:t>
                              </m:r>
                              <m:r>
                                <a:rPr lang="es-ES" sz="1600" b="0" i="1" smtClean="0">
                                  <a:latin typeface="Cambria Math" panose="02040503050406030204" pitchFamily="18" charset="0"/>
                                  <a:cs typeface="Times New Roman" panose="02020603050405020304" pitchFamily="18" charset="0"/>
                                </a:rPr>
                                <m:t>) 0,84</m:t>
                              </m:r>
                              <m:r>
                                <a:rPr lang="es-ES" sz="1600" b="0" i="1" smtClean="0">
                                  <a:latin typeface="Cambria Math" panose="02040503050406030204" pitchFamily="18" charset="0"/>
                                  <a:cs typeface="Times New Roman" panose="02020603050405020304" pitchFamily="18" charset="0"/>
                                </a:rPr>
                                <m:t>𝑑</m:t>
                              </m:r>
                            </m:oMath>
                          </a14:m>
                          <a:endParaRPr lang="es-ES" sz="1600" dirty="0">
                            <a:ea typeface="Calibri" panose="020F0502020204030204" pitchFamily="34" charset="0"/>
                            <a:cs typeface="Times New Roman" panose="02020603050405020304" pitchFamily="18" charset="0"/>
                          </a:endParaRPr>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741680">
                    <a:tc>
                      <a:txBody>
                        <a:bodyPr/>
                        <a:lstStyle/>
                        <a:p>
                          <a:pPr algn="r">
                            <a:lnSpc>
                              <a:spcPct val="100000"/>
                            </a:lnSpc>
                          </a:pPr>
                          <a:r>
                            <a:rPr lang="es-ES" sz="1600" dirty="0" smtClean="0">
                              <a:latin typeface="+mn-lt"/>
                            </a:rPr>
                            <a:t>22.</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spcAft>
                              <a:spcPts val="0"/>
                            </a:spcAft>
                          </a:pPr>
                          <a:r>
                            <a:rPr lang="es-ES" sz="1600" dirty="0" smtClean="0">
                              <a:solidFill>
                                <a:schemeClr val="tx1"/>
                              </a:solidFill>
                            </a:rPr>
                            <a:t>Considerando que en la superficie de Marte </a:t>
                          </a:r>
                          <a:r>
                            <a:rPr lang="es-ES" sz="1600" i="1" dirty="0" smtClean="0">
                              <a:solidFill>
                                <a:schemeClr val="tx1"/>
                              </a:solidFill>
                            </a:rPr>
                            <a:t>g</a:t>
                          </a:r>
                          <a:r>
                            <a:rPr lang="es-ES" sz="1600" dirty="0" smtClean="0">
                              <a:solidFill>
                                <a:schemeClr val="tx1"/>
                              </a:solidFill>
                            </a:rPr>
                            <a:t> es de </a:t>
                          </a:r>
                          <a14:m>
                            <m:oMath xmlns:m="http://schemas.openxmlformats.org/officeDocument/2006/math">
                              <m:r>
                                <a:rPr lang="es-ES" sz="1600" b="0" i="1" smtClean="0">
                                  <a:solidFill>
                                    <a:schemeClr val="tx1"/>
                                  </a:solidFill>
                                  <a:latin typeface="Cambria Math" panose="02040503050406030204" pitchFamily="18" charset="0"/>
                                </a:rPr>
                                <m:t>3,72 </m:t>
                              </m:r>
                              <m:r>
                                <a:rPr lang="es-ES" sz="1600" b="0" i="1" smtClean="0">
                                  <a:solidFill>
                                    <a:schemeClr val="tx1"/>
                                  </a:solidFill>
                                  <a:latin typeface="Cambria Math" panose="02040503050406030204" pitchFamily="18" charset="0"/>
                                </a:rPr>
                                <m:t>𝑚</m:t>
                              </m:r>
                              <m:r>
                                <a:rPr lang="es-ES" sz="1600" b="0" i="1" smtClean="0">
                                  <a:solidFill>
                                    <a:schemeClr val="tx1"/>
                                  </a:solidFill>
                                  <a:latin typeface="Cambria Math" panose="02040503050406030204" pitchFamily="18" charset="0"/>
                                </a:rPr>
                                <m:t> </m:t>
                              </m:r>
                              <m:sSup>
                                <m:sSupPr>
                                  <m:ctrlPr>
                                    <a:rPr lang="es-ES" sz="1600" b="0" i="1" smtClean="0">
                                      <a:solidFill>
                                        <a:schemeClr val="tx1"/>
                                      </a:solidFill>
                                      <a:latin typeface="Cambria Math" panose="02040503050406030204" pitchFamily="18" charset="0"/>
                                    </a:rPr>
                                  </m:ctrlPr>
                                </m:sSupPr>
                                <m:e>
                                  <m:r>
                                    <a:rPr lang="es-ES" sz="1600" b="0" i="1" smtClean="0">
                                      <a:solidFill>
                                        <a:schemeClr val="tx1"/>
                                      </a:solidFill>
                                      <a:latin typeface="Cambria Math" panose="02040503050406030204" pitchFamily="18" charset="0"/>
                                    </a:rPr>
                                    <m:t>𝑠</m:t>
                                  </m:r>
                                </m:e>
                                <m:sup>
                                  <m:r>
                                    <a:rPr lang="es-ES" sz="1600" b="0" i="1" smtClean="0">
                                      <a:solidFill>
                                        <a:schemeClr val="tx1"/>
                                      </a:solidFill>
                                      <a:latin typeface="Cambria Math" panose="02040503050406030204" pitchFamily="18" charset="0"/>
                                    </a:rPr>
                                    <m:t>−2</m:t>
                                  </m:r>
                                </m:sup>
                              </m:sSup>
                            </m:oMath>
                          </a14:m>
                          <a:r>
                            <a:rPr lang="es-ES" sz="1600" dirty="0" smtClean="0">
                              <a:solidFill>
                                <a:schemeClr val="tx1"/>
                              </a:solidFill>
                            </a:rPr>
                            <a:t>, calcula cuál sería el valor de la gravedad en la cima del monte Olimpo, que, con sus 25 km de altura, es el monte conocido más alto del sistema solar.</a:t>
                          </a:r>
                        </a:p>
                        <a:p>
                          <a:pPr marL="0" indent="0" algn="just">
                            <a:spcAft>
                              <a:spcPts val="0"/>
                            </a:spcAft>
                          </a:pPr>
                          <a14:m>
                            <m:oMathPara xmlns:m="http://schemas.openxmlformats.org/officeDocument/2006/math">
                              <m:oMathParaPr>
                                <m:jc m:val="left"/>
                              </m:oMathParaPr>
                              <m:oMath xmlns:m="http://schemas.openxmlformats.org/officeDocument/2006/math">
                                <m:sSub>
                                  <m:sSubPr>
                                    <m:ctrlPr>
                                      <a:rPr lang="es-ES" sz="1600" i="1">
                                        <a:latin typeface="Cambria Math" panose="02040503050406030204" pitchFamily="18" charset="0"/>
                                        <a:cs typeface="Times New Roman" panose="02020603050405020304" pitchFamily="18" charset="0"/>
                                      </a:rPr>
                                    </m:ctrlPr>
                                  </m:sSubPr>
                                  <m:e>
                                    <m:r>
                                      <a:rPr lang="es-ES" sz="1600" b="0" i="1" smtClean="0">
                                        <a:latin typeface="Cambria Math" panose="02040503050406030204" pitchFamily="18" charset="0"/>
                                        <a:cs typeface="Times New Roman" panose="02020603050405020304" pitchFamily="18" charset="0"/>
                                      </a:rPr>
                                      <m:t>𝑅</m:t>
                                    </m:r>
                                  </m:e>
                                  <m:sub>
                                    <m:r>
                                      <a:rPr lang="es-ES" sz="1600" b="0" i="1" smtClean="0">
                                        <a:latin typeface="Cambria Math" panose="02040503050406030204" pitchFamily="18" charset="0"/>
                                        <a:cs typeface="Times New Roman" panose="02020603050405020304" pitchFamily="18" charset="0"/>
                                      </a:rPr>
                                      <m:t>𝑀</m:t>
                                    </m:r>
                                  </m:sub>
                                </m:sSub>
                                <m:r>
                                  <a:rPr lang="es-ES" sz="1600" b="0" i="1" smtClean="0">
                                    <a:latin typeface="Cambria Math" panose="02040503050406030204" pitchFamily="18" charset="0"/>
                                    <a:cs typeface="Times New Roman" panose="02020603050405020304" pitchFamily="18" charset="0"/>
                                  </a:rPr>
                                  <m:t>=3 390 </m:t>
                                </m:r>
                                <m:r>
                                  <a:rPr lang="es-ES" sz="1600" b="0" i="1" smtClean="0">
                                    <a:latin typeface="Cambria Math" panose="02040503050406030204" pitchFamily="18" charset="0"/>
                                    <a:cs typeface="Times New Roman" panose="02020603050405020304" pitchFamily="18" charset="0"/>
                                  </a:rPr>
                                  <m:t>𝑘𝑚</m:t>
                                </m:r>
                              </m:oMath>
                            </m:oMathPara>
                          </a14:m>
                          <a:endParaRPr lang="es-ES" sz="1600" dirty="0" smtClean="0">
                            <a:solidFill>
                              <a:schemeClr val="tx1"/>
                            </a:solidFill>
                          </a:endParaRPr>
                        </a:p>
                        <a:p>
                          <a:pPr marL="0" indent="0" algn="just">
                            <a:spcAft>
                              <a:spcPts val="0"/>
                            </a:spcAft>
                          </a:pPr>
                          <a:r>
                            <a:rPr lang="es-ES" sz="1600" b="1" dirty="0" smtClean="0">
                              <a:solidFill>
                                <a:schemeClr val="tx1"/>
                              </a:solidFill>
                            </a:rPr>
                            <a:t>Sol</a:t>
                          </a:r>
                          <a:r>
                            <a:rPr lang="es-ES" sz="1600" dirty="0" smtClean="0">
                              <a:solidFill>
                                <a:schemeClr val="tx1"/>
                              </a:solidFill>
                            </a:rPr>
                            <a:t>: </a:t>
                          </a:r>
                          <a14:m>
                            <m:oMath xmlns:m="http://schemas.openxmlformats.org/officeDocument/2006/math">
                              <m:r>
                                <a:rPr lang="es-ES" sz="1600" b="0" i="1" smtClean="0">
                                  <a:latin typeface="Cambria Math" panose="02040503050406030204" pitchFamily="18" charset="0"/>
                                </a:rPr>
                                <m:t>3,66 </m:t>
                              </m:r>
                              <m:r>
                                <a:rPr lang="es-ES" sz="1600" b="0" i="1" smtClean="0">
                                  <a:latin typeface="Cambria Math" panose="02040503050406030204" pitchFamily="18" charset="0"/>
                                </a:rPr>
                                <m:t>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−2</m:t>
                                  </m:r>
                                </m:sup>
                              </m:sSup>
                            </m:oMath>
                          </a14:m>
                          <a:endParaRPr lang="es-ES" sz="1600" dirty="0"/>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31" name="Tabla 30"/>
              <p:cNvGraphicFramePr>
                <a:graphicFrameLocks noGrp="1"/>
              </p:cNvGraphicFramePr>
              <p:nvPr>
                <p:extLst>
                  <p:ext uri="{D42A27DB-BD31-4B8C-83A1-F6EECF244321}">
                    <p14:modId xmlns:p14="http://schemas.microsoft.com/office/powerpoint/2010/main" val="645415572"/>
                  </p:ext>
                </p:extLst>
              </p:nvPr>
            </p:nvGraphicFramePr>
            <p:xfrm>
              <a:off x="510392" y="1260272"/>
              <a:ext cx="8178801" cy="291768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291200">
                    <a:tc>
                      <a:txBody>
                        <a:bodyPr/>
                        <a:lstStyle/>
                        <a:p>
                          <a:pPr algn="r">
                            <a:lnSpc>
                              <a:spcPct val="100000"/>
                            </a:lnSpc>
                          </a:pPr>
                          <a:r>
                            <a:rPr lang="es-ES" sz="1600" dirty="0" smtClean="0">
                              <a:latin typeface="+mn-lt"/>
                            </a:rPr>
                            <a:t>21.</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4918" t="-26291" r="-156" b="-106573"/>
                          </a:stretch>
                        </a:blipFill>
                      </a:tcPr>
                    </a:tc>
                    <a:tc hMerge="1">
                      <a:txBody>
                        <a:bodyPr/>
                        <a:lstStyle/>
                        <a:p>
                          <a:endParaRPr lang="es-ES" sz="1600" dirty="0"/>
                        </a:p>
                      </a:txBody>
                      <a:tcPr/>
                    </a:tc>
                    <a:extLst>
                      <a:ext uri="{0D108BD9-81ED-4DB2-BD59-A6C34878D82A}">
                        <a16:rowId xmlns:a16="http://schemas.microsoft.com/office/drawing/2014/main" val="1235451715"/>
                      </a:ext>
                    </a:extLst>
                  </a:tr>
                  <a:tr h="1291200">
                    <a:tc>
                      <a:txBody>
                        <a:bodyPr/>
                        <a:lstStyle/>
                        <a:p>
                          <a:pPr algn="r">
                            <a:lnSpc>
                              <a:spcPct val="100000"/>
                            </a:lnSpc>
                          </a:pPr>
                          <a:r>
                            <a:rPr lang="es-ES" sz="1600" dirty="0" smtClean="0">
                              <a:latin typeface="+mn-lt"/>
                            </a:rPr>
                            <a:t>22.</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4918" t="-126887" r="-156" b="-7075"/>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19845603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p:sp>
        <p:nvSpPr>
          <p:cNvPr id="13" name="29 CuadroTexto"/>
          <p:cNvSpPr txBox="1"/>
          <p:nvPr/>
        </p:nvSpPr>
        <p:spPr>
          <a:xfrm>
            <a:off x="313897" y="1023581"/>
            <a:ext cx="4981433" cy="369332"/>
          </a:xfrm>
          <a:prstGeom prst="rect">
            <a:avLst/>
          </a:prstGeom>
          <a:noFill/>
        </p:spPr>
        <p:txBody>
          <a:bodyPr wrap="square" rtlCol="0">
            <a:spAutoFit/>
          </a:bodyPr>
          <a:lstStyle/>
          <a:p>
            <a:r>
              <a:rPr lang="es-ES" b="1" dirty="0">
                <a:solidFill>
                  <a:srgbClr val="002060"/>
                </a:solidFill>
                <a:cs typeface="Arial" pitchFamily="34" charset="0"/>
              </a:rPr>
              <a:t>5</a:t>
            </a:r>
            <a:r>
              <a:rPr lang="es-ES" b="1" dirty="0" smtClean="0">
                <a:solidFill>
                  <a:srgbClr val="002060"/>
                </a:solidFill>
                <a:cs typeface="Arial" pitchFamily="34" charset="0"/>
              </a:rPr>
              <a:t>.4. Campo gravitatorio terrestre</a:t>
            </a:r>
            <a:endParaRPr lang="es-ES" b="1" dirty="0">
              <a:solidFill>
                <a:srgbClr val="002060"/>
              </a:solidFill>
              <a:cs typeface="Arial" pitchFamily="34" charset="0"/>
            </a:endParaRPr>
          </a:p>
        </p:txBody>
      </p:sp>
      <p:sp>
        <p:nvSpPr>
          <p:cNvPr id="14" name="Rectángulo 13"/>
          <p:cNvSpPr/>
          <p:nvPr/>
        </p:nvSpPr>
        <p:spPr>
          <a:xfrm>
            <a:off x="334370" y="1464059"/>
            <a:ext cx="8468435" cy="584775"/>
          </a:xfrm>
          <a:prstGeom prst="rect">
            <a:avLst/>
          </a:prstGeom>
        </p:spPr>
        <p:txBody>
          <a:bodyPr wrap="square">
            <a:spAutoFit/>
          </a:bodyPr>
          <a:lstStyle/>
          <a:p>
            <a:pPr algn="just"/>
            <a:r>
              <a:rPr lang="es-ES" sz="1600" dirty="0" smtClean="0"/>
              <a:t>Podemos considerar </a:t>
            </a:r>
            <a:r>
              <a:rPr lang="es-ES" sz="1600" dirty="0"/>
              <a:t>que el campo gravitatorio </a:t>
            </a:r>
            <a:r>
              <a:rPr lang="es-ES" sz="1600" dirty="0" smtClean="0"/>
              <a:t>terrestre, en la superficie, </a:t>
            </a:r>
            <a:r>
              <a:rPr lang="es-ES" sz="1600" dirty="0"/>
              <a:t>sería el mismo que el que tendría si toda la masa del planeta estuviera concentrada en su centro:</a:t>
            </a:r>
          </a:p>
        </p:txBody>
      </p:sp>
      <mc:AlternateContent xmlns:mc="http://schemas.openxmlformats.org/markup-compatibility/2006" xmlns:a14="http://schemas.microsoft.com/office/drawing/2010/main">
        <mc:Choice Requires="a14">
          <p:sp>
            <p:nvSpPr>
              <p:cNvPr id="15" name="32 CuadroTexto"/>
              <p:cNvSpPr txBox="1"/>
              <p:nvPr/>
            </p:nvSpPr>
            <p:spPr>
              <a:xfrm>
                <a:off x="2641565" y="2292142"/>
                <a:ext cx="3481018" cy="6158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𝑔</m:t>
                          </m:r>
                        </m:e>
                      </m:acc>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𝑇</m:t>
                              </m:r>
                            </m:sub>
                          </m:sSub>
                        </m:num>
                        <m:den>
                          <m:sSup>
                            <m:sSupPr>
                              <m:ctrlPr>
                                <a:rPr lang="es-ES" sz="1600" b="0" i="1" smtClean="0">
                                  <a:latin typeface="Cambria Math" panose="02040503050406030204" pitchFamily="18" charset="0"/>
                                </a:rPr>
                              </m:ctrlPr>
                            </m:sSupPr>
                            <m:e>
                              <m:sSub>
                                <m:sSubPr>
                                  <m:ctrlPr>
                                    <a:rPr lang="es-ES" sz="1600" b="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e>
                            <m:sup>
                              <m:r>
                                <a:rPr lang="es-ES" sz="1600" b="0" i="1" smtClean="0">
                                  <a:latin typeface="Cambria Math"/>
                                </a:rPr>
                                <m:t>2</m:t>
                              </m:r>
                            </m:sup>
                          </m:sSup>
                        </m:den>
                      </m:f>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a:rPr>
                                <m:t>𝑢</m:t>
                              </m:r>
                            </m:e>
                          </m:acc>
                        </m:e>
                        <m:sub>
                          <m:r>
                            <a:rPr lang="es-ES" sz="1600" b="0" i="1" smtClean="0">
                              <a:latin typeface="Cambria Math"/>
                            </a:rPr>
                            <m:t>𝑟</m:t>
                          </m:r>
                        </m:sub>
                      </m:sSub>
                      <m:r>
                        <a:rPr lang="es-ES" sz="1600" b="0" i="1" smtClean="0">
                          <a:latin typeface="Cambria Math"/>
                        </a:rPr>
                        <m:t>=−9,8</m:t>
                      </m:r>
                      <m:sSub>
                        <m:sSubPr>
                          <m:ctrlPr>
                            <a:rPr lang="es-ES" sz="1600" i="1">
                              <a:latin typeface="Cambria Math" panose="02040503050406030204" pitchFamily="18" charset="0"/>
                            </a:rPr>
                          </m:ctrlPr>
                        </m:sSubPr>
                        <m:e>
                          <m:acc>
                            <m:accPr>
                              <m:chr m:val="̂"/>
                              <m:ctrlPr>
                                <a:rPr lang="es-ES" sz="1600" i="1">
                                  <a:latin typeface="Cambria Math" panose="02040503050406030204" pitchFamily="18" charset="0"/>
                                </a:rPr>
                              </m:ctrlPr>
                            </m:accPr>
                            <m:e>
                              <m:r>
                                <a:rPr lang="es-ES" sz="1600" i="1">
                                  <a:latin typeface="Cambria Math"/>
                                </a:rPr>
                                <m:t>𝑢</m:t>
                              </m:r>
                            </m:e>
                          </m:acc>
                        </m:e>
                        <m:sub>
                          <m:r>
                            <a:rPr lang="es-ES" sz="1600" i="1">
                              <a:latin typeface="Cambria Math"/>
                            </a:rPr>
                            <m:t>𝑟</m:t>
                          </m:r>
                        </m:sub>
                      </m:sSub>
                      <m:f>
                        <m:fPr>
                          <m:ctrlPr>
                            <a:rPr lang="es-ES" sz="1600" b="0" i="1" smtClean="0">
                              <a:latin typeface="Cambria Math" panose="02040503050406030204" pitchFamily="18" charset="0"/>
                            </a:rPr>
                          </m:ctrlPr>
                        </m:fPr>
                        <m:num>
                          <m:r>
                            <a:rPr lang="es-ES" sz="1600" b="0" i="1" smtClean="0">
                              <a:latin typeface="Cambria Math"/>
                            </a:rPr>
                            <m:t>𝑁</m:t>
                          </m:r>
                        </m:num>
                        <m:den>
                          <m:r>
                            <a:rPr lang="es-ES" sz="1600" b="0" i="1" smtClean="0">
                              <a:latin typeface="Cambria Math"/>
                            </a:rPr>
                            <m:t>𝑘𝑔</m:t>
                          </m:r>
                        </m:den>
                      </m:f>
                      <m:r>
                        <a:rPr lang="es-ES" sz="1600" b="0" i="1" smtClean="0">
                          <a:latin typeface="Cambria Math"/>
                        </a:rPr>
                        <m:t> </m:t>
                      </m:r>
                      <m:r>
                        <a:rPr lang="es-ES" sz="1600" b="0" i="1" smtClean="0">
                          <a:latin typeface="Cambria Math"/>
                        </a:rPr>
                        <m:t>𝑜</m:t>
                      </m:r>
                      <m:r>
                        <a:rPr lang="es-ES" sz="1600" b="0" i="1" smtClean="0">
                          <a:latin typeface="Cambria Math"/>
                        </a:rPr>
                        <m:t> </m:t>
                      </m:r>
                      <m:r>
                        <a:rPr lang="es-ES" sz="1600" b="0" i="1" smtClean="0">
                          <a:latin typeface="Cambria Math"/>
                        </a:rPr>
                        <m:t>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a:rPr>
                            <m:t>𝑠</m:t>
                          </m:r>
                        </m:e>
                        <m:sup>
                          <m:r>
                            <a:rPr lang="es-ES" sz="1600" b="0" i="1" smtClean="0">
                              <a:latin typeface="Cambria Math" panose="02040503050406030204" pitchFamily="18" charset="0"/>
                            </a:rPr>
                            <m:t>−</m:t>
                          </m:r>
                          <m:r>
                            <a:rPr lang="es-ES" sz="1600" b="0" i="1" smtClean="0">
                              <a:latin typeface="Cambria Math"/>
                            </a:rPr>
                            <m:t>2</m:t>
                          </m:r>
                        </m:sup>
                      </m:sSup>
                    </m:oMath>
                  </m:oMathPara>
                </a14:m>
                <a:endParaRPr lang="es-ES" sz="1600" dirty="0"/>
              </a:p>
            </p:txBody>
          </p:sp>
        </mc:Choice>
        <mc:Fallback xmlns="">
          <p:sp>
            <p:nvSpPr>
              <p:cNvPr id="15" name="32 CuadroTexto"/>
              <p:cNvSpPr txBox="1">
                <a:spLocks noRot="1" noChangeAspect="1" noMove="1" noResize="1" noEditPoints="1" noAdjustHandles="1" noChangeArrowheads="1" noChangeShapeType="1" noTextEdit="1"/>
              </p:cNvSpPr>
              <p:nvPr/>
            </p:nvSpPr>
            <p:spPr>
              <a:xfrm>
                <a:off x="2641565" y="2292142"/>
                <a:ext cx="3481018" cy="615810"/>
              </a:xfrm>
              <a:prstGeom prst="rect">
                <a:avLst/>
              </a:prstGeom>
              <a:blipFill>
                <a:blip r:embed="rId2"/>
                <a:stretch>
                  <a:fillRect/>
                </a:stretch>
              </a:blipFill>
            </p:spPr>
            <p:txBody>
              <a:bodyPr/>
              <a:lstStyle/>
              <a:p>
                <a:r>
                  <a:rPr lang="es-ES">
                    <a:noFill/>
                  </a:rPr>
                  <a:t> </a:t>
                </a:r>
              </a:p>
            </p:txBody>
          </p:sp>
        </mc:Fallback>
      </mc:AlternateContent>
      <p:sp>
        <p:nvSpPr>
          <p:cNvPr id="16" name="33 CuadroTexto"/>
          <p:cNvSpPr txBox="1"/>
          <p:nvPr/>
        </p:nvSpPr>
        <p:spPr>
          <a:xfrm>
            <a:off x="395784" y="3384645"/>
            <a:ext cx="7274257" cy="369332"/>
          </a:xfrm>
          <a:prstGeom prst="rect">
            <a:avLst/>
          </a:prstGeom>
          <a:noFill/>
        </p:spPr>
        <p:txBody>
          <a:bodyPr wrap="square" rtlCol="0">
            <a:spAutoFit/>
          </a:bodyPr>
          <a:lstStyle/>
          <a:p>
            <a:r>
              <a:rPr lang="es-ES" b="1" dirty="0" smtClean="0">
                <a:solidFill>
                  <a:srgbClr val="00B0F0"/>
                </a:solidFill>
                <a:cs typeface="Arial" pitchFamily="34" charset="0"/>
                <a:sym typeface="Wingdings 3" panose="05040102010807070707" pitchFamily="18" charset="2"/>
              </a:rPr>
              <a:t> </a:t>
            </a:r>
            <a:r>
              <a:rPr lang="es-ES" b="1" dirty="0" smtClean="0">
                <a:solidFill>
                  <a:srgbClr val="00B0F0"/>
                </a:solidFill>
                <a:cs typeface="Arial" pitchFamily="34" charset="0"/>
              </a:rPr>
              <a:t>Variaciones con la altitud</a:t>
            </a:r>
            <a:endParaRPr lang="es-ES" b="1" dirty="0">
              <a:solidFill>
                <a:srgbClr val="00B0F0"/>
              </a:solidFill>
              <a:cs typeface="Arial" pitchFamily="34" charset="0"/>
            </a:endParaRPr>
          </a:p>
        </p:txBody>
      </p:sp>
      <p:sp>
        <p:nvSpPr>
          <p:cNvPr id="17" name="Rectángulo 16"/>
          <p:cNvSpPr/>
          <p:nvPr/>
        </p:nvSpPr>
        <p:spPr>
          <a:xfrm>
            <a:off x="391236" y="3854692"/>
            <a:ext cx="8468435" cy="338554"/>
          </a:xfrm>
          <a:prstGeom prst="rect">
            <a:avLst/>
          </a:prstGeom>
        </p:spPr>
        <p:txBody>
          <a:bodyPr wrap="square">
            <a:spAutoFit/>
          </a:bodyPr>
          <a:lstStyle/>
          <a:p>
            <a:pPr algn="just"/>
            <a:r>
              <a:rPr lang="es-ES" sz="1600" dirty="0" smtClean="0"/>
              <a:t>En un punto exterior a la superficie de la Tierra:</a:t>
            </a:r>
            <a:endParaRPr lang="es-ES" sz="1600" dirty="0"/>
          </a:p>
        </p:txBody>
      </p:sp>
      <mc:AlternateContent xmlns:mc="http://schemas.openxmlformats.org/markup-compatibility/2006" xmlns:a14="http://schemas.microsoft.com/office/drawing/2010/main">
        <mc:Choice Requires="a14">
          <p:sp>
            <p:nvSpPr>
              <p:cNvPr id="18" name="32 CuadroTexto"/>
              <p:cNvSpPr txBox="1"/>
              <p:nvPr/>
            </p:nvSpPr>
            <p:spPr>
              <a:xfrm>
                <a:off x="3353522" y="4327933"/>
                <a:ext cx="2071465" cy="593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𝑔</m:t>
                          </m:r>
                        </m:e>
                      </m:acc>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𝑇</m:t>
                              </m:r>
                            </m:sub>
                          </m:sSub>
                        </m:num>
                        <m:den>
                          <m:sSup>
                            <m:sSupPr>
                              <m:ctrlPr>
                                <a:rPr lang="es-ES" sz="1600" b="0" i="1" smtClean="0">
                                  <a:latin typeface="Cambria Math" panose="02040503050406030204" pitchFamily="18" charset="0"/>
                                </a:rPr>
                              </m:ctrlPr>
                            </m:sSupPr>
                            <m:e>
                              <m:d>
                                <m:dPr>
                                  <m:ctrlPr>
                                    <a:rPr lang="es-ES" sz="1600" b="0" i="1" smtClean="0">
                                      <a:latin typeface="Cambria Math" panose="02040503050406030204" pitchFamily="18" charset="0"/>
                                    </a:rPr>
                                  </m:ctrlPr>
                                </m:dPr>
                                <m:e>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m:t>
                                  </m:r>
                                  <m:r>
                                    <a:rPr lang="es-ES" sz="1600" b="0" i="1" smtClean="0">
                                      <a:latin typeface="Cambria Math" panose="02040503050406030204" pitchFamily="18" charset="0"/>
                                    </a:rPr>
                                    <m:t>h</m:t>
                                  </m:r>
                                </m:e>
                              </m:d>
                            </m:e>
                            <m:sup>
                              <m:r>
                                <a:rPr lang="es-ES" sz="1600" b="0" i="1" smtClean="0">
                                  <a:latin typeface="Cambria Math"/>
                                </a:rPr>
                                <m:t>2</m:t>
                              </m:r>
                            </m:sup>
                          </m:sSup>
                        </m:den>
                      </m:f>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a:rPr>
                                <m:t>𝑢</m:t>
                              </m:r>
                            </m:e>
                          </m:acc>
                        </m:e>
                        <m:sub>
                          <m:r>
                            <a:rPr lang="es-ES" sz="1600" b="0" i="1" smtClean="0">
                              <a:latin typeface="Cambria Math"/>
                            </a:rPr>
                            <m:t>𝑟</m:t>
                          </m:r>
                        </m:sub>
                      </m:sSub>
                    </m:oMath>
                  </m:oMathPara>
                </a14:m>
                <a:endParaRPr lang="es-ES" sz="1600" dirty="0"/>
              </a:p>
            </p:txBody>
          </p:sp>
        </mc:Choice>
        <mc:Fallback xmlns="">
          <p:sp>
            <p:nvSpPr>
              <p:cNvPr id="18" name="32 CuadroTexto"/>
              <p:cNvSpPr txBox="1">
                <a:spLocks noRot="1" noChangeAspect="1" noMove="1" noResize="1" noEditPoints="1" noAdjustHandles="1" noChangeArrowheads="1" noChangeShapeType="1" noTextEdit="1"/>
              </p:cNvSpPr>
              <p:nvPr/>
            </p:nvSpPr>
            <p:spPr>
              <a:xfrm>
                <a:off x="3353522" y="4327933"/>
                <a:ext cx="2071465" cy="593624"/>
              </a:xfrm>
              <a:prstGeom prst="rect">
                <a:avLst/>
              </a:prstGeom>
              <a:blipFill>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6430092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5. Intensidad del campo gravitatorio</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19" name="Tabla 18"/>
              <p:cNvGraphicFramePr>
                <a:graphicFrameLocks noGrp="1"/>
              </p:cNvGraphicFramePr>
              <p:nvPr>
                <p:extLst>
                  <p:ext uri="{D42A27DB-BD31-4B8C-83A1-F6EECF244321}">
                    <p14:modId xmlns:p14="http://schemas.microsoft.com/office/powerpoint/2010/main" val="339485272"/>
                  </p:ext>
                </p:extLst>
              </p:nvPr>
            </p:nvGraphicFramePr>
            <p:xfrm>
              <a:off x="510392" y="1260272"/>
              <a:ext cx="8178801" cy="420888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68152">
                    <a:tc>
                      <a:txBody>
                        <a:bodyPr/>
                        <a:lstStyle/>
                        <a:p>
                          <a:pPr algn="r">
                            <a:lnSpc>
                              <a:spcPct val="100000"/>
                            </a:lnSpc>
                          </a:pPr>
                          <a:r>
                            <a:rPr lang="es-ES" sz="1600" dirty="0" smtClean="0">
                              <a:latin typeface="+mn-lt"/>
                            </a:rPr>
                            <a:t>23.</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spcAft>
                              <a:spcPts val="0"/>
                            </a:spcAft>
                          </a:pPr>
                          <a:r>
                            <a:rPr lang="es-ES" sz="1600" dirty="0" smtClean="0">
                              <a:ea typeface="Calibri" panose="020F0502020204030204" pitchFamily="34" charset="0"/>
                              <a:cs typeface="Times New Roman" panose="02020603050405020304" pitchFamily="18" charset="0"/>
                            </a:rPr>
                            <a:t>Halla </a:t>
                          </a:r>
                          <a:r>
                            <a:rPr lang="es-ES" sz="1600" dirty="0">
                              <a:ea typeface="Calibri" panose="020F0502020204030204" pitchFamily="34" charset="0"/>
                              <a:cs typeface="Times New Roman" panose="02020603050405020304" pitchFamily="18" charset="0"/>
                            </a:rPr>
                            <a:t>el valor que tiene el campo gravitatorio en la superficie del planeta Júpiter, teniendo en cuenta que su masa es 300 veces la de la Tierra, y su radio, 11 veces mayor que el terrestre</a:t>
                          </a:r>
                          <a:r>
                            <a:rPr lang="es-ES" sz="1600" dirty="0" smtClean="0">
                              <a:ea typeface="Calibri" panose="020F0502020204030204" pitchFamily="34" charset="0"/>
                              <a:cs typeface="Times New Roman" panose="02020603050405020304" pitchFamily="18" charset="0"/>
                            </a:rPr>
                            <a:t>.</a:t>
                          </a:r>
                        </a:p>
                        <a:p>
                          <a:pPr marL="0" indent="0" algn="just">
                            <a:spcAft>
                              <a:spcPts val="0"/>
                            </a:spcAft>
                          </a:pPr>
                          <a:r>
                            <a:rPr lang="es-ES" sz="1600" dirty="0" smtClean="0">
                              <a:ea typeface="Calibri" panose="020F0502020204030204" pitchFamily="34" charset="0"/>
                              <a:cs typeface="Times New Roman" panose="02020603050405020304" pitchFamily="18" charset="0"/>
                            </a:rPr>
                            <a:t>Dato: </a:t>
                          </a:r>
                          <a14:m>
                            <m:oMath xmlns:m="http://schemas.openxmlformats.org/officeDocument/2006/math">
                              <m:sSub>
                                <m:sSubPr>
                                  <m:ctrlPr>
                                    <a:rPr lang="es-ES" sz="1600" b="0" i="1" smtClean="0">
                                      <a:latin typeface="Cambria Math" panose="02040503050406030204" pitchFamily="18" charset="0"/>
                                      <a:cs typeface="Times New Roman" panose="02020603050405020304" pitchFamily="18" charset="0"/>
                                    </a:rPr>
                                  </m:ctrlPr>
                                </m:sSubPr>
                                <m:e>
                                  <m:r>
                                    <a:rPr lang="es-ES" sz="1600" b="0" i="1" smtClean="0">
                                      <a:latin typeface="Cambria Math" panose="02040503050406030204" pitchFamily="18" charset="0"/>
                                      <a:cs typeface="Times New Roman" panose="02020603050405020304" pitchFamily="18" charset="0"/>
                                    </a:rPr>
                                    <m:t>𝑔</m:t>
                                  </m:r>
                                </m:e>
                                <m:sub>
                                  <m:r>
                                    <a:rPr lang="es-ES" sz="1600" b="0" i="1" smtClean="0">
                                      <a:latin typeface="Cambria Math" panose="02040503050406030204" pitchFamily="18" charset="0"/>
                                      <a:cs typeface="Times New Roman" panose="02020603050405020304" pitchFamily="18" charset="0"/>
                                    </a:rPr>
                                    <m:t>𝑇</m:t>
                                  </m:r>
                                </m:sub>
                              </m:sSub>
                              <m:r>
                                <a:rPr lang="es-ES" sz="1600" b="0" i="1" smtClean="0">
                                  <a:latin typeface="Cambria Math" panose="02040503050406030204" pitchFamily="18" charset="0"/>
                                  <a:ea typeface="Calibri" panose="020F0502020204030204" pitchFamily="34" charset="0"/>
                                  <a:cs typeface="Times New Roman" panose="02020603050405020304" pitchFamily="18" charset="0"/>
                                </a:rPr>
                                <m:t>=9,8 </m:t>
                              </m:r>
                              <m:r>
                                <a:rPr lang="es-ES" sz="1600" b="0" i="1" smtClean="0">
                                  <a:latin typeface="Cambria Math" panose="02040503050406030204" pitchFamily="18" charset="0"/>
                                  <a:ea typeface="Calibri" panose="020F0502020204030204" pitchFamily="34" charset="0"/>
                                  <a:cs typeface="Times New Roman" panose="02020603050405020304" pitchFamily="18" charset="0"/>
                                </a:rPr>
                                <m:t>𝑚</m:t>
                              </m:r>
                              <m:r>
                                <a:rPr lang="es-ES" sz="1600" b="0" i="1"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𝑠</m:t>
                                  </m:r>
                                </m:e>
                                <m:sup>
                                  <m:r>
                                    <a:rPr lang="es-ES" sz="1600" b="0" i="1" smtClean="0">
                                      <a:latin typeface="Cambria Math" panose="02040503050406030204" pitchFamily="18" charset="0"/>
                                      <a:cs typeface="Times New Roman" panose="02020603050405020304" pitchFamily="18" charset="0"/>
                                    </a:rPr>
                                    <m:t>−2</m:t>
                                  </m:r>
                                </m:sup>
                              </m:sSup>
                            </m:oMath>
                          </a14:m>
                          <a:endParaRPr lang="es-ES" sz="1600" dirty="0" smtClean="0">
                            <a:ea typeface="Calibri" panose="020F0502020204030204" pitchFamily="34" charset="0"/>
                            <a:cs typeface="Times New Roman" panose="02020603050405020304" pitchFamily="18" charset="0"/>
                          </a:endParaRPr>
                        </a:p>
                        <a:p>
                          <a:pPr marL="0" indent="0" algn="just">
                            <a:spcAft>
                              <a:spcPts val="0"/>
                            </a:spcAft>
                          </a:pPr>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 </a:t>
                          </a:r>
                          <a14:m>
                            <m:oMath xmlns:m="http://schemas.openxmlformats.org/officeDocument/2006/math">
                              <m:r>
                                <a:rPr lang="es-E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24,3 </m:t>
                              </m:r>
                              <m:r>
                                <a:rPr lang="es-E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𝑚</m:t>
                              </m:r>
                              <m:r>
                                <a:rPr lang="es-E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s-ES" sz="1600" b="0" i="1" smtClean="0">
                                      <a:solidFill>
                                        <a:schemeClr val="tx1"/>
                                      </a:solidFill>
                                      <a:latin typeface="Cambria Math" panose="02040503050406030204" pitchFamily="18" charset="0"/>
                                      <a:cs typeface="Times New Roman" panose="02020603050405020304" pitchFamily="18" charset="0"/>
                                    </a:rPr>
                                  </m:ctrlPr>
                                </m:sSupPr>
                                <m:e>
                                  <m:r>
                                    <a:rPr lang="es-ES" sz="1600" b="0" i="1" smtClean="0">
                                      <a:solidFill>
                                        <a:schemeClr val="tx1"/>
                                      </a:solidFill>
                                      <a:latin typeface="Cambria Math" panose="02040503050406030204" pitchFamily="18" charset="0"/>
                                      <a:cs typeface="Times New Roman" panose="02020603050405020304" pitchFamily="18" charset="0"/>
                                    </a:rPr>
                                    <m:t>𝑠</m:t>
                                  </m:r>
                                </m:e>
                                <m:sup>
                                  <m:r>
                                    <a:rPr lang="es-ES" sz="1600" b="0" i="1" smtClean="0">
                                      <a:solidFill>
                                        <a:schemeClr val="tx1"/>
                                      </a:solidFill>
                                      <a:latin typeface="Cambria Math" panose="02040503050406030204" pitchFamily="18" charset="0"/>
                                      <a:cs typeface="Times New Roman" panose="02020603050405020304" pitchFamily="18" charset="0"/>
                                    </a:rPr>
                                    <m:t>−2</m:t>
                                  </m:r>
                                </m:sup>
                              </m:sSup>
                            </m:oMath>
                          </a14:m>
                          <a:endParaRPr lang="es-ES" sz="1600" dirty="0"/>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868152">
                    <a:tc>
                      <a:txBody>
                        <a:bodyPr/>
                        <a:lstStyle/>
                        <a:p>
                          <a:pPr algn="r">
                            <a:lnSpc>
                              <a:spcPct val="100000"/>
                            </a:lnSpc>
                          </a:pPr>
                          <a:r>
                            <a:rPr lang="es-ES" sz="1600" b="0" dirty="0" smtClean="0">
                              <a:solidFill>
                                <a:schemeClr val="tx1"/>
                              </a:solidFill>
                              <a:latin typeface="+mn-lt"/>
                            </a:rPr>
                            <a:t>24</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pPr marL="0" indent="0" algn="just">
                            <a:spcAft>
                              <a:spcPts val="0"/>
                            </a:spcAft>
                          </a:pPr>
                          <a:r>
                            <a:rPr lang="es-ES" sz="1600" dirty="0" smtClean="0"/>
                            <a:t>Supongamos que la Tierra tiene una densidad media </a:t>
                          </a:r>
                          <a:r>
                            <a:rPr lang="es-ES" sz="1600" i="1" dirty="0" smtClean="0"/>
                            <a:t>d</a:t>
                          </a:r>
                          <a:r>
                            <a:rPr lang="es-ES" sz="1600" dirty="0" smtClean="0"/>
                            <a:t>. Cuál </a:t>
                          </a:r>
                          <a:r>
                            <a:rPr lang="es-ES" sz="1600" dirty="0"/>
                            <a:t>sería el valor de </a:t>
                          </a:r>
                          <a14:m>
                            <m:oMath xmlns:m="http://schemas.openxmlformats.org/officeDocument/2006/math">
                              <m:r>
                                <a:rPr lang="es-ES" sz="1600" i="1" dirty="0" smtClean="0">
                                  <a:latin typeface="Cambria Math" panose="02040503050406030204" pitchFamily="18" charset="0"/>
                                </a:rPr>
                                <m:t>𝑔</m:t>
                              </m:r>
                              <m:r>
                                <a:rPr lang="es-ES" sz="1600" i="1" dirty="0" smtClean="0">
                                  <a:latin typeface="Cambria Math" panose="02040503050406030204" pitchFamily="18" charset="0"/>
                                </a:rPr>
                                <m:t> </m:t>
                              </m:r>
                            </m:oMath>
                          </a14:m>
                          <a:r>
                            <a:rPr lang="es-ES" sz="1600" dirty="0"/>
                            <a:t>sobre la superficie </a:t>
                          </a:r>
                          <a:r>
                            <a:rPr lang="es-ES" sz="1600" dirty="0" smtClean="0"/>
                            <a:t>si: i) El </a:t>
                          </a:r>
                          <a:r>
                            <a:rPr lang="es-ES" sz="1600" dirty="0"/>
                            <a:t>diámetro fuese la mitad y la densidad fuese la </a:t>
                          </a:r>
                          <a:r>
                            <a:rPr lang="es-ES" sz="1600" dirty="0" smtClean="0"/>
                            <a:t>misma; ii) El </a:t>
                          </a:r>
                          <a:r>
                            <a:rPr lang="es-ES" sz="1600" dirty="0"/>
                            <a:t>diámetro fuese el doble sin variar la densidad.</a:t>
                          </a:r>
                        </a:p>
                        <a:p>
                          <a:pPr marL="0" indent="0" algn="just">
                            <a:spcAft>
                              <a:spcPts val="0"/>
                            </a:spcAft>
                          </a:pPr>
                          <a:r>
                            <a:rPr lang="es-ES" sz="1600" b="1" dirty="0" smtClean="0">
                              <a:solidFill>
                                <a:schemeClr val="tx1"/>
                              </a:solidFill>
                            </a:rPr>
                            <a:t>Sol</a:t>
                          </a:r>
                          <a:r>
                            <a:rPr lang="es-ES" sz="1600" dirty="0" smtClean="0">
                              <a:solidFill>
                                <a:schemeClr val="tx1"/>
                              </a:solidFill>
                            </a:rPr>
                            <a:t>: </a:t>
                          </a:r>
                          <a:r>
                            <a:rPr lang="es-ES" sz="1600" dirty="0"/>
                            <a:t>i</a:t>
                          </a:r>
                          <a:r>
                            <a:rPr lang="es-ES" sz="1600" dirty="0" smtClean="0"/>
                            <a:t>) </a:t>
                          </a:r>
                          <a14:m>
                            <m:oMath xmlns:m="http://schemas.openxmlformats.org/officeDocument/2006/math">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𝑔</m:t>
                                  </m:r>
                                </m:e>
                                <m:sup>
                                  <m:r>
                                    <a:rPr lang="es-ES" sz="1600" b="0" i="1" smtClean="0">
                                      <a:latin typeface="Cambria Math" panose="02040503050406030204" pitchFamily="18" charset="0"/>
                                    </a:rPr>
                                    <m:t>′</m:t>
                                  </m:r>
                                </m:sup>
                              </m:sSup>
                              <m:r>
                                <a:rPr lang="es-ES" sz="1600" b="0" i="1" smtClean="0">
                                  <a:latin typeface="Cambria Math" panose="02040503050406030204" pitchFamily="18" charset="0"/>
                                </a:rPr>
                                <m:t>=</m:t>
                              </m:r>
                              <m:r>
                                <a:rPr lang="es-ES" sz="1600" b="0" i="1" smtClean="0">
                                  <a:latin typeface="Cambria Math" panose="02040503050406030204" pitchFamily="18" charset="0"/>
                                </a:rPr>
                                <m:t>𝑔</m:t>
                              </m:r>
                              <m:r>
                                <a:rPr lang="es-ES" sz="1600" b="0" i="1" smtClean="0">
                                  <a:latin typeface="Cambria Math" panose="02040503050406030204" pitchFamily="18" charset="0"/>
                                </a:rPr>
                                <m:t>/2</m:t>
                              </m:r>
                            </m:oMath>
                          </a14:m>
                          <a:r>
                            <a:rPr lang="es-ES" sz="1600" dirty="0" smtClean="0"/>
                            <a:t>; ii) </a:t>
                          </a:r>
                          <a14:m>
                            <m:oMath xmlns:m="http://schemas.openxmlformats.org/officeDocument/2006/math">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𝑔</m:t>
                                  </m:r>
                                </m:e>
                                <m:sup>
                                  <m:r>
                                    <a:rPr lang="es-ES" sz="1600" b="0" i="1" smtClean="0">
                                      <a:latin typeface="Cambria Math" panose="02040503050406030204" pitchFamily="18" charset="0"/>
                                    </a:rPr>
                                    <m:t>′</m:t>
                                  </m:r>
                                </m:sup>
                              </m:sSup>
                              <m:r>
                                <a:rPr lang="es-ES" sz="1600" b="0" i="1" smtClean="0">
                                  <a:latin typeface="Cambria Math" panose="02040503050406030204" pitchFamily="18" charset="0"/>
                                </a:rPr>
                                <m:t>=2</m:t>
                              </m:r>
                              <m:r>
                                <a:rPr lang="es-ES" sz="1600" b="0" i="1" smtClean="0">
                                  <a:latin typeface="Cambria Math" panose="02040503050406030204" pitchFamily="18" charset="0"/>
                                </a:rPr>
                                <m:t>𝑔</m:t>
                              </m:r>
                            </m:oMath>
                          </a14:m>
                          <a:endParaRPr lang="es-ES" sz="1600" dirty="0" smtClean="0"/>
                        </a:p>
                      </a:txBody>
                      <a:tcPr marL="36000" marR="72000" marT="36000" marB="36000">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3685513221"/>
                      </a:ext>
                    </a:extLst>
                  </a:tr>
                  <a:tr h="741680">
                    <a:tc>
                      <a:txBody>
                        <a:bodyPr/>
                        <a:lstStyle/>
                        <a:p>
                          <a:pPr algn="r">
                            <a:lnSpc>
                              <a:spcPct val="100000"/>
                            </a:lnSpc>
                          </a:pPr>
                          <a:r>
                            <a:rPr lang="es-ES" sz="1600" dirty="0" smtClean="0">
                              <a:latin typeface="+mn-lt"/>
                            </a:rPr>
                            <a:t>25.</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spcAft>
                              <a:spcPts val="0"/>
                            </a:spcAft>
                          </a:pPr>
                          <a:r>
                            <a:rPr lang="es-ES" sz="1600" dirty="0" smtClean="0"/>
                            <a:t>La masa lunar es 0,012 veces la terrestre y su radio 0,27 veces el terrestre. Calcula: i) La </a:t>
                          </a:r>
                          <a:r>
                            <a:rPr lang="es-ES" sz="1600" dirty="0"/>
                            <a:t>distancia que recorrería un cuerpo en 3 s cayendo </a:t>
                          </a:r>
                          <a:r>
                            <a:rPr lang="es-ES" sz="1600" dirty="0" smtClean="0"/>
                            <a:t>libremente en las proximidades de la superficie lunar; ii) La </a:t>
                          </a:r>
                          <a:r>
                            <a:rPr lang="es-ES" sz="1600" dirty="0"/>
                            <a:t>altura a la que ascendería un cuerpo lanzado verticalmente hacia arriba si con la misma velocidad se elevara en Tierra hasta 30 m</a:t>
                          </a:r>
                          <a:r>
                            <a:rPr lang="es-ES" sz="1600" dirty="0" smtClean="0"/>
                            <a:t>.</a:t>
                          </a:r>
                        </a:p>
                        <a:p>
                          <a:pPr marL="0" indent="0" algn="just">
                            <a:spcAft>
                              <a:spcPts val="0"/>
                            </a:spcAft>
                          </a:pPr>
                          <a:r>
                            <a:rPr lang="es-ES" sz="1600" dirty="0" smtClean="0">
                              <a:cs typeface="Times New Roman" panose="02020603050405020304" pitchFamily="18" charset="0"/>
                            </a:rPr>
                            <a:t>Dato: </a:t>
                          </a:r>
                          <a14:m>
                            <m:oMath xmlns:m="http://schemas.openxmlformats.org/officeDocument/2006/math">
                              <m:sSub>
                                <m:sSubPr>
                                  <m:ctrlPr>
                                    <a:rPr lang="es-ES" sz="1600" i="1">
                                      <a:latin typeface="Cambria Math" panose="02040503050406030204" pitchFamily="18" charset="0"/>
                                      <a:cs typeface="Times New Roman" panose="02020603050405020304" pitchFamily="18" charset="0"/>
                                    </a:rPr>
                                  </m:ctrlPr>
                                </m:sSubPr>
                                <m:e>
                                  <m:r>
                                    <a:rPr lang="es-ES" sz="1600" i="1">
                                      <a:latin typeface="Cambria Math" panose="02040503050406030204" pitchFamily="18" charset="0"/>
                                      <a:cs typeface="Times New Roman" panose="02020603050405020304" pitchFamily="18" charset="0"/>
                                    </a:rPr>
                                    <m:t>𝑔</m:t>
                                  </m:r>
                                </m:e>
                                <m:sub>
                                  <m:r>
                                    <a:rPr lang="es-ES" sz="1600" i="1">
                                      <a:latin typeface="Cambria Math" panose="02040503050406030204" pitchFamily="18" charset="0"/>
                                      <a:cs typeface="Times New Roman" panose="02020603050405020304" pitchFamily="18" charset="0"/>
                                    </a:rPr>
                                    <m:t>𝑇</m:t>
                                  </m:r>
                                </m:sub>
                              </m:sSub>
                              <m:r>
                                <a:rPr lang="es-ES" sz="1600" i="1">
                                  <a:latin typeface="Cambria Math" panose="02040503050406030204" pitchFamily="18" charset="0"/>
                                  <a:ea typeface="Calibri" panose="020F0502020204030204" pitchFamily="34" charset="0"/>
                                  <a:cs typeface="Times New Roman" panose="02020603050405020304" pitchFamily="18" charset="0"/>
                                </a:rPr>
                                <m:t>=9,8 </m:t>
                              </m:r>
                              <m:r>
                                <a:rPr lang="es-ES" sz="1600" i="1">
                                  <a:latin typeface="Cambria Math" panose="02040503050406030204" pitchFamily="18" charset="0"/>
                                  <a:ea typeface="Calibri" panose="020F0502020204030204" pitchFamily="34" charset="0"/>
                                  <a:cs typeface="Times New Roman" panose="02020603050405020304" pitchFamily="18" charset="0"/>
                                </a:rPr>
                                <m:t>𝑚</m:t>
                              </m:r>
                              <m:r>
                                <a:rPr lang="es-ES" sz="1600" i="1">
                                  <a:latin typeface="Cambria Math" panose="02040503050406030204" pitchFamily="18" charset="0"/>
                                  <a:ea typeface="Calibri" panose="020F0502020204030204" pitchFamily="34" charset="0"/>
                                  <a:cs typeface="Times New Roman" panose="02020603050405020304" pitchFamily="18" charset="0"/>
                                </a:rPr>
                                <m:t> </m:t>
                              </m:r>
                              <m:sSup>
                                <m:sSupPr>
                                  <m:ctrlPr>
                                    <a:rPr lang="es-ES" sz="1600" i="1">
                                      <a:latin typeface="Cambria Math" panose="02040503050406030204" pitchFamily="18" charset="0"/>
                                      <a:cs typeface="Times New Roman" panose="02020603050405020304" pitchFamily="18" charset="0"/>
                                    </a:rPr>
                                  </m:ctrlPr>
                                </m:sSupPr>
                                <m:e>
                                  <m:r>
                                    <a:rPr lang="es-ES" sz="1600" i="1">
                                      <a:latin typeface="Cambria Math" panose="02040503050406030204" pitchFamily="18" charset="0"/>
                                      <a:cs typeface="Times New Roman" panose="02020603050405020304" pitchFamily="18" charset="0"/>
                                    </a:rPr>
                                    <m:t>𝑠</m:t>
                                  </m:r>
                                </m:e>
                                <m:sup>
                                  <m:r>
                                    <a:rPr lang="es-ES" sz="1600" i="1">
                                      <a:latin typeface="Cambria Math" panose="02040503050406030204" pitchFamily="18" charset="0"/>
                                      <a:cs typeface="Times New Roman" panose="02020603050405020304" pitchFamily="18" charset="0"/>
                                    </a:rPr>
                                    <m:t>−2</m:t>
                                  </m:r>
                                </m:sup>
                              </m:sSup>
                            </m:oMath>
                          </a14:m>
                          <a:endParaRPr lang="es-ES" sz="1600" dirty="0" smtClean="0"/>
                        </a:p>
                        <a:p>
                          <a:pPr marL="0" indent="0" algn="just">
                            <a:spcAft>
                              <a:spcPts val="0"/>
                            </a:spcAft>
                          </a:pPr>
                          <a:r>
                            <a:rPr lang="es-ES" sz="1600" b="1" dirty="0" smtClean="0">
                              <a:solidFill>
                                <a:schemeClr val="tx1"/>
                              </a:solidFill>
                            </a:rPr>
                            <a:t>Sol</a:t>
                          </a:r>
                          <a:r>
                            <a:rPr lang="es-ES" sz="1600" dirty="0" smtClean="0">
                              <a:solidFill>
                                <a:schemeClr val="tx1"/>
                              </a:solidFill>
                            </a:rPr>
                            <a:t>: </a:t>
                          </a:r>
                          <a:r>
                            <a:rPr lang="pt-BR" sz="1600" dirty="0"/>
                            <a:t>i</a:t>
                          </a:r>
                          <a:r>
                            <a:rPr lang="pt-BR" sz="1600" dirty="0" smtClean="0"/>
                            <a:t>) </a:t>
                          </a:r>
                          <a14:m>
                            <m:oMath xmlns:m="http://schemas.openxmlformats.org/officeDocument/2006/math">
                              <m:r>
                                <a:rPr lang="pt-BR" sz="1600" i="1" dirty="0" smtClean="0">
                                  <a:latin typeface="Cambria Math" panose="02040503050406030204" pitchFamily="18" charset="0"/>
                                </a:rPr>
                                <m:t>7,2 </m:t>
                              </m:r>
                              <m:r>
                                <a:rPr lang="pt-BR" sz="1600" i="1" dirty="0" smtClean="0">
                                  <a:latin typeface="Cambria Math" panose="02040503050406030204" pitchFamily="18" charset="0"/>
                                </a:rPr>
                                <m:t>𝑚</m:t>
                              </m:r>
                            </m:oMath>
                          </a14:m>
                          <a:r>
                            <a:rPr lang="pt-BR" sz="1600" dirty="0"/>
                            <a:t>; </a:t>
                          </a:r>
                          <a:r>
                            <a:rPr lang="pt-BR" sz="1600" dirty="0" smtClean="0"/>
                            <a:t>ii) </a:t>
                          </a:r>
                          <a14:m>
                            <m:oMath xmlns:m="http://schemas.openxmlformats.org/officeDocument/2006/math">
                              <m:r>
                                <a:rPr lang="pt-BR" sz="1600" i="1" dirty="0" smtClean="0">
                                  <a:latin typeface="Cambria Math" panose="02040503050406030204" pitchFamily="18" charset="0"/>
                                </a:rPr>
                                <m:t>183,7 </m:t>
                              </m:r>
                              <m:r>
                                <a:rPr lang="pt-BR" sz="1600" i="1" dirty="0" smtClean="0">
                                  <a:latin typeface="Cambria Math" panose="02040503050406030204" pitchFamily="18" charset="0"/>
                                </a:rPr>
                                <m:t>𝑚</m:t>
                              </m:r>
                            </m:oMath>
                          </a14:m>
                          <a:endParaRPr lang="es-ES" sz="1600" dirty="0"/>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19" name="Tabla 18"/>
              <p:cNvGraphicFramePr>
                <a:graphicFrameLocks noGrp="1"/>
              </p:cNvGraphicFramePr>
              <p:nvPr>
                <p:extLst>
                  <p:ext uri="{D42A27DB-BD31-4B8C-83A1-F6EECF244321}">
                    <p14:modId xmlns:p14="http://schemas.microsoft.com/office/powerpoint/2010/main" val="339485272"/>
                  </p:ext>
                </p:extLst>
              </p:nvPr>
            </p:nvGraphicFramePr>
            <p:xfrm>
              <a:off x="510392" y="1260272"/>
              <a:ext cx="8178801" cy="420888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291200">
                    <a:tc>
                      <a:txBody>
                        <a:bodyPr/>
                        <a:lstStyle/>
                        <a:p>
                          <a:pPr algn="r">
                            <a:lnSpc>
                              <a:spcPct val="100000"/>
                            </a:lnSpc>
                          </a:pPr>
                          <a:r>
                            <a:rPr lang="es-ES" sz="1600" dirty="0" smtClean="0">
                              <a:latin typeface="+mn-lt"/>
                            </a:rPr>
                            <a:t>23.</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4918" t="-26415" r="-156" b="-207547"/>
                          </a:stretch>
                        </a:blipFill>
                      </a:tcPr>
                    </a:tc>
                    <a:tc hMerge="1">
                      <a:txBody>
                        <a:bodyPr/>
                        <a:lstStyle/>
                        <a:p>
                          <a:endParaRPr lang="es-ES" sz="1600" dirty="0"/>
                        </a:p>
                      </a:txBody>
                      <a:tcPr/>
                    </a:tc>
                    <a:extLst>
                      <a:ext uri="{0D108BD9-81ED-4DB2-BD59-A6C34878D82A}">
                        <a16:rowId xmlns:a16="http://schemas.microsoft.com/office/drawing/2014/main" val="1235451715"/>
                      </a:ext>
                    </a:extLst>
                  </a:tr>
                  <a:tr h="1047360">
                    <a:tc>
                      <a:txBody>
                        <a:bodyPr/>
                        <a:lstStyle/>
                        <a:p>
                          <a:pPr algn="r">
                            <a:lnSpc>
                              <a:spcPct val="100000"/>
                            </a:lnSpc>
                          </a:pPr>
                          <a:r>
                            <a:rPr lang="es-ES" sz="1600" b="0" dirty="0" smtClean="0">
                              <a:solidFill>
                                <a:schemeClr val="tx1"/>
                              </a:solidFill>
                              <a:latin typeface="+mn-lt"/>
                            </a:rPr>
                            <a:t>24</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blipFill>
                          <a:blip r:embed="rId2"/>
                          <a:stretch>
                            <a:fillRect l="-4918" t="-154913" r="-156" b="-154335"/>
                          </a:stretch>
                        </a:blipFill>
                      </a:tcPr>
                    </a:tc>
                    <a:tc hMerge="1">
                      <a:txBody>
                        <a:bodyPr/>
                        <a:lstStyle/>
                        <a:p>
                          <a:endParaRPr lang="es-ES"/>
                        </a:p>
                      </a:txBody>
                      <a:tcPr/>
                    </a:tc>
                    <a:extLst>
                      <a:ext uri="{0D108BD9-81ED-4DB2-BD59-A6C34878D82A}">
                        <a16:rowId xmlns:a16="http://schemas.microsoft.com/office/drawing/2014/main" val="3685513221"/>
                      </a:ext>
                    </a:extLst>
                  </a:tr>
                  <a:tr h="1535040">
                    <a:tc>
                      <a:txBody>
                        <a:bodyPr/>
                        <a:lstStyle/>
                        <a:p>
                          <a:pPr algn="r">
                            <a:lnSpc>
                              <a:spcPct val="100000"/>
                            </a:lnSpc>
                          </a:pPr>
                          <a:r>
                            <a:rPr lang="es-ES" sz="1600" dirty="0" smtClean="0">
                              <a:latin typeface="+mn-lt"/>
                            </a:rPr>
                            <a:t>25.</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4918" t="-175000" r="-156" b="-5952"/>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621652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1.2. Teorías heliocéntricas</a:t>
            </a:r>
            <a:endParaRPr lang="es-ES" b="1" dirty="0">
              <a:solidFill>
                <a:srgbClr val="002060"/>
              </a:solidFill>
            </a:endParaRPr>
          </a:p>
        </p:txBody>
      </p:sp>
      <p:sp>
        <p:nvSpPr>
          <p:cNvPr id="61" name="CuadroTexto 60"/>
          <p:cNvSpPr txBox="1"/>
          <p:nvPr/>
        </p:nvSpPr>
        <p:spPr>
          <a:xfrm>
            <a:off x="364010" y="1271390"/>
            <a:ext cx="57192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Aristarco de Samos (siglo III a.C</a:t>
            </a:r>
            <a:r>
              <a:rPr lang="es-ES" b="1" dirty="0" smtClean="0">
                <a:solidFill>
                  <a:srgbClr val="00B0F0"/>
                </a:solidFill>
              </a:rPr>
              <a:t>.)</a:t>
            </a:r>
            <a:endParaRPr lang="es-ES" b="1" dirty="0">
              <a:solidFill>
                <a:srgbClr val="00B0F0"/>
              </a:solidFill>
            </a:endParaRPr>
          </a:p>
        </p:txBody>
      </p:sp>
      <p:pic>
        <p:nvPicPr>
          <p:cNvPr id="15" name="7 Imagen"/>
          <p:cNvPicPr>
            <a:picLocks noChangeAspect="1"/>
          </p:cNvPicPr>
          <p:nvPr/>
        </p:nvPicPr>
        <p:blipFill rotWithShape="1">
          <a:blip r:embed="rId2">
            <a:extLst>
              <a:ext uri="{28A0092B-C50C-407E-A947-70E740481C1C}">
                <a14:useLocalDpi xmlns:a14="http://schemas.microsoft.com/office/drawing/2010/main" val="0"/>
              </a:ext>
            </a:extLst>
          </a:blip>
          <a:srcRect b="6362"/>
          <a:stretch/>
        </p:blipFill>
        <p:spPr>
          <a:xfrm>
            <a:off x="423079" y="1635344"/>
            <a:ext cx="2952182" cy="2587279"/>
          </a:xfrm>
          <a:prstGeom prst="rect">
            <a:avLst/>
          </a:prstGeom>
        </p:spPr>
      </p:pic>
      <p:pic>
        <p:nvPicPr>
          <p:cNvPr id="19" name="1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4248023"/>
            <a:ext cx="2975211" cy="2171904"/>
          </a:xfrm>
          <a:prstGeom prst="rect">
            <a:avLst/>
          </a:prstGeom>
        </p:spPr>
      </p:pic>
      <p:sp>
        <p:nvSpPr>
          <p:cNvPr id="20" name="9 CuadroTexto"/>
          <p:cNvSpPr txBox="1"/>
          <p:nvPr/>
        </p:nvSpPr>
        <p:spPr>
          <a:xfrm>
            <a:off x="3575713" y="1842448"/>
            <a:ext cx="5164280" cy="1569660"/>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cs typeface="Arial" pitchFamily="34" charset="0"/>
                <a:sym typeface="Wingdings"/>
              </a:rPr>
              <a:t>Recoge las ideas de Heráclito de Ponto.</a:t>
            </a:r>
          </a:p>
          <a:p>
            <a:pPr marL="177800" indent="-177800" algn="just">
              <a:buFont typeface="Arial" panose="020B0604020202020204" pitchFamily="34" charset="0"/>
              <a:buChar char="•"/>
            </a:pPr>
            <a:endParaRPr lang="es-ES" sz="1600" dirty="0">
              <a:cs typeface="Arial" pitchFamily="34" charset="0"/>
              <a:sym typeface="Wingdings"/>
            </a:endParaRPr>
          </a:p>
          <a:p>
            <a:pPr marL="177800" indent="-177800" algn="just">
              <a:buFont typeface="Arial" panose="020B0604020202020204" pitchFamily="34" charset="0"/>
              <a:buChar char="•"/>
            </a:pPr>
            <a:r>
              <a:rPr lang="es-ES" sz="1600" dirty="0" smtClean="0">
                <a:cs typeface="Arial" pitchFamily="34" charset="0"/>
                <a:sym typeface="Wingdings"/>
              </a:rPr>
              <a:t>Sitúa al Sol en el centro del Universo.</a:t>
            </a:r>
          </a:p>
          <a:p>
            <a:pPr marL="177800" indent="-177800" algn="just">
              <a:buFont typeface="Arial" panose="020B0604020202020204" pitchFamily="34" charset="0"/>
              <a:buChar char="•"/>
            </a:pPr>
            <a:endParaRPr lang="es-ES" sz="1600" dirty="0">
              <a:cs typeface="Arial" pitchFamily="34" charset="0"/>
              <a:sym typeface="Wingdings"/>
            </a:endParaRPr>
          </a:p>
          <a:p>
            <a:pPr marL="177800" indent="-177800" algn="just">
              <a:buFont typeface="Arial" panose="020B0604020202020204" pitchFamily="34" charset="0"/>
              <a:buChar char="•"/>
            </a:pPr>
            <a:r>
              <a:rPr lang="es-ES" sz="1600" dirty="0" smtClean="0">
                <a:cs typeface="Arial" pitchFamily="34" charset="0"/>
                <a:sym typeface="Wingdings"/>
              </a:rPr>
              <a:t>La Tierra tiene dos movimientos: </a:t>
            </a:r>
            <a:r>
              <a:rPr lang="es-ES" sz="1600" b="1" dirty="0" smtClean="0">
                <a:cs typeface="Arial" pitchFamily="34" charset="0"/>
                <a:sym typeface="Wingdings"/>
              </a:rPr>
              <a:t>rotación</a:t>
            </a:r>
            <a:r>
              <a:rPr lang="es-ES" sz="1600" dirty="0" smtClean="0">
                <a:cs typeface="Arial" pitchFamily="34" charset="0"/>
                <a:sym typeface="Wingdings"/>
              </a:rPr>
              <a:t> y </a:t>
            </a:r>
            <a:r>
              <a:rPr lang="es-ES" sz="1600" b="1" dirty="0" smtClean="0">
                <a:cs typeface="Arial" pitchFamily="34" charset="0"/>
                <a:sym typeface="Wingdings"/>
              </a:rPr>
              <a:t>traslación</a:t>
            </a:r>
            <a:r>
              <a:rPr lang="es-ES" sz="1600" dirty="0" smtClean="0">
                <a:cs typeface="Arial" pitchFamily="34" charset="0"/>
                <a:sym typeface="Wingdings"/>
              </a:rPr>
              <a:t>.</a:t>
            </a:r>
          </a:p>
        </p:txBody>
      </p:sp>
      <p:sp>
        <p:nvSpPr>
          <p:cNvPr id="21" name="10 CuadroTexto"/>
          <p:cNvSpPr txBox="1"/>
          <p:nvPr/>
        </p:nvSpPr>
        <p:spPr>
          <a:xfrm>
            <a:off x="3575713" y="3985146"/>
            <a:ext cx="5164280" cy="1569660"/>
          </a:xfrm>
          <a:prstGeom prst="rect">
            <a:avLst/>
          </a:prstGeom>
          <a:noFill/>
        </p:spPr>
        <p:txBody>
          <a:bodyPr wrap="square" rtlCol="0">
            <a:spAutoFit/>
          </a:bodyPr>
          <a:lstStyle/>
          <a:p>
            <a:pPr algn="just"/>
            <a:r>
              <a:rPr lang="es-ES" sz="1600" dirty="0" smtClean="0">
                <a:cs typeface="Arial" pitchFamily="34" charset="0"/>
              </a:rPr>
              <a:t>Objeciones:</a:t>
            </a:r>
          </a:p>
          <a:p>
            <a:pPr algn="just"/>
            <a:endParaRPr lang="es-ES" sz="1600" dirty="0">
              <a:cs typeface="Arial" pitchFamily="34" charset="0"/>
            </a:endParaRPr>
          </a:p>
          <a:p>
            <a:pPr marL="355600" indent="-355600" algn="just">
              <a:buFont typeface="Wingdings"/>
              <a:buChar char="L"/>
            </a:pPr>
            <a:r>
              <a:rPr lang="es-ES" sz="1600" dirty="0" smtClean="0">
                <a:cs typeface="Arial" pitchFamily="34" charset="0"/>
                <a:sym typeface="Wingdings"/>
              </a:rPr>
              <a:t>Violaba la inmutabilidad del “corazón del Universo”.</a:t>
            </a:r>
          </a:p>
          <a:p>
            <a:pPr marL="355600" indent="-355600" algn="just">
              <a:buFont typeface="Wingdings"/>
              <a:buChar char="L"/>
            </a:pPr>
            <a:endParaRPr lang="es-ES" sz="1600" dirty="0">
              <a:cs typeface="Arial" pitchFamily="34" charset="0"/>
              <a:sym typeface="Wingdings"/>
            </a:endParaRPr>
          </a:p>
          <a:p>
            <a:pPr marL="355600" indent="-355600" algn="just">
              <a:buFont typeface="Wingdings"/>
              <a:buChar char="L"/>
            </a:pPr>
            <a:r>
              <a:rPr lang="es-ES" sz="1600" dirty="0" smtClean="0">
                <a:cs typeface="Arial" pitchFamily="34" charset="0"/>
                <a:sym typeface="Wingdings"/>
              </a:rPr>
              <a:t>No se observaba el “paralaje estelar”.</a:t>
            </a:r>
            <a:endParaRPr lang="es-ES" sz="1600" dirty="0">
              <a:cs typeface="Arial" pitchFamily="34" charset="0"/>
            </a:endParaRPr>
          </a:p>
        </p:txBody>
      </p:sp>
    </p:spTree>
    <p:extLst>
      <p:ext uri="{BB962C8B-B14F-4D97-AF65-F5344CB8AC3E}">
        <p14:creationId xmlns:p14="http://schemas.microsoft.com/office/powerpoint/2010/main" val="16922858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6</a:t>
            </a:r>
            <a:r>
              <a:rPr lang="es-ES" sz="1600" b="1" dirty="0" smtClean="0">
                <a:solidFill>
                  <a:schemeClr val="bg1"/>
                </a:solidFill>
              </a:rPr>
              <a:t>. Energía potencial gravitatoria</a:t>
            </a:r>
            <a:endParaRPr lang="es-ES" sz="1600" b="1" dirty="0">
              <a:solidFill>
                <a:schemeClr val="bg1"/>
              </a:solidFill>
            </a:endParaRPr>
          </a:p>
        </p:txBody>
      </p:sp>
      <mc:AlternateContent xmlns:mc="http://schemas.openxmlformats.org/markup-compatibility/2006" xmlns:a14="http://schemas.microsoft.com/office/drawing/2010/main">
        <mc:Choice Requires="a14">
          <p:sp>
            <p:nvSpPr>
              <p:cNvPr id="13" name="CuadroTexto 12"/>
              <p:cNvSpPr txBox="1"/>
              <p:nvPr/>
            </p:nvSpPr>
            <p:spPr>
              <a:xfrm>
                <a:off x="354842" y="1050879"/>
                <a:ext cx="8461612" cy="584775"/>
              </a:xfrm>
              <a:prstGeom prst="rect">
                <a:avLst/>
              </a:prstGeom>
              <a:noFill/>
            </p:spPr>
            <p:txBody>
              <a:bodyPr wrap="square" rtlCol="0">
                <a:spAutoFit/>
              </a:bodyPr>
              <a:lstStyle/>
              <a:p>
                <a:pPr algn="just"/>
                <a:r>
                  <a:rPr lang="es-ES" sz="1600" dirty="0" smtClean="0"/>
                  <a:t>Cuando una partícula de masa </a:t>
                </a:r>
                <a14:m>
                  <m:oMath xmlns:m="http://schemas.openxmlformats.org/officeDocument/2006/math">
                    <m:r>
                      <a:rPr lang="es-ES" sz="1600" i="1" dirty="0" smtClean="0">
                        <a:latin typeface="Cambria Math" panose="02040503050406030204" pitchFamily="18" charset="0"/>
                      </a:rPr>
                      <m:t>𝑚</m:t>
                    </m:r>
                  </m:oMath>
                </a14:m>
                <a:r>
                  <a:rPr lang="es-ES" sz="1600" dirty="0" smtClean="0"/>
                  <a:t> se mueve en el seno de un campo gravitatorio, el trabajo que realiza la fuerza gravitatoria sobre ella viene dado por: </a:t>
                </a:r>
                <a:endParaRPr lang="es-ES" sz="1600" dirty="0"/>
              </a:p>
            </p:txBody>
          </p:sp>
        </mc:Choice>
        <mc:Fallback xmlns="">
          <p:sp>
            <p:nvSpPr>
              <p:cNvPr id="13" name="CuadroTexto 12"/>
              <p:cNvSpPr txBox="1">
                <a:spLocks noRot="1" noChangeAspect="1" noMove="1" noResize="1" noEditPoints="1" noAdjustHandles="1" noChangeArrowheads="1" noChangeShapeType="1" noTextEdit="1"/>
              </p:cNvSpPr>
              <p:nvPr/>
            </p:nvSpPr>
            <p:spPr>
              <a:xfrm>
                <a:off x="354842" y="1050879"/>
                <a:ext cx="8461612" cy="584775"/>
              </a:xfrm>
              <a:prstGeom prst="rect">
                <a:avLst/>
              </a:prstGeom>
              <a:blipFill>
                <a:blip r:embed="rId2"/>
                <a:stretch>
                  <a:fillRect l="-360" t="-2083" r="-432" b="-1354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7 CuadroTexto"/>
              <p:cNvSpPr txBox="1"/>
              <p:nvPr/>
            </p:nvSpPr>
            <p:spPr>
              <a:xfrm>
                <a:off x="791571" y="1628184"/>
                <a:ext cx="7027565" cy="7093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𝑊</m:t>
                          </m:r>
                        </m:e>
                        <m:sub>
                          <m:r>
                            <a:rPr lang="es-ES" sz="1600" b="0" i="1" smtClean="0">
                              <a:latin typeface="Cambria Math" panose="02040503050406030204" pitchFamily="18" charset="0"/>
                            </a:rPr>
                            <m:t>𝐴</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𝐵</m:t>
                          </m:r>
                        </m:sub>
                      </m:sSub>
                      <m:r>
                        <a:rPr lang="es-ES" sz="1600" b="0" i="1" smtClean="0">
                          <a:latin typeface="Cambria Math"/>
                        </a:rPr>
                        <m:t>=</m:t>
                      </m:r>
                      <m:nary>
                        <m:naryPr>
                          <m:ctrlPr>
                            <a:rPr lang="es-ES" sz="1600" b="0" i="1" smtClean="0">
                              <a:latin typeface="Cambria Math" panose="02040503050406030204" pitchFamily="18" charset="0"/>
                            </a:rPr>
                          </m:ctrlPr>
                        </m:naryPr>
                        <m:sub>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𝐴</m:t>
                              </m:r>
                            </m:sub>
                          </m:sSub>
                        </m:sub>
                        <m:sup>
                          <m:sSub>
                            <m:sSubPr>
                              <m:ctrlPr>
                                <a:rPr lang="es-ES" sz="1600" b="0" i="1" smtClean="0">
                                  <a:latin typeface="Cambria Math" panose="02040503050406030204" pitchFamily="18" charset="0"/>
                                  <a:ea typeface="Cambria Math"/>
                                </a:rPr>
                              </m:ctrlPr>
                            </m:sSubPr>
                            <m:e>
                              <m:r>
                                <a:rPr lang="es-ES" sz="1600" b="0" i="1" smtClean="0">
                                  <a:latin typeface="Cambria Math" panose="02040503050406030204" pitchFamily="18" charset="0"/>
                                  <a:ea typeface="Cambria Math"/>
                                </a:rPr>
                                <m:t>𝑟</m:t>
                              </m:r>
                            </m:e>
                            <m:sub>
                              <m:r>
                                <a:rPr lang="es-ES" sz="1600" b="0" i="1" smtClean="0">
                                  <a:latin typeface="Cambria Math" panose="02040503050406030204" pitchFamily="18" charset="0"/>
                                  <a:ea typeface="Cambria Math"/>
                                </a:rPr>
                                <m:t>𝐵</m:t>
                              </m:r>
                            </m:sub>
                          </m:sSub>
                        </m:sup>
                        <m:e>
                          <m:acc>
                            <m:accPr>
                              <m:chr m:val="⃗"/>
                              <m:ctrlPr>
                                <a:rPr lang="es-ES" sz="1600" b="0" i="1" smtClean="0">
                                  <a:latin typeface="Cambria Math" panose="02040503050406030204" pitchFamily="18" charset="0"/>
                                </a:rPr>
                              </m:ctrlPr>
                            </m:accPr>
                            <m:e>
                              <m:r>
                                <a:rPr lang="es-ES" sz="1600" b="0" i="1" smtClean="0">
                                  <a:latin typeface="Cambria Math"/>
                                </a:rPr>
                                <m:t>𝐹</m:t>
                              </m:r>
                            </m:e>
                          </m:acc>
                          <m:r>
                            <a:rPr lang="es-ES" sz="1600" b="0" i="1" smtClean="0">
                              <a:latin typeface="Cambria Math"/>
                            </a:rPr>
                            <m:t>·</m:t>
                          </m:r>
                          <m:r>
                            <a:rPr lang="es-ES" sz="1600" b="0" i="1" smtClean="0">
                              <a:latin typeface="Cambria Math"/>
                            </a:rPr>
                            <m:t>𝑑</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𝑙</m:t>
                              </m:r>
                            </m:e>
                          </m:acc>
                        </m:e>
                      </m:nary>
                      <m:r>
                        <a:rPr lang="es-ES" sz="1600" b="0" i="1" smtClean="0">
                          <a:latin typeface="Cambria Math"/>
                        </a:rPr>
                        <m:t>=−</m:t>
                      </m:r>
                      <m:r>
                        <a:rPr lang="es-ES" sz="1600" b="0" i="1" smtClean="0">
                          <a:latin typeface="Cambria Math"/>
                        </a:rPr>
                        <m:t>𝐺𝑀𝑚</m:t>
                      </m:r>
                      <m:nary>
                        <m:naryPr>
                          <m:ctrlPr>
                            <a:rPr lang="es-ES" sz="1600" b="0" i="1" smtClean="0">
                              <a:latin typeface="Cambria Math" panose="02040503050406030204" pitchFamily="18" charset="0"/>
                            </a:rPr>
                          </m:ctrlPr>
                        </m:naryPr>
                        <m:sub>
                          <m:sSub>
                            <m:sSubPr>
                              <m:ctrlPr>
                                <a:rPr lang="es-ES" sz="1600" i="1">
                                  <a:latin typeface="Cambria Math" panose="02040503050406030204" pitchFamily="18" charset="0"/>
                                </a:rPr>
                              </m:ctrlPr>
                            </m:sSubPr>
                            <m:e>
                              <m:r>
                                <a:rPr lang="es-ES" sz="1600" i="1">
                                  <a:latin typeface="Cambria Math" panose="02040503050406030204" pitchFamily="18" charset="0"/>
                                </a:rPr>
                                <m:t>𝑟</m:t>
                              </m:r>
                            </m:e>
                            <m:sub>
                              <m:r>
                                <a:rPr lang="es-ES" sz="1600" i="1">
                                  <a:latin typeface="Cambria Math" panose="02040503050406030204" pitchFamily="18" charset="0"/>
                                </a:rPr>
                                <m:t>𝐴</m:t>
                              </m:r>
                            </m:sub>
                          </m:sSub>
                        </m:sub>
                        <m:sup>
                          <m:sSub>
                            <m:sSubPr>
                              <m:ctrlPr>
                                <a:rPr lang="es-ES" sz="1600" b="0" i="1" smtClean="0">
                                  <a:latin typeface="Cambria Math" panose="02040503050406030204" pitchFamily="18" charset="0"/>
                                  <a:ea typeface="Cambria Math"/>
                                </a:rPr>
                              </m:ctrlPr>
                            </m:sSubPr>
                            <m:e>
                              <m:r>
                                <a:rPr lang="es-ES" sz="1600" b="0" i="1" smtClean="0">
                                  <a:latin typeface="Cambria Math" panose="02040503050406030204" pitchFamily="18" charset="0"/>
                                  <a:ea typeface="Cambria Math"/>
                                </a:rPr>
                                <m:t>𝑟</m:t>
                              </m:r>
                            </m:e>
                            <m:sub>
                              <m:r>
                                <a:rPr lang="es-ES" sz="1600" b="0" i="1" smtClean="0">
                                  <a:latin typeface="Cambria Math" panose="02040503050406030204" pitchFamily="18" charset="0"/>
                                  <a:ea typeface="Cambria Math"/>
                                </a:rPr>
                                <m:t>𝐵</m:t>
                              </m:r>
                            </m:sub>
                          </m:sSub>
                        </m:sup>
                        <m:e>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acc>
                                    <m:accPr>
                                      <m:chr m:val="̂"/>
                                      <m:ctrlPr>
                                        <a:rPr lang="es-ES" sz="1600" b="0" i="1" smtClean="0">
                                          <a:latin typeface="Cambria Math" panose="02040503050406030204" pitchFamily="18" charset="0"/>
                                        </a:rPr>
                                      </m:ctrlPr>
                                    </m:accPr>
                                    <m:e>
                                      <m:r>
                                        <a:rPr lang="es-ES" sz="1600" b="0" i="1" smtClean="0">
                                          <a:latin typeface="Cambria Math"/>
                                        </a:rPr>
                                        <m:t>𝑢</m:t>
                                      </m:r>
                                    </m:e>
                                  </m:acc>
                                </m:e>
                                <m:sub>
                                  <m:r>
                                    <a:rPr lang="es-ES" sz="1600" b="0" i="1" smtClean="0">
                                      <a:latin typeface="Cambria Math"/>
                                    </a:rPr>
                                    <m:t>𝑟</m:t>
                                  </m:r>
                                </m:sub>
                              </m:sSub>
                              <m:r>
                                <a:rPr lang="es-ES" sz="1600" b="0" i="1" smtClean="0">
                                  <a:latin typeface="Cambria Math"/>
                                </a:rPr>
                                <m:t>·</m:t>
                              </m:r>
                              <m:r>
                                <a:rPr lang="es-ES" sz="1600" b="0" i="1" smtClean="0">
                                  <a:latin typeface="Cambria Math"/>
                                </a:rPr>
                                <m:t>𝑑</m:t>
                              </m:r>
                              <m:acc>
                                <m:accPr>
                                  <m:chr m:val="⃗"/>
                                  <m:ctrlPr>
                                    <a:rPr lang="es-ES" sz="1600" b="0" i="1" smtClean="0">
                                      <a:latin typeface="Cambria Math" panose="02040503050406030204" pitchFamily="18" charset="0"/>
                                    </a:rPr>
                                  </m:ctrlPr>
                                </m:accPr>
                                <m:e>
                                  <m:r>
                                    <a:rPr lang="es-ES" sz="1600" b="0" i="1" smtClean="0">
                                      <a:latin typeface="Cambria Math" panose="02040503050406030204" pitchFamily="18" charset="0"/>
                                    </a:rPr>
                                    <m:t>𝑙</m:t>
                                  </m:r>
                                </m:e>
                              </m:acc>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r>
                            <a:rPr lang="es-ES" sz="1600" b="0" i="1" smtClean="0">
                              <a:latin typeface="Cambria Math"/>
                            </a:rPr>
                            <m:t>=−</m:t>
                          </m:r>
                          <m:r>
                            <a:rPr lang="es-ES" sz="1600" b="0" i="1" smtClean="0">
                              <a:latin typeface="Cambria Math"/>
                            </a:rPr>
                            <m:t>𝐺𝑀𝑚</m:t>
                          </m:r>
                          <m:nary>
                            <m:naryPr>
                              <m:ctrlPr>
                                <a:rPr lang="es-ES" sz="1600" b="0" i="1" smtClean="0">
                                  <a:latin typeface="Cambria Math" panose="02040503050406030204" pitchFamily="18" charset="0"/>
                                </a:rPr>
                              </m:ctrlPr>
                            </m:naryPr>
                            <m:sub>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𝐴</m:t>
                                  </m:r>
                                </m:sub>
                              </m:sSub>
                            </m:sub>
                            <m:sup>
                              <m:sSub>
                                <m:sSubPr>
                                  <m:ctrlPr>
                                    <a:rPr lang="es-ES" sz="1600" b="0" i="1" smtClean="0">
                                      <a:latin typeface="Cambria Math" panose="02040503050406030204" pitchFamily="18" charset="0"/>
                                      <a:ea typeface="Cambria Math"/>
                                    </a:rPr>
                                  </m:ctrlPr>
                                </m:sSubPr>
                                <m:e>
                                  <m:r>
                                    <a:rPr lang="es-ES" sz="1600" b="0" i="1" smtClean="0">
                                      <a:latin typeface="Cambria Math" panose="02040503050406030204" pitchFamily="18" charset="0"/>
                                      <a:ea typeface="Cambria Math"/>
                                    </a:rPr>
                                    <m:t>𝑟</m:t>
                                  </m:r>
                                </m:e>
                                <m:sub>
                                  <m:r>
                                    <a:rPr lang="es-ES" sz="1600" b="0" i="1" smtClean="0">
                                      <a:latin typeface="Cambria Math" panose="02040503050406030204" pitchFamily="18" charset="0"/>
                                      <a:ea typeface="Cambria Math"/>
                                    </a:rPr>
                                    <m:t>𝐵</m:t>
                                  </m:r>
                                </m:sub>
                              </m:sSub>
                            </m:sup>
                            <m:e>
                              <m:f>
                                <m:fPr>
                                  <m:ctrlPr>
                                    <a:rPr lang="es-ES" sz="1600" b="0" i="1" smtClean="0">
                                      <a:latin typeface="Cambria Math" panose="02040503050406030204" pitchFamily="18" charset="0"/>
                                    </a:rPr>
                                  </m:ctrlPr>
                                </m:fPr>
                                <m:num>
                                  <m:r>
                                    <a:rPr lang="es-ES" sz="1600" b="0" i="1" smtClean="0">
                                      <a:latin typeface="Cambria Math"/>
                                    </a:rPr>
                                    <m:t>𝑑𝑟</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r>
                                <a:rPr lang="es-ES" sz="1600" b="0" i="1" smtClean="0">
                                  <a:latin typeface="Cambria Math"/>
                                </a:rPr>
                                <m:t>=−</m:t>
                              </m:r>
                              <m:r>
                                <a:rPr lang="es-ES" sz="1600" b="0" i="1" smtClean="0">
                                  <a:latin typeface="Cambria Math"/>
                                </a:rPr>
                                <m:t>𝐺𝑀𝑚</m:t>
                              </m:r>
                              <m:d>
                                <m:dPr>
                                  <m:begChr m:val="["/>
                                  <m:endChr m:val="]"/>
                                  <m:ctrlPr>
                                    <a:rPr lang="es-ES" sz="1600" b="0" i="1" smtClean="0">
                                      <a:latin typeface="Cambria Math" panose="02040503050406030204" pitchFamily="18" charset="0"/>
                                    </a:rPr>
                                  </m:ctrlPr>
                                </m:dPr>
                                <m:e>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r>
                                        <a:rPr lang="es-ES" sz="1600" b="0" i="1" smtClean="0">
                                          <a:latin typeface="Cambria Math" panose="02040503050406030204" pitchFamily="18" charset="0"/>
                                        </a:rPr>
                                        <m:t>𝑟</m:t>
                                      </m:r>
                                    </m:den>
                                  </m:f>
                                  <m:r>
                                    <a:rPr lang="es-ES" sz="1600" b="0" i="1" smtClean="0">
                                      <a:latin typeface="Cambria Math" panose="02040503050406030204" pitchFamily="18" charset="0"/>
                                    </a:rPr>
                                    <m:t>+</m:t>
                                  </m:r>
                                  <m:r>
                                    <a:rPr lang="es-ES" sz="1600" b="0" i="1" smtClean="0">
                                      <a:latin typeface="Cambria Math" panose="02040503050406030204" pitchFamily="18" charset="0"/>
                                    </a:rPr>
                                    <m:t>𝐶</m:t>
                                  </m:r>
                                </m:e>
                              </m:d>
                            </m:e>
                          </m:nary>
                        </m:e>
                      </m:nary>
                    </m:oMath>
                  </m:oMathPara>
                </a14:m>
                <a:endParaRPr lang="es-ES" sz="1600" dirty="0"/>
              </a:p>
            </p:txBody>
          </p:sp>
        </mc:Choice>
        <mc:Fallback xmlns="">
          <p:sp>
            <p:nvSpPr>
              <p:cNvPr id="14" name="7 CuadroTexto"/>
              <p:cNvSpPr txBox="1">
                <a:spLocks noRot="1" noChangeAspect="1" noMove="1" noResize="1" noEditPoints="1" noAdjustHandles="1" noChangeArrowheads="1" noChangeShapeType="1" noTextEdit="1"/>
              </p:cNvSpPr>
              <p:nvPr/>
            </p:nvSpPr>
            <p:spPr>
              <a:xfrm>
                <a:off x="791571" y="1628184"/>
                <a:ext cx="7027565" cy="709361"/>
              </a:xfrm>
              <a:prstGeom prst="rect">
                <a:avLst/>
              </a:prstGeom>
              <a:blipFill>
                <a:blip r:embed="rId3"/>
                <a:stretch>
                  <a:fillRect/>
                </a:stretch>
              </a:blipFill>
            </p:spPr>
            <p:txBody>
              <a:bodyPr/>
              <a:lstStyle/>
              <a:p>
                <a:r>
                  <a:rPr lang="es-ES">
                    <a:noFill/>
                  </a:rPr>
                  <a:t> </a:t>
                </a:r>
              </a:p>
            </p:txBody>
          </p:sp>
        </mc:Fallback>
      </mc:AlternateContent>
      <p:grpSp>
        <p:nvGrpSpPr>
          <p:cNvPr id="15" name="Grupo 14"/>
          <p:cNvGrpSpPr/>
          <p:nvPr/>
        </p:nvGrpSpPr>
        <p:grpSpPr>
          <a:xfrm>
            <a:off x="791571" y="2813999"/>
            <a:ext cx="1142607" cy="985237"/>
            <a:chOff x="586854" y="3127897"/>
            <a:chExt cx="1142607" cy="985237"/>
          </a:xfrm>
        </p:grpSpPr>
        <p:sp>
          <p:nvSpPr>
            <p:cNvPr id="16" name="Elipse 15"/>
            <p:cNvSpPr/>
            <p:nvPr/>
          </p:nvSpPr>
          <p:spPr>
            <a:xfrm>
              <a:off x="586854" y="3753134"/>
              <a:ext cx="360000" cy="360000"/>
            </a:xfrm>
            <a:prstGeom prst="ellipse">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7" name="Elipse 16"/>
            <p:cNvSpPr/>
            <p:nvPr/>
          </p:nvSpPr>
          <p:spPr>
            <a:xfrm>
              <a:off x="1099427" y="3127897"/>
              <a:ext cx="122829" cy="12283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18" name="Conector recto 17"/>
            <p:cNvCxnSpPr/>
            <p:nvPr/>
          </p:nvCxnSpPr>
          <p:spPr>
            <a:xfrm flipV="1">
              <a:off x="773800" y="3187496"/>
              <a:ext cx="386477" cy="74131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Elipse 19"/>
            <p:cNvSpPr/>
            <p:nvPr/>
          </p:nvSpPr>
          <p:spPr>
            <a:xfrm>
              <a:off x="1606632" y="3256486"/>
              <a:ext cx="122829" cy="12283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cxnSp>
          <p:nvCxnSpPr>
            <p:cNvPr id="21" name="Conector recto 20"/>
            <p:cNvCxnSpPr/>
            <p:nvPr/>
          </p:nvCxnSpPr>
          <p:spPr>
            <a:xfrm flipV="1">
              <a:off x="776288" y="3316085"/>
              <a:ext cx="884052" cy="6129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CuadroTexto 21"/>
                <p:cNvSpPr txBox="1"/>
                <p:nvPr/>
              </p:nvSpPr>
              <p:spPr>
                <a:xfrm>
                  <a:off x="716507" y="3278004"/>
                  <a:ext cx="22730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𝐴</m:t>
                            </m:r>
                          </m:sub>
                        </m:sSub>
                      </m:oMath>
                    </m:oMathPara>
                  </a14:m>
                  <a:endParaRPr lang="es-ES" sz="1600" dirty="0"/>
                </a:p>
              </p:txBody>
            </p:sp>
          </mc:Choice>
          <mc:Fallback xmlns="">
            <p:sp>
              <p:nvSpPr>
                <p:cNvPr id="22" name="CuadroTexto 21"/>
                <p:cNvSpPr txBox="1">
                  <a:spLocks noRot="1" noChangeAspect="1" noMove="1" noResize="1" noEditPoints="1" noAdjustHandles="1" noChangeArrowheads="1" noChangeShapeType="1" noTextEdit="1"/>
                </p:cNvSpPr>
                <p:nvPr/>
              </p:nvSpPr>
              <p:spPr>
                <a:xfrm>
                  <a:off x="716507" y="3278004"/>
                  <a:ext cx="227305" cy="246221"/>
                </a:xfrm>
                <a:prstGeom prst="rect">
                  <a:avLst/>
                </a:prstGeom>
                <a:blipFill>
                  <a:blip r:embed="rId4"/>
                  <a:stretch>
                    <a:fillRect l="-10811" r="-2703" b="-975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CuadroTexto 22"/>
                <p:cNvSpPr txBox="1"/>
                <p:nvPr/>
              </p:nvSpPr>
              <p:spPr>
                <a:xfrm>
                  <a:off x="1264692" y="3553234"/>
                  <a:ext cx="24166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𝐵</m:t>
                            </m:r>
                          </m:sub>
                        </m:sSub>
                      </m:oMath>
                    </m:oMathPara>
                  </a14:m>
                  <a:endParaRPr lang="es-ES" sz="1600" dirty="0"/>
                </a:p>
              </p:txBody>
            </p:sp>
          </mc:Choice>
          <mc:Fallback xmlns="">
            <p:sp>
              <p:nvSpPr>
                <p:cNvPr id="23" name="CuadroTexto 22"/>
                <p:cNvSpPr txBox="1">
                  <a:spLocks noRot="1" noChangeAspect="1" noMove="1" noResize="1" noEditPoints="1" noAdjustHandles="1" noChangeArrowheads="1" noChangeShapeType="1" noTextEdit="1"/>
                </p:cNvSpPr>
                <p:nvPr/>
              </p:nvSpPr>
              <p:spPr>
                <a:xfrm>
                  <a:off x="1264692" y="3553234"/>
                  <a:ext cx="241669" cy="246221"/>
                </a:xfrm>
                <a:prstGeom prst="rect">
                  <a:avLst/>
                </a:prstGeom>
                <a:blipFill>
                  <a:blip r:embed="rId5"/>
                  <a:stretch>
                    <a:fillRect l="-10000" b="-9756"/>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24" name="CuadroTexto 23"/>
              <p:cNvSpPr txBox="1"/>
              <p:nvPr/>
            </p:nvSpPr>
            <p:spPr>
              <a:xfrm>
                <a:off x="2408828" y="2941094"/>
                <a:ext cx="3077572" cy="5479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rPr>
                          </m:ctrlPr>
                        </m:sSubPr>
                        <m:e>
                          <m:r>
                            <a:rPr lang="es-ES" sz="1600" i="1">
                              <a:latin typeface="Cambria Math" panose="02040503050406030204" pitchFamily="18" charset="0"/>
                            </a:rPr>
                            <m:t>𝑊</m:t>
                          </m:r>
                        </m:e>
                        <m:sub>
                          <m:r>
                            <a:rPr lang="es-ES" sz="1600" i="1">
                              <a:latin typeface="Cambria Math" panose="02040503050406030204" pitchFamily="18" charset="0"/>
                            </a:rPr>
                            <m:t>𝐴</m:t>
                          </m:r>
                          <m:r>
                            <a:rPr lang="es-ES" sz="1600" i="1">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𝐵</m:t>
                          </m:r>
                        </m:sub>
                      </m:sSub>
                      <m:r>
                        <a:rPr lang="es-ES" sz="1600" b="0" i="1" smtClean="0">
                          <a:latin typeface="Cambria Math" panose="02040503050406030204" pitchFamily="18" charset="0"/>
                        </a:rPr>
                        <m:t>=</m:t>
                      </m:r>
                      <m:r>
                        <a:rPr lang="es-ES" sz="1600" b="0" i="1" smtClean="0">
                          <a:latin typeface="Cambria Math" panose="02040503050406030204" pitchFamily="18" charset="0"/>
                        </a:rPr>
                        <m:t>𝐺𝑀𝑚</m:t>
                      </m:r>
                      <m:d>
                        <m:dPr>
                          <m:begChr m:val="["/>
                          <m:endChr m:val="]"/>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𝐵</m:t>
                                  </m:r>
                                </m:sub>
                              </m:sSub>
                            </m:den>
                          </m:f>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𝐴</m:t>
                                  </m:r>
                                </m:sub>
                              </m:sSub>
                            </m:den>
                          </m:f>
                        </m:e>
                      </m:d>
                    </m:oMath>
                  </m:oMathPara>
                </a14:m>
                <a:endParaRPr lang="es-ES" sz="1600" dirty="0"/>
              </a:p>
            </p:txBody>
          </p:sp>
        </mc:Choice>
        <mc:Fallback xmlns="">
          <p:sp>
            <p:nvSpPr>
              <p:cNvPr id="24" name="CuadroTexto 23"/>
              <p:cNvSpPr txBox="1">
                <a:spLocks noRot="1" noChangeAspect="1" noMove="1" noResize="1" noEditPoints="1" noAdjustHandles="1" noChangeArrowheads="1" noChangeShapeType="1" noTextEdit="1"/>
              </p:cNvSpPr>
              <p:nvPr/>
            </p:nvSpPr>
            <p:spPr>
              <a:xfrm>
                <a:off x="2408828" y="2941094"/>
                <a:ext cx="3077572" cy="547971"/>
              </a:xfrm>
              <a:prstGeom prst="rect">
                <a:avLst/>
              </a:prstGeom>
              <a:blipFill>
                <a:blip r:embed="rId6"/>
                <a:stretch>
                  <a:fillRect/>
                </a:stretch>
              </a:blipFill>
            </p:spPr>
            <p:txBody>
              <a:bodyPr/>
              <a:lstStyle/>
              <a:p>
                <a:r>
                  <a:rPr lang="es-ES">
                    <a:noFill/>
                  </a:rPr>
                  <a:t> </a:t>
                </a:r>
              </a:p>
            </p:txBody>
          </p:sp>
        </mc:Fallback>
      </mc:AlternateContent>
      <p:sp>
        <p:nvSpPr>
          <p:cNvPr id="25" name="CuadroTexto 24"/>
          <p:cNvSpPr txBox="1"/>
          <p:nvPr/>
        </p:nvSpPr>
        <p:spPr>
          <a:xfrm>
            <a:off x="5961050" y="2688035"/>
            <a:ext cx="2590800" cy="830997"/>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t>El campo gravitatorio </a:t>
            </a:r>
            <a:r>
              <a:rPr lang="es-ES" sz="1600" b="1" dirty="0" smtClean="0"/>
              <a:t>es un campo de fuerzas conservativo</a:t>
            </a:r>
            <a:endParaRPr lang="es-ES" sz="1600" b="1" dirty="0"/>
          </a:p>
        </p:txBody>
      </p:sp>
      <p:sp>
        <p:nvSpPr>
          <p:cNvPr id="26" name="CuadroTexto 25"/>
          <p:cNvSpPr txBox="1"/>
          <p:nvPr/>
        </p:nvSpPr>
        <p:spPr>
          <a:xfrm>
            <a:off x="450376" y="3998795"/>
            <a:ext cx="1083951" cy="338554"/>
          </a:xfrm>
          <a:prstGeom prst="rect">
            <a:avLst/>
          </a:prstGeom>
          <a:noFill/>
        </p:spPr>
        <p:txBody>
          <a:bodyPr wrap="none" rtlCol="0">
            <a:spAutoFit/>
          </a:bodyPr>
          <a:lstStyle/>
          <a:p>
            <a:r>
              <a:rPr lang="es-ES" sz="1600" dirty="0" smtClean="0"/>
              <a:t>Por tanto:</a:t>
            </a:r>
            <a:endParaRPr lang="es-ES" sz="1600" dirty="0"/>
          </a:p>
        </p:txBody>
      </p:sp>
      <mc:AlternateContent xmlns:mc="http://schemas.openxmlformats.org/markup-compatibility/2006" xmlns:a14="http://schemas.microsoft.com/office/drawing/2010/main">
        <mc:Choice Requires="a14">
          <p:sp>
            <p:nvSpPr>
              <p:cNvPr id="27" name="CuadroTexto 26"/>
              <p:cNvSpPr txBox="1"/>
              <p:nvPr/>
            </p:nvSpPr>
            <p:spPr>
              <a:xfrm>
                <a:off x="1849272" y="3910084"/>
                <a:ext cx="5003485" cy="5028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rPr>
                          </m:ctrlPr>
                        </m:sSubPr>
                        <m:e>
                          <m:r>
                            <a:rPr lang="es-ES" sz="1600" i="1">
                              <a:latin typeface="Cambria Math" panose="02040503050406030204" pitchFamily="18" charset="0"/>
                            </a:rPr>
                            <m:t>𝑊</m:t>
                          </m:r>
                        </m:e>
                        <m:sub>
                          <m:r>
                            <a:rPr lang="es-ES" sz="1600" i="1">
                              <a:latin typeface="Cambria Math" panose="02040503050406030204" pitchFamily="18" charset="0"/>
                            </a:rPr>
                            <m:t>𝐴</m:t>
                          </m:r>
                          <m:r>
                            <a:rPr lang="es-ES" sz="1600" i="1">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𝐵</m:t>
                          </m:r>
                        </m:sub>
                      </m:sSub>
                      <m:r>
                        <a:rPr lang="es-ES" sz="1600" b="0" i="1" smtClean="0">
                          <a:latin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r>
                            <a:rPr lang="es-ES" sz="1600" b="0" i="1" smtClean="0">
                              <a:latin typeface="Cambria Math" panose="02040503050406030204" pitchFamily="18" charset="0"/>
                              <a:ea typeface="Cambria Math" panose="02040503050406030204" pitchFamily="18" charset="0"/>
                            </a:rPr>
                            <m:t>𝑃</m:t>
                          </m:r>
                        </m:sub>
                      </m:sSub>
                      <m:r>
                        <a:rPr lang="es-ES" sz="1600" b="0" i="1" smtClean="0">
                          <a:latin typeface="Cambria Math" panose="02040503050406030204" pitchFamily="18" charset="0"/>
                          <a:ea typeface="Cambria Math" panose="02040503050406030204" pitchFamily="18" charset="0"/>
                        </a:rPr>
                        <m:t>   ⟹     </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r>
                            <a:rPr lang="es-ES" sz="1600" b="0" i="1" smtClean="0">
                              <a:latin typeface="Cambria Math" panose="02040503050406030204" pitchFamily="18" charset="0"/>
                              <a:ea typeface="Cambria Math" panose="02040503050406030204" pitchFamily="18" charset="0"/>
                            </a:rPr>
                            <m:t>𝑃</m:t>
                          </m:r>
                        </m:sub>
                      </m:sSub>
                      <m:d>
                        <m:dPr>
                          <m:ctrlPr>
                            <a:rPr lang="es-ES" sz="1600" b="0" i="1" smtClean="0">
                              <a:latin typeface="Cambria Math" panose="02040503050406030204" pitchFamily="18" charset="0"/>
                              <a:ea typeface="Cambria Math" panose="02040503050406030204" pitchFamily="18" charset="0"/>
                            </a:rPr>
                          </m:ctrlPr>
                        </m:dPr>
                        <m:e>
                          <m:r>
                            <a:rPr lang="es-ES" sz="1600" b="0" i="1" smtClean="0">
                              <a:latin typeface="Cambria Math" panose="02040503050406030204" pitchFamily="18" charset="0"/>
                              <a:ea typeface="Cambria Math" panose="02040503050406030204" pitchFamily="18" charset="0"/>
                            </a:rPr>
                            <m:t>𝐵</m:t>
                          </m:r>
                        </m:e>
                      </m:d>
                      <m:r>
                        <a:rPr lang="es-ES" sz="1600" b="0" i="1" smtClean="0">
                          <a:latin typeface="Cambria Math" panose="02040503050406030204" pitchFamily="18" charset="0"/>
                          <a:ea typeface="Cambria Math" panose="02040503050406030204" pitchFamily="18" charset="0"/>
                        </a:rPr>
                        <m:t>−</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r>
                            <a:rPr lang="es-ES" sz="1600" b="0" i="1" smtClean="0">
                              <a:latin typeface="Cambria Math" panose="02040503050406030204" pitchFamily="18" charset="0"/>
                              <a:ea typeface="Cambria Math" panose="02040503050406030204" pitchFamily="18" charset="0"/>
                            </a:rPr>
                            <m:t>𝑃</m:t>
                          </m:r>
                        </m:sub>
                      </m:sSub>
                      <m:d>
                        <m:dPr>
                          <m:ctrlPr>
                            <a:rPr lang="es-ES" sz="1600" b="0" i="1" smtClean="0">
                              <a:latin typeface="Cambria Math" panose="02040503050406030204" pitchFamily="18" charset="0"/>
                              <a:ea typeface="Cambria Math" panose="02040503050406030204" pitchFamily="18" charset="0"/>
                            </a:rPr>
                          </m:ctrlPr>
                        </m:dPr>
                        <m:e>
                          <m:r>
                            <a:rPr lang="es-ES" sz="1600" b="0" i="1" smtClean="0">
                              <a:latin typeface="Cambria Math" panose="02040503050406030204" pitchFamily="18" charset="0"/>
                              <a:ea typeface="Cambria Math" panose="02040503050406030204" pitchFamily="18" charset="0"/>
                            </a:rPr>
                            <m:t>𝐴</m:t>
                          </m:r>
                        </m:e>
                      </m:d>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𝐺𝑀𝑚</m:t>
                          </m:r>
                        </m:num>
                        <m:den>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𝑟</m:t>
                              </m:r>
                            </m:e>
                            <m:sub>
                              <m:r>
                                <a:rPr lang="es-ES" sz="1600" b="0" i="1" smtClean="0">
                                  <a:latin typeface="Cambria Math" panose="02040503050406030204" pitchFamily="18" charset="0"/>
                                  <a:ea typeface="Cambria Math" panose="02040503050406030204" pitchFamily="18" charset="0"/>
                                </a:rPr>
                                <m:t>𝐵</m:t>
                              </m:r>
                            </m:sub>
                          </m:sSub>
                        </m:den>
                      </m:f>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𝐺𝑀𝑚</m:t>
                          </m:r>
                        </m:num>
                        <m:den>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𝑟</m:t>
                              </m:r>
                            </m:e>
                            <m:sub>
                              <m:r>
                                <a:rPr lang="es-ES" sz="1600" b="0" i="1" smtClean="0">
                                  <a:latin typeface="Cambria Math" panose="02040503050406030204" pitchFamily="18" charset="0"/>
                                  <a:ea typeface="Cambria Math" panose="02040503050406030204" pitchFamily="18" charset="0"/>
                                </a:rPr>
                                <m:t>𝐴</m:t>
                              </m:r>
                            </m:sub>
                          </m:sSub>
                        </m:den>
                      </m:f>
                    </m:oMath>
                  </m:oMathPara>
                </a14:m>
                <a:endParaRPr lang="es-ES" sz="1600" dirty="0"/>
              </a:p>
            </p:txBody>
          </p:sp>
        </mc:Choice>
        <mc:Fallback xmlns="">
          <p:sp>
            <p:nvSpPr>
              <p:cNvPr id="27" name="CuadroTexto 26"/>
              <p:cNvSpPr txBox="1">
                <a:spLocks noRot="1" noChangeAspect="1" noMove="1" noResize="1" noEditPoints="1" noAdjustHandles="1" noChangeArrowheads="1" noChangeShapeType="1" noTextEdit="1"/>
              </p:cNvSpPr>
              <p:nvPr/>
            </p:nvSpPr>
            <p:spPr>
              <a:xfrm>
                <a:off x="1849272" y="3910084"/>
                <a:ext cx="5003485" cy="502895"/>
              </a:xfrm>
              <a:prstGeom prst="rect">
                <a:avLst/>
              </a:prstGeom>
              <a:blipFill>
                <a:blip r:embed="rId7"/>
                <a:stretch>
                  <a:fillRect/>
                </a:stretch>
              </a:blipFill>
            </p:spPr>
            <p:txBody>
              <a:bodyPr/>
              <a:lstStyle/>
              <a:p>
                <a:r>
                  <a:rPr lang="es-ES">
                    <a:noFill/>
                  </a:rPr>
                  <a:t> </a:t>
                </a:r>
              </a:p>
            </p:txBody>
          </p:sp>
        </mc:Fallback>
      </mc:AlternateContent>
      <p:sp>
        <p:nvSpPr>
          <p:cNvPr id="28" name="CuadroTexto 27"/>
          <p:cNvSpPr txBox="1"/>
          <p:nvPr/>
        </p:nvSpPr>
        <p:spPr>
          <a:xfrm>
            <a:off x="409433" y="4476466"/>
            <a:ext cx="8366078" cy="584775"/>
          </a:xfrm>
          <a:prstGeom prst="rect">
            <a:avLst/>
          </a:prstGeom>
          <a:noFill/>
        </p:spPr>
        <p:txBody>
          <a:bodyPr wrap="square" rtlCol="0">
            <a:spAutoFit/>
          </a:bodyPr>
          <a:lstStyle/>
          <a:p>
            <a:pPr algn="just"/>
            <a:r>
              <a:rPr lang="es-ES" sz="1600" dirty="0" smtClean="0"/>
              <a:t>A una distancia infinita, la fuerza gravitatoria es nula, por eso elegimos el infinito como valor cero de la energía potencial gravitatoria, por tanto:</a:t>
            </a:r>
            <a:endParaRPr lang="es-ES" sz="1600" dirty="0"/>
          </a:p>
        </p:txBody>
      </p:sp>
      <mc:AlternateContent xmlns:mc="http://schemas.openxmlformats.org/markup-compatibility/2006" xmlns:a14="http://schemas.microsoft.com/office/drawing/2010/main">
        <mc:Choice Requires="a14">
          <p:sp>
            <p:nvSpPr>
              <p:cNvPr id="29" name="CuadroTexto 28"/>
              <p:cNvSpPr txBox="1"/>
              <p:nvPr/>
            </p:nvSpPr>
            <p:spPr>
              <a:xfrm>
                <a:off x="732430" y="5167953"/>
                <a:ext cx="6895157" cy="5028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panose="02040503050406030204" pitchFamily="18" charset="0"/>
                            </a:rPr>
                            <m:t>𝑊</m:t>
                          </m:r>
                        </m:e>
                        <m:sub>
                          <m:r>
                            <a:rPr lang="es-ES" sz="160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𝐵</m:t>
                          </m:r>
                        </m:sub>
                      </m:sSub>
                      <m:r>
                        <a:rPr lang="es-ES" sz="1600" b="0" i="1" smtClean="0">
                          <a:latin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r>
                            <a:rPr lang="es-ES" sz="1600" b="0" i="1" smtClean="0">
                              <a:latin typeface="Cambria Math" panose="02040503050406030204" pitchFamily="18" charset="0"/>
                              <a:ea typeface="Cambria Math" panose="02040503050406030204" pitchFamily="18" charset="0"/>
                            </a:rPr>
                            <m:t>𝑃</m:t>
                          </m:r>
                        </m:sub>
                      </m:sSub>
                      <m:r>
                        <a:rPr lang="es-ES" sz="1600" b="0" i="1" smtClean="0">
                          <a:latin typeface="Cambria Math" panose="02040503050406030204" pitchFamily="18" charset="0"/>
                          <a:ea typeface="Cambria Math" panose="02040503050406030204" pitchFamily="18" charset="0"/>
                        </a:rPr>
                        <m:t>   ⟹     </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r>
                            <a:rPr lang="es-ES" sz="1600" b="0" i="1" smtClean="0">
                              <a:latin typeface="Cambria Math" panose="02040503050406030204" pitchFamily="18" charset="0"/>
                              <a:ea typeface="Cambria Math" panose="02040503050406030204" pitchFamily="18" charset="0"/>
                            </a:rPr>
                            <m:t>𝑃</m:t>
                          </m:r>
                        </m:sub>
                      </m:sSub>
                      <m:d>
                        <m:dPr>
                          <m:ctrlPr>
                            <a:rPr lang="es-ES" sz="1600" b="0" i="1" smtClean="0">
                              <a:latin typeface="Cambria Math" panose="02040503050406030204" pitchFamily="18" charset="0"/>
                              <a:ea typeface="Cambria Math" panose="02040503050406030204" pitchFamily="18" charset="0"/>
                            </a:rPr>
                          </m:ctrlPr>
                        </m:dPr>
                        <m:e>
                          <m:r>
                            <a:rPr lang="es-ES" sz="1600" b="0" i="1" smtClean="0">
                              <a:latin typeface="Cambria Math" panose="02040503050406030204" pitchFamily="18" charset="0"/>
                              <a:ea typeface="Cambria Math" panose="02040503050406030204" pitchFamily="18" charset="0"/>
                            </a:rPr>
                            <m:t>𝐵</m:t>
                          </m:r>
                        </m:e>
                      </m:d>
                      <m:r>
                        <a:rPr lang="es-ES" sz="1600" b="0" i="1" smtClean="0">
                          <a:latin typeface="Cambria Math" panose="02040503050406030204" pitchFamily="18" charset="0"/>
                          <a:ea typeface="Cambria Math" panose="02040503050406030204" pitchFamily="18" charset="0"/>
                        </a:rPr>
                        <m:t>−</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r>
                            <a:rPr lang="es-ES" sz="1600" b="0" i="1" smtClean="0">
                              <a:latin typeface="Cambria Math" panose="02040503050406030204" pitchFamily="18" charset="0"/>
                              <a:ea typeface="Cambria Math" panose="02040503050406030204" pitchFamily="18" charset="0"/>
                            </a:rPr>
                            <m:t>𝑃</m:t>
                          </m:r>
                        </m:sub>
                      </m:sSub>
                      <m:d>
                        <m:dPr>
                          <m:ctrlPr>
                            <a:rPr lang="es-ES" sz="1600" b="0" i="1" smtClean="0">
                              <a:latin typeface="Cambria Math" panose="02040503050406030204" pitchFamily="18" charset="0"/>
                              <a:ea typeface="Cambria Math" panose="02040503050406030204" pitchFamily="18" charset="0"/>
                            </a:rPr>
                          </m:ctrlPr>
                        </m:dPr>
                        <m:e>
                          <m:r>
                            <a:rPr lang="es-ES" sz="1600" b="0" i="1" smtClean="0">
                              <a:latin typeface="Cambria Math" panose="02040503050406030204" pitchFamily="18" charset="0"/>
                              <a:ea typeface="Cambria Math" panose="02040503050406030204" pitchFamily="18" charset="0"/>
                            </a:rPr>
                            <m:t>∞</m:t>
                          </m:r>
                        </m:e>
                      </m:d>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𝐺𝑀𝑚</m:t>
                          </m:r>
                        </m:num>
                        <m:den>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𝑟</m:t>
                              </m:r>
                            </m:e>
                            <m:sub>
                              <m:r>
                                <a:rPr lang="es-ES" sz="1600" b="0" i="1" smtClean="0">
                                  <a:latin typeface="Cambria Math" panose="02040503050406030204" pitchFamily="18" charset="0"/>
                                  <a:ea typeface="Cambria Math" panose="02040503050406030204" pitchFamily="18" charset="0"/>
                                </a:rPr>
                                <m:t>𝐵</m:t>
                              </m:r>
                            </m:sub>
                          </m:sSub>
                        </m:den>
                      </m:f>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𝐺𝑀𝑚</m:t>
                          </m:r>
                        </m:num>
                        <m:den>
                          <m:r>
                            <a:rPr lang="es-ES" sz="1600" b="0" i="1" smtClean="0">
                              <a:latin typeface="Cambria Math" panose="02040503050406030204" pitchFamily="18" charset="0"/>
                              <a:ea typeface="Cambria Math" panose="02040503050406030204" pitchFamily="18" charset="0"/>
                            </a:rPr>
                            <m:t>∞</m:t>
                          </m:r>
                        </m:den>
                      </m:f>
                      <m:r>
                        <a:rPr lang="es-ES" sz="1600" b="0" i="1" smtClean="0">
                          <a:latin typeface="Cambria Math" panose="02040503050406030204" pitchFamily="18" charset="0"/>
                          <a:ea typeface="Cambria Math" panose="02040503050406030204" pitchFamily="18" charset="0"/>
                        </a:rPr>
                        <m:t>  ⟹   </m:t>
                      </m:r>
                      <m:sSub>
                        <m:sSubPr>
                          <m:ctrlPr>
                            <a:rPr lang="es-ES" sz="1600" b="1" i="1" smtClean="0">
                              <a:latin typeface="Cambria Math" panose="02040503050406030204" pitchFamily="18" charset="0"/>
                              <a:ea typeface="Cambria Math" panose="02040503050406030204" pitchFamily="18" charset="0"/>
                            </a:rPr>
                          </m:ctrlPr>
                        </m:sSubPr>
                        <m:e>
                          <m:r>
                            <a:rPr lang="es-ES" sz="1600" b="1" i="1" smtClean="0">
                              <a:latin typeface="Cambria Math" panose="02040503050406030204" pitchFamily="18" charset="0"/>
                              <a:ea typeface="Cambria Math" panose="02040503050406030204" pitchFamily="18" charset="0"/>
                            </a:rPr>
                            <m:t>𝑬</m:t>
                          </m:r>
                        </m:e>
                        <m:sub>
                          <m:r>
                            <a:rPr lang="es-ES" sz="1600" b="1" i="1" smtClean="0">
                              <a:latin typeface="Cambria Math" panose="02040503050406030204" pitchFamily="18" charset="0"/>
                              <a:ea typeface="Cambria Math" panose="02040503050406030204" pitchFamily="18" charset="0"/>
                            </a:rPr>
                            <m:t>𝑷</m:t>
                          </m:r>
                        </m:sub>
                      </m:sSub>
                      <m:r>
                        <a:rPr lang="es-ES" sz="1600" b="1" i="1" smtClean="0">
                          <a:latin typeface="Cambria Math" panose="02040503050406030204" pitchFamily="18" charset="0"/>
                          <a:ea typeface="Cambria Math" panose="02040503050406030204" pitchFamily="18" charset="0"/>
                        </a:rPr>
                        <m:t>=−</m:t>
                      </m:r>
                      <m:f>
                        <m:fPr>
                          <m:ctrlPr>
                            <a:rPr lang="es-ES" sz="1600" b="1" i="1" smtClean="0">
                              <a:latin typeface="Cambria Math" panose="02040503050406030204" pitchFamily="18" charset="0"/>
                              <a:ea typeface="Cambria Math" panose="02040503050406030204" pitchFamily="18" charset="0"/>
                            </a:rPr>
                          </m:ctrlPr>
                        </m:fPr>
                        <m:num>
                          <m:r>
                            <a:rPr lang="es-ES" sz="1600" b="1" i="1" smtClean="0">
                              <a:latin typeface="Cambria Math" panose="02040503050406030204" pitchFamily="18" charset="0"/>
                              <a:ea typeface="Cambria Math" panose="02040503050406030204" pitchFamily="18" charset="0"/>
                            </a:rPr>
                            <m:t>𝑮𝑴𝒎</m:t>
                          </m:r>
                        </m:num>
                        <m:den>
                          <m:r>
                            <a:rPr lang="es-ES" sz="1600" b="1" i="1" smtClean="0">
                              <a:latin typeface="Cambria Math" panose="02040503050406030204" pitchFamily="18" charset="0"/>
                              <a:ea typeface="Cambria Math" panose="02040503050406030204" pitchFamily="18" charset="0"/>
                            </a:rPr>
                            <m:t>𝒓</m:t>
                          </m:r>
                        </m:den>
                      </m:f>
                    </m:oMath>
                  </m:oMathPara>
                </a14:m>
                <a:endParaRPr lang="es-ES" sz="1600" b="1" dirty="0"/>
              </a:p>
            </p:txBody>
          </p:sp>
        </mc:Choice>
        <mc:Fallback xmlns="">
          <p:sp>
            <p:nvSpPr>
              <p:cNvPr id="29" name="CuadroTexto 28"/>
              <p:cNvSpPr txBox="1">
                <a:spLocks noRot="1" noChangeAspect="1" noMove="1" noResize="1" noEditPoints="1" noAdjustHandles="1" noChangeArrowheads="1" noChangeShapeType="1" noTextEdit="1"/>
              </p:cNvSpPr>
              <p:nvPr/>
            </p:nvSpPr>
            <p:spPr>
              <a:xfrm>
                <a:off x="732430" y="5167953"/>
                <a:ext cx="6895157" cy="502895"/>
              </a:xfrm>
              <a:prstGeom prst="rect">
                <a:avLst/>
              </a:prstGeom>
              <a:blipFill>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0" name="Rectángulo 29"/>
              <p:cNvSpPr/>
              <p:nvPr/>
            </p:nvSpPr>
            <p:spPr>
              <a:xfrm>
                <a:off x="388962" y="5776753"/>
                <a:ext cx="8331958"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pPr algn="just"/>
                <a:r>
                  <a:rPr lang="es-ES" sz="1600" dirty="0"/>
                  <a:t>La </a:t>
                </a:r>
                <a:r>
                  <a:rPr lang="es-ES" sz="1600" b="1" dirty="0"/>
                  <a:t>energía potencial gravitatoria </a:t>
                </a:r>
                <a:r>
                  <a:rPr lang="es-ES" sz="1600" dirty="0"/>
                  <a:t>es el trabajo que realiza la fuerza gravitatoria para aproximar dos masas desde el infinito a una distancia </a:t>
                </a:r>
                <a14:m>
                  <m:oMath xmlns:m="http://schemas.openxmlformats.org/officeDocument/2006/math">
                    <m:r>
                      <a:rPr lang="es-ES" sz="1600" i="1" dirty="0" smtClean="0">
                        <a:latin typeface="Cambria Math" panose="02040503050406030204" pitchFamily="18" charset="0"/>
                      </a:rPr>
                      <m:t>𝑟</m:t>
                    </m:r>
                  </m:oMath>
                </a14:m>
                <a:r>
                  <a:rPr lang="es-ES" sz="1600" dirty="0"/>
                  <a:t>.</a:t>
                </a:r>
              </a:p>
            </p:txBody>
          </p:sp>
        </mc:Choice>
        <mc:Fallback xmlns="">
          <p:sp>
            <p:nvSpPr>
              <p:cNvPr id="30" name="Rectángulo 29"/>
              <p:cNvSpPr>
                <a:spLocks noRot="1" noChangeAspect="1" noMove="1" noResize="1" noEditPoints="1" noAdjustHandles="1" noChangeArrowheads="1" noChangeShapeType="1" noTextEdit="1"/>
              </p:cNvSpPr>
              <p:nvPr/>
            </p:nvSpPr>
            <p:spPr>
              <a:xfrm>
                <a:off x="388962" y="5776753"/>
                <a:ext cx="8331958" cy="584775"/>
              </a:xfrm>
              <a:prstGeom prst="rect">
                <a:avLst/>
              </a:prstGeom>
              <a:blipFill>
                <a:blip r:embed="rId9"/>
                <a:stretch>
                  <a:fillRect/>
                </a:stretch>
              </a:blipFill>
              <a:effectLst>
                <a:outerShdw blurRad="50800" dist="38100" dir="2700000" algn="tl" rotWithShape="0">
                  <a:prstClr val="black">
                    <a:alpha val="40000"/>
                  </a:prstClr>
                </a:outerShdw>
              </a:effectLst>
            </p:spPr>
            <p:txBody>
              <a:bodyPr/>
              <a:lstStyle/>
              <a:p>
                <a:r>
                  <a:rPr lang="es-ES">
                    <a:noFill/>
                  </a:rPr>
                  <a:t> </a:t>
                </a:r>
              </a:p>
            </p:txBody>
          </p:sp>
        </mc:Fallback>
      </mc:AlternateContent>
    </p:spTree>
    <p:extLst>
      <p:ext uri="{BB962C8B-B14F-4D97-AF65-F5344CB8AC3E}">
        <p14:creationId xmlns:p14="http://schemas.microsoft.com/office/powerpoint/2010/main" val="18361559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6</a:t>
            </a:r>
            <a:r>
              <a:rPr lang="es-ES" sz="1600" b="1" dirty="0" smtClean="0">
                <a:solidFill>
                  <a:schemeClr val="bg1"/>
                </a:solidFill>
              </a:rPr>
              <a:t>. Energía potencial gravitatoria</a:t>
            </a:r>
            <a:endParaRPr lang="es-ES" sz="1600" b="1" dirty="0">
              <a:solidFill>
                <a:schemeClr val="bg1"/>
              </a:solidFill>
            </a:endParaRPr>
          </a:p>
        </p:txBody>
      </p:sp>
      <p:grpSp>
        <p:nvGrpSpPr>
          <p:cNvPr id="31" name="Grupo 30"/>
          <p:cNvGrpSpPr/>
          <p:nvPr/>
        </p:nvGrpSpPr>
        <p:grpSpPr>
          <a:xfrm>
            <a:off x="382858" y="1182123"/>
            <a:ext cx="6768568" cy="4017675"/>
            <a:chOff x="355562" y="950111"/>
            <a:chExt cx="6768568" cy="4017675"/>
          </a:xfrm>
        </p:grpSpPr>
        <p:pic>
          <p:nvPicPr>
            <p:cNvPr id="32"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970" y="1318147"/>
              <a:ext cx="1670714" cy="1670714"/>
            </a:xfrm>
            <a:prstGeom prst="rect">
              <a:avLst/>
            </a:prstGeom>
          </p:spPr>
        </p:pic>
        <p:cxnSp>
          <p:nvCxnSpPr>
            <p:cNvPr id="33" name="10 Conector recto"/>
            <p:cNvCxnSpPr/>
            <p:nvPr/>
          </p:nvCxnSpPr>
          <p:spPr>
            <a:xfrm>
              <a:off x="1392071" y="2183642"/>
              <a:ext cx="39169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43 Conector recto"/>
            <p:cNvCxnSpPr/>
            <p:nvPr/>
          </p:nvCxnSpPr>
          <p:spPr>
            <a:xfrm rot="5400000">
              <a:off x="823556" y="2360919"/>
              <a:ext cx="25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44 Arco"/>
            <p:cNvSpPr/>
            <p:nvPr/>
          </p:nvSpPr>
          <p:spPr>
            <a:xfrm flipH="1">
              <a:off x="1965272" y="2251881"/>
              <a:ext cx="5158858" cy="2715905"/>
            </a:xfrm>
            <a:prstGeom prst="arc">
              <a:avLst>
                <a:gd name="adj1" fmla="val 16200000"/>
                <a:gd name="adj2" fmla="val 2103046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dirty="0"/>
            </a:p>
          </p:txBody>
        </p:sp>
        <mc:AlternateContent xmlns:mc="http://schemas.openxmlformats.org/markup-compatibility/2006" xmlns:a14="http://schemas.microsoft.com/office/drawing/2010/main">
          <mc:Choice Requires="a14">
            <p:sp>
              <p:nvSpPr>
                <p:cNvPr id="36" name="45 CuadroTexto"/>
                <p:cNvSpPr txBox="1"/>
                <p:nvPr/>
              </p:nvSpPr>
              <p:spPr>
                <a:xfrm>
                  <a:off x="3126059" y="2312613"/>
                  <a:ext cx="1820177" cy="5517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d>
                          <m:dPr>
                            <m:ctrlPr>
                              <a:rPr lang="es-ES" sz="1600" b="0" i="1" smtClean="0">
                                <a:latin typeface="Cambria Math" panose="02040503050406030204" pitchFamily="18" charset="0"/>
                              </a:rPr>
                            </m:ctrlPr>
                          </m:dPr>
                          <m:e>
                            <m:r>
                              <a:rPr lang="es-ES" sz="1600" b="0" i="1" smtClean="0">
                                <a:latin typeface="Cambria Math"/>
                              </a:rPr>
                              <m:t>𝑟</m:t>
                            </m:r>
                          </m:e>
                        </m:d>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𝑇</m:t>
                                </m:r>
                              </m:sub>
                            </m:sSub>
                            <m:r>
                              <a:rPr lang="es-ES" sz="1600" b="0" i="1" smtClean="0">
                                <a:latin typeface="Cambria Math"/>
                              </a:rPr>
                              <m:t>𝑚</m:t>
                            </m:r>
                          </m:num>
                          <m:den>
                            <m:r>
                              <a:rPr lang="es-ES" sz="1600" b="0" i="1" smtClean="0">
                                <a:latin typeface="Cambria Math"/>
                              </a:rPr>
                              <m:t>𝑟</m:t>
                            </m:r>
                          </m:den>
                        </m:f>
                      </m:oMath>
                    </m:oMathPara>
                  </a14:m>
                  <a:endParaRPr lang="es-ES" sz="1600" dirty="0"/>
                </a:p>
              </p:txBody>
            </p:sp>
          </mc:Choice>
          <mc:Fallback xmlns="">
            <p:sp>
              <p:nvSpPr>
                <p:cNvPr id="31" name="45 CuadroTexto"/>
                <p:cNvSpPr txBox="1">
                  <a:spLocks noRot="1" noChangeAspect="1" noMove="1" noResize="1" noEditPoints="1" noAdjustHandles="1" noChangeArrowheads="1" noChangeShapeType="1" noTextEdit="1"/>
                </p:cNvSpPr>
                <p:nvPr/>
              </p:nvSpPr>
              <p:spPr>
                <a:xfrm>
                  <a:off x="3126059" y="2312613"/>
                  <a:ext cx="1820177" cy="551754"/>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7" name="46 CuadroTexto"/>
                <p:cNvSpPr txBox="1"/>
                <p:nvPr/>
              </p:nvSpPr>
              <p:spPr>
                <a:xfrm>
                  <a:off x="355562" y="2872172"/>
                  <a:ext cx="1822935" cy="6139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d>
                          <m:dPr>
                            <m:ctrlPr>
                              <a:rPr lang="es-ES" sz="1600" b="0" i="1" smtClean="0">
                                <a:latin typeface="Cambria Math" panose="02040503050406030204" pitchFamily="18" charset="0"/>
                              </a:rPr>
                            </m:ctrlPr>
                          </m:dPr>
                          <m:e>
                            <m:r>
                              <a:rPr lang="es-ES" sz="1600" b="0" i="1" smtClean="0">
                                <a:latin typeface="Cambria Math"/>
                              </a:rPr>
                              <m:t>𝑟</m:t>
                            </m:r>
                          </m:e>
                        </m:d>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𝑇</m:t>
                                </m:r>
                              </m:sub>
                            </m:sSub>
                            <m:r>
                              <a:rPr lang="es-ES" sz="1600" b="0" i="1" smtClean="0">
                                <a:latin typeface="Cambria Math"/>
                              </a:rPr>
                              <m:t>𝑚</m:t>
                            </m:r>
                          </m:num>
                          <m:den>
                            <m:sSub>
                              <m:sSubPr>
                                <m:ctrlPr>
                                  <a:rPr lang="es-ES" sz="1600" b="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den>
                        </m:f>
                      </m:oMath>
                    </m:oMathPara>
                  </a14:m>
                  <a:endParaRPr lang="es-ES" sz="1600" dirty="0"/>
                </a:p>
              </p:txBody>
            </p:sp>
          </mc:Choice>
          <mc:Fallback xmlns="">
            <p:sp>
              <p:nvSpPr>
                <p:cNvPr id="32" name="46 CuadroTexto"/>
                <p:cNvSpPr txBox="1">
                  <a:spLocks noRot="1" noChangeAspect="1" noMove="1" noResize="1" noEditPoints="1" noAdjustHandles="1" noChangeArrowheads="1" noChangeShapeType="1" noTextEdit="1"/>
                </p:cNvSpPr>
                <p:nvPr/>
              </p:nvSpPr>
              <p:spPr>
                <a:xfrm>
                  <a:off x="355562" y="2872172"/>
                  <a:ext cx="1822935" cy="613951"/>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8" name="47 CuadroTexto"/>
                <p:cNvSpPr txBox="1"/>
                <p:nvPr/>
              </p:nvSpPr>
              <p:spPr>
                <a:xfrm>
                  <a:off x="1736262" y="950111"/>
                  <a:ext cx="4630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oMath>
                    </m:oMathPara>
                  </a14:m>
                  <a:endParaRPr lang="es-ES" sz="1600" dirty="0"/>
                </a:p>
              </p:txBody>
            </p:sp>
          </mc:Choice>
          <mc:Fallback xmlns="">
            <p:sp>
              <p:nvSpPr>
                <p:cNvPr id="38" name="47 CuadroTexto"/>
                <p:cNvSpPr txBox="1">
                  <a:spLocks noRot="1" noChangeAspect="1" noMove="1" noResize="1" noEditPoints="1" noAdjustHandles="1" noChangeArrowheads="1" noChangeShapeType="1" noTextEdit="1"/>
                </p:cNvSpPr>
                <p:nvPr/>
              </p:nvSpPr>
              <p:spPr>
                <a:xfrm>
                  <a:off x="1736262" y="950111"/>
                  <a:ext cx="463012" cy="338554"/>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9" name="48 CuadroTexto"/>
                <p:cNvSpPr txBox="1"/>
                <p:nvPr/>
              </p:nvSpPr>
              <p:spPr>
                <a:xfrm>
                  <a:off x="4863875" y="1839491"/>
                  <a:ext cx="3398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𝑟</m:t>
                        </m:r>
                      </m:oMath>
                    </m:oMathPara>
                  </a14:m>
                  <a:endParaRPr lang="es-ES" sz="1600" dirty="0"/>
                </a:p>
              </p:txBody>
            </p:sp>
          </mc:Choice>
          <mc:Fallback xmlns="">
            <p:sp>
              <p:nvSpPr>
                <p:cNvPr id="39" name="48 CuadroTexto"/>
                <p:cNvSpPr txBox="1">
                  <a:spLocks noRot="1" noChangeAspect="1" noMove="1" noResize="1" noEditPoints="1" noAdjustHandles="1" noChangeArrowheads="1" noChangeShapeType="1" noTextEdit="1"/>
                </p:cNvSpPr>
                <p:nvPr/>
              </p:nvSpPr>
              <p:spPr>
                <a:xfrm>
                  <a:off x="4863875" y="1839491"/>
                  <a:ext cx="339837" cy="338554"/>
                </a:xfrm>
                <a:prstGeom prst="rect">
                  <a:avLst/>
                </a:prstGeom>
                <a:blipFill>
                  <a:blip r:embed="rId6"/>
                  <a:stretch>
                    <a:fillRect/>
                  </a:stretch>
                </a:blipFill>
              </p:spPr>
              <p:txBody>
                <a:bodyPr/>
                <a:lstStyle/>
                <a:p>
                  <a:r>
                    <a:rPr lang="es-ES">
                      <a:noFill/>
                    </a:rPr>
                    <a:t> </a:t>
                  </a:r>
                </a:p>
              </p:txBody>
            </p:sp>
          </mc:Fallback>
        </mc:AlternateContent>
      </p:grpSp>
      <p:sp>
        <p:nvSpPr>
          <p:cNvPr id="40" name="CuadroTexto 39"/>
          <p:cNvSpPr txBox="1"/>
          <p:nvPr/>
        </p:nvSpPr>
        <p:spPr>
          <a:xfrm>
            <a:off x="368489" y="928048"/>
            <a:ext cx="615514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 Energía potencial en el campo gravitatorio terrestre</a:t>
            </a:r>
            <a:endParaRPr lang="es-ES" b="1" dirty="0">
              <a:solidFill>
                <a:srgbClr val="00B0F0"/>
              </a:solidFill>
            </a:endParaRPr>
          </a:p>
        </p:txBody>
      </p:sp>
      <mc:AlternateContent xmlns:mc="http://schemas.openxmlformats.org/markup-compatibility/2006" xmlns:a14="http://schemas.microsoft.com/office/drawing/2010/main">
        <mc:Choice Requires="a14">
          <p:sp>
            <p:nvSpPr>
              <p:cNvPr id="41" name="41 CuadroTexto"/>
              <p:cNvSpPr txBox="1"/>
              <p:nvPr/>
            </p:nvSpPr>
            <p:spPr>
              <a:xfrm>
                <a:off x="5866986" y="2160213"/>
                <a:ext cx="1779974" cy="5517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d>
                        <m:dPr>
                          <m:ctrlPr>
                            <a:rPr lang="es-ES" sz="1600" b="0" i="1" smtClean="0">
                              <a:latin typeface="Cambria Math" panose="02040503050406030204" pitchFamily="18" charset="0"/>
                            </a:rPr>
                          </m:ctrlPr>
                        </m:dPr>
                        <m:e>
                          <m:r>
                            <a:rPr lang="es-ES" sz="1600" b="0" i="1" smtClean="0">
                              <a:latin typeface="Cambria Math"/>
                            </a:rPr>
                            <m:t>𝑟</m:t>
                          </m:r>
                        </m:e>
                      </m:d>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𝑇</m:t>
                              </m:r>
                            </m:sub>
                          </m:sSub>
                          <m:r>
                            <a:rPr lang="es-ES" sz="1600" b="0" i="1" smtClean="0">
                              <a:latin typeface="Cambria Math"/>
                            </a:rPr>
                            <m:t>𝑚</m:t>
                          </m:r>
                        </m:num>
                        <m:den>
                          <m:r>
                            <a:rPr lang="es-ES" sz="1600" b="0" i="1" smtClean="0">
                              <a:latin typeface="Cambria Math"/>
                            </a:rPr>
                            <m:t>𝑟</m:t>
                          </m:r>
                        </m:den>
                      </m:f>
                    </m:oMath>
                  </m:oMathPara>
                </a14:m>
                <a:endParaRPr lang="es-ES" sz="1600" dirty="0"/>
              </a:p>
            </p:txBody>
          </p:sp>
        </mc:Choice>
        <mc:Fallback xmlns="">
          <p:sp>
            <p:nvSpPr>
              <p:cNvPr id="41" name="41 CuadroTexto"/>
              <p:cNvSpPr txBox="1">
                <a:spLocks noRot="1" noChangeAspect="1" noMove="1" noResize="1" noEditPoints="1" noAdjustHandles="1" noChangeArrowheads="1" noChangeShapeType="1" noTextEdit="1"/>
              </p:cNvSpPr>
              <p:nvPr/>
            </p:nvSpPr>
            <p:spPr>
              <a:xfrm>
                <a:off x="5866986" y="2160213"/>
                <a:ext cx="1779974" cy="551754"/>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2" name="49 CuadroTexto"/>
              <p:cNvSpPr txBox="1"/>
              <p:nvPr/>
            </p:nvSpPr>
            <p:spPr>
              <a:xfrm>
                <a:off x="5896556" y="1780352"/>
                <a:ext cx="118974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d>
                        <m:dPr>
                          <m:ctrlPr>
                            <a:rPr lang="es-ES" sz="1600" b="0" i="1" smtClean="0">
                              <a:latin typeface="Cambria Math" panose="02040503050406030204" pitchFamily="18" charset="0"/>
                            </a:rPr>
                          </m:ctrlPr>
                        </m:dPr>
                        <m:e>
                          <m:r>
                            <a:rPr lang="es-ES" sz="1600" b="0" i="1" smtClean="0">
                              <a:latin typeface="Cambria Math"/>
                              <a:ea typeface="Cambria Math"/>
                            </a:rPr>
                            <m:t>∞</m:t>
                          </m:r>
                        </m:e>
                      </m:d>
                      <m:r>
                        <a:rPr lang="es-ES" sz="1600" b="0" i="1" smtClean="0">
                          <a:latin typeface="Cambria Math"/>
                        </a:rPr>
                        <m:t>=0</m:t>
                      </m:r>
                    </m:oMath>
                  </m:oMathPara>
                </a14:m>
                <a:endParaRPr lang="es-ES" sz="1600" dirty="0"/>
              </a:p>
            </p:txBody>
          </p:sp>
        </mc:Choice>
        <mc:Fallback xmlns="">
          <p:sp>
            <p:nvSpPr>
              <p:cNvPr id="42" name="49 CuadroTexto"/>
              <p:cNvSpPr txBox="1">
                <a:spLocks noRot="1" noChangeAspect="1" noMove="1" noResize="1" noEditPoints="1" noAdjustHandles="1" noChangeArrowheads="1" noChangeShapeType="1" noTextEdit="1"/>
              </p:cNvSpPr>
              <p:nvPr/>
            </p:nvSpPr>
            <p:spPr>
              <a:xfrm>
                <a:off x="5896556" y="1780352"/>
                <a:ext cx="1189748" cy="338554"/>
              </a:xfrm>
              <a:prstGeom prst="rect">
                <a:avLst/>
              </a:prstGeom>
              <a:blipFill>
                <a:blip r:embed="rId8"/>
                <a:stretch>
                  <a:fillRect/>
                </a:stretch>
              </a:blipFill>
            </p:spPr>
            <p:txBody>
              <a:bodyPr/>
              <a:lstStyle/>
              <a:p>
                <a:r>
                  <a:rPr lang="es-ES">
                    <a:noFill/>
                  </a:rPr>
                  <a:t> </a:t>
                </a:r>
              </a:p>
            </p:txBody>
          </p:sp>
        </mc:Fallback>
      </mc:AlternateContent>
      <p:sp>
        <p:nvSpPr>
          <p:cNvPr id="43" name="11 Abrir llave"/>
          <p:cNvSpPr/>
          <p:nvPr/>
        </p:nvSpPr>
        <p:spPr>
          <a:xfrm>
            <a:off x="5827594" y="1746915"/>
            <a:ext cx="163774" cy="1009934"/>
          </a:xfrm>
          <a:prstGeom prst="leftBrace">
            <a:avLst>
              <a:gd name="adj1" fmla="val 4270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dirty="0"/>
          </a:p>
        </p:txBody>
      </p:sp>
      <p:sp>
        <p:nvSpPr>
          <p:cNvPr id="44" name="CuadroTexto 43"/>
          <p:cNvSpPr txBox="1"/>
          <p:nvPr/>
        </p:nvSpPr>
        <p:spPr>
          <a:xfrm>
            <a:off x="357116" y="3891886"/>
            <a:ext cx="2271784"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 El término “mgh”</a:t>
            </a:r>
            <a:endParaRPr lang="es-ES" b="1" dirty="0">
              <a:solidFill>
                <a:srgbClr val="00B0F0"/>
              </a:solidFill>
            </a:endParaRPr>
          </a:p>
        </p:txBody>
      </p:sp>
      <p:pic>
        <p:nvPicPr>
          <p:cNvPr id="45" name="8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17" y="5043985"/>
            <a:ext cx="1670714" cy="1670714"/>
          </a:xfrm>
          <a:prstGeom prst="rect">
            <a:avLst/>
          </a:prstGeom>
        </p:spPr>
      </p:pic>
      <mc:AlternateContent xmlns:mc="http://schemas.openxmlformats.org/markup-compatibility/2006" xmlns:a14="http://schemas.microsoft.com/office/drawing/2010/main">
        <mc:Choice Requires="a14">
          <p:sp>
            <p:nvSpPr>
              <p:cNvPr id="46" name="46 CuadroTexto"/>
              <p:cNvSpPr txBox="1"/>
              <p:nvPr/>
            </p:nvSpPr>
            <p:spPr>
              <a:xfrm>
                <a:off x="1392793" y="4782858"/>
                <a:ext cx="1803121" cy="5936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d>
                        <m:dPr>
                          <m:ctrlPr>
                            <a:rPr lang="es-ES" sz="1600" b="0" i="1" smtClean="0">
                              <a:latin typeface="Cambria Math" panose="02040503050406030204" pitchFamily="18" charset="0"/>
                            </a:rPr>
                          </m:ctrlPr>
                        </m:dPr>
                        <m:e>
                          <m:r>
                            <a:rPr lang="es-ES" sz="1600" b="0" i="1" smtClean="0">
                              <a:latin typeface="Cambria Math"/>
                            </a:rPr>
                            <m:t>𝐴</m:t>
                          </m:r>
                        </m:e>
                      </m:d>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𝑇</m:t>
                              </m:r>
                            </m:sub>
                          </m:sSub>
                          <m:r>
                            <a:rPr lang="es-ES" sz="1600" b="0" i="1" smtClean="0">
                              <a:latin typeface="Cambria Math"/>
                            </a:rPr>
                            <m:t>𝑚</m:t>
                          </m:r>
                        </m:num>
                        <m:den>
                          <m:sSub>
                            <m:sSubPr>
                              <m:ctrlPr>
                                <a:rPr lang="es-ES" sz="1600" b="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den>
                      </m:f>
                    </m:oMath>
                  </m:oMathPara>
                </a14:m>
                <a:endParaRPr lang="es-ES" sz="1600" dirty="0"/>
              </a:p>
            </p:txBody>
          </p:sp>
        </mc:Choice>
        <mc:Fallback xmlns="">
          <p:sp>
            <p:nvSpPr>
              <p:cNvPr id="46" name="46 CuadroTexto"/>
              <p:cNvSpPr txBox="1">
                <a:spLocks noRot="1" noChangeAspect="1" noMove="1" noResize="1" noEditPoints="1" noAdjustHandles="1" noChangeArrowheads="1" noChangeShapeType="1" noTextEdit="1"/>
              </p:cNvSpPr>
              <p:nvPr/>
            </p:nvSpPr>
            <p:spPr>
              <a:xfrm>
                <a:off x="1392793" y="4782858"/>
                <a:ext cx="1803121" cy="593624"/>
              </a:xfrm>
              <a:prstGeom prst="rect">
                <a:avLst/>
              </a:prstGeom>
              <a:blipFill>
                <a:blip r:embed="rId9"/>
                <a:stretch>
                  <a:fillRect/>
                </a:stretch>
              </a:blipFill>
            </p:spPr>
            <p:txBody>
              <a:bodyPr/>
              <a:lstStyle/>
              <a:p>
                <a:r>
                  <a:rPr lang="es-ES">
                    <a:noFill/>
                  </a:rPr>
                  <a:t> </a:t>
                </a:r>
              </a:p>
            </p:txBody>
          </p:sp>
        </mc:Fallback>
      </mc:AlternateContent>
      <p:cxnSp>
        <p:nvCxnSpPr>
          <p:cNvPr id="47" name="22 Conector recto"/>
          <p:cNvCxnSpPr/>
          <p:nvPr/>
        </p:nvCxnSpPr>
        <p:spPr>
          <a:xfrm rot="5400000">
            <a:off x="672463" y="5186973"/>
            <a:ext cx="15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24 CuadroTexto"/>
              <p:cNvSpPr txBox="1"/>
              <p:nvPr/>
            </p:nvSpPr>
            <p:spPr>
              <a:xfrm>
                <a:off x="1386183" y="4191596"/>
                <a:ext cx="1963999" cy="6139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d>
                        <m:dPr>
                          <m:ctrlPr>
                            <a:rPr lang="es-ES" sz="1600" b="0" i="1" smtClean="0">
                              <a:latin typeface="Cambria Math" panose="02040503050406030204" pitchFamily="18" charset="0"/>
                            </a:rPr>
                          </m:ctrlPr>
                        </m:dPr>
                        <m:e>
                          <m:r>
                            <a:rPr lang="es-ES" sz="1600" b="0" i="1" smtClean="0">
                              <a:latin typeface="Cambria Math"/>
                            </a:rPr>
                            <m:t>𝐵</m:t>
                          </m:r>
                        </m:e>
                      </m:d>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𝑇</m:t>
                              </m:r>
                            </m:sub>
                          </m:sSub>
                          <m:r>
                            <a:rPr lang="es-ES" sz="1600" b="0" i="1" smtClean="0">
                              <a:latin typeface="Cambria Math"/>
                            </a:rPr>
                            <m:t>𝑚</m:t>
                          </m:r>
                        </m:num>
                        <m:den>
                          <m:sSub>
                            <m:sSubPr>
                              <m:ctrlPr>
                                <a:rPr lang="es-ES" sz="1600" b="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r>
                            <a:rPr lang="es-ES" sz="1600" b="0" i="1" smtClean="0">
                              <a:latin typeface="Cambria Math"/>
                            </a:rPr>
                            <m:t>+</m:t>
                          </m:r>
                          <m:r>
                            <a:rPr lang="es-ES" sz="1600" b="0" i="1" smtClean="0">
                              <a:latin typeface="Cambria Math"/>
                            </a:rPr>
                            <m:t>h</m:t>
                          </m:r>
                        </m:den>
                      </m:f>
                    </m:oMath>
                  </m:oMathPara>
                </a14:m>
                <a:endParaRPr lang="es-ES" sz="1600" dirty="0"/>
              </a:p>
            </p:txBody>
          </p:sp>
        </mc:Choice>
        <mc:Fallback xmlns="">
          <p:sp>
            <p:nvSpPr>
              <p:cNvPr id="48" name="24 CuadroTexto"/>
              <p:cNvSpPr txBox="1">
                <a:spLocks noRot="1" noChangeAspect="1" noMove="1" noResize="1" noEditPoints="1" noAdjustHandles="1" noChangeArrowheads="1" noChangeShapeType="1" noTextEdit="1"/>
              </p:cNvSpPr>
              <p:nvPr/>
            </p:nvSpPr>
            <p:spPr>
              <a:xfrm>
                <a:off x="1386183" y="4191596"/>
                <a:ext cx="1963999" cy="613951"/>
              </a:xfrm>
              <a:prstGeom prst="rect">
                <a:avLst/>
              </a:prstGeom>
              <a:blipFill>
                <a:blip r:embed="rId10"/>
                <a:stretch>
                  <a:fillRect/>
                </a:stretch>
              </a:blipFill>
            </p:spPr>
            <p:txBody>
              <a:bodyPr/>
              <a:lstStyle/>
              <a:p>
                <a:r>
                  <a:rPr lang="es-ES">
                    <a:noFill/>
                  </a:rPr>
                  <a:t> </a:t>
                </a:r>
              </a:p>
            </p:txBody>
          </p:sp>
        </mc:Fallback>
      </mc:AlternateContent>
      <p:sp>
        <p:nvSpPr>
          <p:cNvPr id="49" name="5 Elipse"/>
          <p:cNvSpPr/>
          <p:nvPr/>
        </p:nvSpPr>
        <p:spPr>
          <a:xfrm>
            <a:off x="1406998" y="5169019"/>
            <a:ext cx="72000" cy="7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50" name="26 Elipse"/>
          <p:cNvSpPr/>
          <p:nvPr/>
        </p:nvSpPr>
        <p:spPr>
          <a:xfrm>
            <a:off x="1411761" y="4587070"/>
            <a:ext cx="72000" cy="72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mc:AlternateContent xmlns:mc="http://schemas.openxmlformats.org/markup-compatibility/2006" xmlns:a14="http://schemas.microsoft.com/office/drawing/2010/main">
        <mc:Choice Requires="a14">
          <p:sp>
            <p:nvSpPr>
              <p:cNvPr id="51" name="27 CuadroTexto"/>
              <p:cNvSpPr txBox="1"/>
              <p:nvPr/>
            </p:nvSpPr>
            <p:spPr>
              <a:xfrm>
                <a:off x="1110741" y="4937533"/>
                <a:ext cx="36939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𝐴</m:t>
                      </m:r>
                    </m:oMath>
                  </m:oMathPara>
                </a14:m>
                <a:endParaRPr lang="es-ES" sz="1600" dirty="0"/>
              </a:p>
            </p:txBody>
          </p:sp>
        </mc:Choice>
        <mc:Fallback xmlns="">
          <p:sp>
            <p:nvSpPr>
              <p:cNvPr id="51" name="27 CuadroTexto"/>
              <p:cNvSpPr txBox="1">
                <a:spLocks noRot="1" noChangeAspect="1" noMove="1" noResize="1" noEditPoints="1" noAdjustHandles="1" noChangeArrowheads="1" noChangeShapeType="1" noTextEdit="1"/>
              </p:cNvSpPr>
              <p:nvPr/>
            </p:nvSpPr>
            <p:spPr>
              <a:xfrm>
                <a:off x="1110741" y="4937533"/>
                <a:ext cx="369397" cy="338554"/>
              </a:xfrm>
              <a:prstGeom prst="rect">
                <a:avLst/>
              </a:prstGeom>
              <a:blipFill>
                <a:blip r:embed="rId11"/>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2" name="28 CuadroTexto"/>
              <p:cNvSpPr txBox="1"/>
              <p:nvPr/>
            </p:nvSpPr>
            <p:spPr>
              <a:xfrm>
                <a:off x="1126663" y="4421192"/>
                <a:ext cx="37773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𝐵</m:t>
                      </m:r>
                    </m:oMath>
                  </m:oMathPara>
                </a14:m>
                <a:endParaRPr lang="es-ES" sz="1600" dirty="0"/>
              </a:p>
            </p:txBody>
          </p:sp>
        </mc:Choice>
        <mc:Fallback xmlns="">
          <p:sp>
            <p:nvSpPr>
              <p:cNvPr id="52" name="28 CuadroTexto"/>
              <p:cNvSpPr txBox="1">
                <a:spLocks noRot="1" noChangeAspect="1" noMove="1" noResize="1" noEditPoints="1" noAdjustHandles="1" noChangeArrowheads="1" noChangeShapeType="1" noTextEdit="1"/>
              </p:cNvSpPr>
              <p:nvPr/>
            </p:nvSpPr>
            <p:spPr>
              <a:xfrm>
                <a:off x="1126663" y="4421192"/>
                <a:ext cx="377732" cy="338554"/>
              </a:xfrm>
              <a:prstGeom prst="rect">
                <a:avLst/>
              </a:prstGeom>
              <a:blipFill>
                <a:blip r:embed="rId1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3" name="29 CuadroTexto"/>
              <p:cNvSpPr txBox="1"/>
              <p:nvPr/>
            </p:nvSpPr>
            <p:spPr>
              <a:xfrm>
                <a:off x="1399619" y="4639556"/>
                <a:ext cx="35490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h</m:t>
                      </m:r>
                    </m:oMath>
                  </m:oMathPara>
                </a14:m>
                <a:endParaRPr lang="es-ES" sz="1600" dirty="0"/>
              </a:p>
            </p:txBody>
          </p:sp>
        </mc:Choice>
        <mc:Fallback xmlns="">
          <p:sp>
            <p:nvSpPr>
              <p:cNvPr id="53" name="29 CuadroTexto"/>
              <p:cNvSpPr txBox="1">
                <a:spLocks noRot="1" noChangeAspect="1" noMove="1" noResize="1" noEditPoints="1" noAdjustHandles="1" noChangeArrowheads="1" noChangeShapeType="1" noTextEdit="1"/>
              </p:cNvSpPr>
              <p:nvPr/>
            </p:nvSpPr>
            <p:spPr>
              <a:xfrm>
                <a:off x="1399619" y="4639556"/>
                <a:ext cx="354904" cy="338554"/>
              </a:xfrm>
              <a:prstGeom prst="rect">
                <a:avLst/>
              </a:prstGeom>
              <a:blipFill>
                <a:blip r:embed="rId1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4" name="33 CuadroTexto"/>
              <p:cNvSpPr txBox="1"/>
              <p:nvPr/>
            </p:nvSpPr>
            <p:spPr>
              <a:xfrm>
                <a:off x="3590297" y="4075588"/>
                <a:ext cx="3249672" cy="6455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ea typeface="Cambria Math"/>
                        </a:rPr>
                        <m:t>∆</m:t>
                      </m:r>
                      <m:sSub>
                        <m:sSubPr>
                          <m:ctrlPr>
                            <a:rPr lang="es-ES" sz="1600" b="0" i="1" smtClean="0">
                              <a:latin typeface="Cambria Math" panose="02040503050406030204" pitchFamily="18" charset="0"/>
                              <a:ea typeface="Cambria Math"/>
                            </a:rPr>
                          </m:ctrlPr>
                        </m:sSubPr>
                        <m:e>
                          <m:r>
                            <a:rPr lang="es-ES" sz="1600" b="0" i="1" smtClean="0">
                              <a:latin typeface="Cambria Math"/>
                              <a:ea typeface="Cambria Math"/>
                            </a:rPr>
                            <m:t>𝐸</m:t>
                          </m:r>
                        </m:e>
                        <m:sub>
                          <m:r>
                            <a:rPr lang="es-ES" sz="1600" b="0" i="1" smtClean="0">
                              <a:latin typeface="Cambria Math"/>
                              <a:ea typeface="Cambria Math"/>
                            </a:rPr>
                            <m:t>𝑃</m:t>
                          </m:r>
                        </m:sub>
                      </m:sSub>
                      <m:r>
                        <a:rPr lang="es-ES" sz="1600" b="0" i="1" smtClean="0">
                          <a:latin typeface="Cambria Math"/>
                          <a:ea typeface="Cambria Math"/>
                        </a:rPr>
                        <m:t>=</m:t>
                      </m:r>
                      <m:r>
                        <a:rPr lang="es-ES" sz="1600" i="1">
                          <a:latin typeface="Cambria Math"/>
                        </a:rPr>
                        <m:t>−</m:t>
                      </m:r>
                      <m:r>
                        <a:rPr lang="es-ES" sz="1600" i="1">
                          <a:latin typeface="Cambria Math"/>
                        </a:rPr>
                        <m:t>𝐺</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b="0" i="1" smtClean="0">
                              <a:latin typeface="Cambria Math"/>
                            </a:rPr>
                            <m:t>𝑚</m:t>
                          </m:r>
                        </m:num>
                        <m:den>
                          <m:sSub>
                            <m:sSubPr>
                              <m:ctrlPr>
                                <a:rPr lang="es-ES" sz="1600" i="1">
                                  <a:latin typeface="Cambria Math" panose="02040503050406030204" pitchFamily="18" charset="0"/>
                                </a:rPr>
                              </m:ctrlPr>
                            </m:sSubPr>
                            <m:e>
                              <m:r>
                                <a:rPr lang="es-ES" sz="1600" i="1">
                                  <a:latin typeface="Cambria Math"/>
                                </a:rPr>
                                <m:t>𝑅</m:t>
                              </m:r>
                            </m:e>
                            <m:sub>
                              <m:r>
                                <a:rPr lang="es-ES" sz="1600" i="1">
                                  <a:latin typeface="Cambria Math"/>
                                </a:rPr>
                                <m:t>𝑇</m:t>
                              </m:r>
                            </m:sub>
                          </m:sSub>
                          <m:r>
                            <a:rPr lang="es-ES" sz="1600" i="1">
                              <a:latin typeface="Cambria Math"/>
                            </a:rPr>
                            <m:t>+</m:t>
                          </m:r>
                          <m:r>
                            <a:rPr lang="es-ES" sz="1600" i="1">
                              <a:latin typeface="Cambria Math"/>
                            </a:rPr>
                            <m:t>h</m:t>
                          </m:r>
                        </m:den>
                      </m:f>
                      <m:r>
                        <a:rPr lang="es-ES" sz="1600" b="0" i="1" smtClean="0">
                          <a:latin typeface="Cambria Math"/>
                        </a:rPr>
                        <m:t>−</m:t>
                      </m:r>
                      <m:d>
                        <m:dPr>
                          <m:ctrlPr>
                            <a:rPr lang="es-ES" sz="1600" b="0" i="1" smtClean="0">
                              <a:latin typeface="Cambria Math" panose="02040503050406030204" pitchFamily="18" charset="0"/>
                            </a:rPr>
                          </m:ctrlPr>
                        </m:dPr>
                        <m:e>
                          <m:r>
                            <a:rPr lang="es-ES" sz="1600" i="1">
                              <a:latin typeface="Cambria Math"/>
                            </a:rPr>
                            <m:t>−</m:t>
                          </m:r>
                          <m:r>
                            <a:rPr lang="es-ES" sz="1600" i="1">
                              <a:latin typeface="Cambria Math"/>
                            </a:rPr>
                            <m:t>𝐺</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b="0" i="1" smtClean="0">
                                  <a:latin typeface="Cambria Math"/>
                                </a:rPr>
                                <m:t>𝑚</m:t>
                              </m:r>
                            </m:num>
                            <m:den>
                              <m:sSub>
                                <m:sSubPr>
                                  <m:ctrlPr>
                                    <a:rPr lang="es-ES" sz="1600" i="1">
                                      <a:latin typeface="Cambria Math" panose="02040503050406030204" pitchFamily="18" charset="0"/>
                                    </a:rPr>
                                  </m:ctrlPr>
                                </m:sSubPr>
                                <m:e>
                                  <m:r>
                                    <a:rPr lang="es-ES" sz="1600" i="1">
                                      <a:latin typeface="Cambria Math"/>
                                    </a:rPr>
                                    <m:t>𝑅</m:t>
                                  </m:r>
                                </m:e>
                                <m:sub>
                                  <m:r>
                                    <a:rPr lang="es-ES" sz="1600" i="1">
                                      <a:latin typeface="Cambria Math"/>
                                    </a:rPr>
                                    <m:t>𝑇</m:t>
                                  </m:r>
                                </m:sub>
                              </m:sSub>
                            </m:den>
                          </m:f>
                        </m:e>
                      </m:d>
                      <m:r>
                        <a:rPr lang="es-ES" sz="1600" b="0" i="1" smtClean="0">
                          <a:latin typeface="Cambria Math"/>
                        </a:rPr>
                        <m:t>=</m:t>
                      </m:r>
                    </m:oMath>
                  </m:oMathPara>
                </a14:m>
                <a:endParaRPr lang="es-ES" sz="1600" dirty="0"/>
              </a:p>
            </p:txBody>
          </p:sp>
        </mc:Choice>
        <mc:Fallback xmlns="">
          <p:sp>
            <p:nvSpPr>
              <p:cNvPr id="54" name="33 CuadroTexto"/>
              <p:cNvSpPr txBox="1">
                <a:spLocks noRot="1" noChangeAspect="1" noMove="1" noResize="1" noEditPoints="1" noAdjustHandles="1" noChangeArrowheads="1" noChangeShapeType="1" noTextEdit="1"/>
              </p:cNvSpPr>
              <p:nvPr/>
            </p:nvSpPr>
            <p:spPr>
              <a:xfrm>
                <a:off x="3590297" y="4075588"/>
                <a:ext cx="3249672" cy="645561"/>
              </a:xfrm>
              <a:prstGeom prst="rect">
                <a:avLst/>
              </a:prstGeom>
              <a:blipFill>
                <a:blip r:embed="rId1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5" name="34 CuadroTexto"/>
              <p:cNvSpPr txBox="1"/>
              <p:nvPr/>
            </p:nvSpPr>
            <p:spPr>
              <a:xfrm>
                <a:off x="3578924" y="4842138"/>
                <a:ext cx="4456156" cy="6455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m:t>
                      </m:r>
                      <m:r>
                        <a:rPr lang="es-ES" sz="1600" i="1" smtClean="0">
                          <a:latin typeface="Cambria Math"/>
                        </a:rPr>
                        <m:t>𝐺</m:t>
                      </m:r>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b="0" i="1" smtClean="0">
                          <a:latin typeface="Cambria Math"/>
                        </a:rPr>
                        <m:t>𝑚</m:t>
                      </m:r>
                      <m:d>
                        <m:dPr>
                          <m:ctrlPr>
                            <a:rPr lang="es-ES" sz="1600" i="1" smtClean="0">
                              <a:latin typeface="Cambria Math" panose="02040503050406030204" pitchFamily="18" charset="0"/>
                            </a:rPr>
                          </m:ctrlPr>
                        </m:dPr>
                        <m:e>
                          <m:f>
                            <m:fPr>
                              <m:ctrlPr>
                                <a:rPr lang="es-ES" sz="1600" i="1" smtClean="0">
                                  <a:latin typeface="Cambria Math" panose="02040503050406030204" pitchFamily="18" charset="0"/>
                                </a:rPr>
                              </m:ctrlPr>
                            </m:fPr>
                            <m:num>
                              <m:r>
                                <a:rPr lang="es-ES" sz="1600" b="0" i="1" smtClean="0">
                                  <a:latin typeface="Cambria Math"/>
                                </a:rPr>
                                <m:t>1</m:t>
                              </m:r>
                            </m:num>
                            <m:den>
                              <m:sSub>
                                <m:sSubPr>
                                  <m:ctrlPr>
                                    <a:rPr lang="es-ES" sz="160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den>
                          </m:f>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1</m:t>
                              </m:r>
                            </m:num>
                            <m:den>
                              <m:sSub>
                                <m:sSubPr>
                                  <m:ctrlPr>
                                    <a:rPr lang="es-ES" sz="1600" b="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r>
                                <a:rPr lang="es-ES" sz="1600" b="0" i="1" smtClean="0">
                                  <a:latin typeface="Cambria Math"/>
                                </a:rPr>
                                <m:t>+</m:t>
                              </m:r>
                              <m:r>
                                <a:rPr lang="es-ES" sz="1600" b="0" i="1" smtClean="0">
                                  <a:latin typeface="Cambria Math"/>
                                </a:rPr>
                                <m:t>h</m:t>
                              </m:r>
                            </m:den>
                          </m:f>
                        </m:e>
                      </m:d>
                      <m:r>
                        <a:rPr lang="es-ES" sz="1600" b="0" i="1" smtClean="0">
                          <a:latin typeface="Cambria Math"/>
                        </a:rPr>
                        <m:t>=</m:t>
                      </m:r>
                      <m:r>
                        <a:rPr lang="es-ES" sz="1600" i="1">
                          <a:latin typeface="Cambria Math"/>
                        </a:rPr>
                        <m:t>𝐺</m:t>
                      </m:r>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b="0" i="1" smtClean="0">
                          <a:latin typeface="Cambria Math"/>
                        </a:rPr>
                        <m:t>𝑚</m:t>
                      </m:r>
                      <m:d>
                        <m:dPr>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a:rPr>
                                <m:t>h</m:t>
                              </m:r>
                            </m:num>
                            <m:den>
                              <m:sSup>
                                <m:sSupPr>
                                  <m:ctrlPr>
                                    <a:rPr lang="es-ES" sz="1600" b="0" i="1" smtClean="0">
                                      <a:latin typeface="Cambria Math" panose="02040503050406030204" pitchFamily="18" charset="0"/>
                                    </a:rPr>
                                  </m:ctrlPr>
                                </m:sSupPr>
                                <m:e>
                                  <m:sSub>
                                    <m:sSubPr>
                                      <m:ctrlPr>
                                        <a:rPr lang="es-ES" sz="1600" b="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e>
                                <m:sup>
                                  <m:r>
                                    <a:rPr lang="es-ES" sz="1600" b="0" i="1" smtClean="0">
                                      <a:latin typeface="Cambria Math"/>
                                    </a:rPr>
                                    <m:t>2</m:t>
                                  </m:r>
                                </m:sup>
                              </m:sSup>
                              <m:r>
                                <a:rPr lang="es-ES" sz="1600" b="0" i="1" smtClean="0">
                                  <a:latin typeface="Cambria Math"/>
                                </a:rPr>
                                <m:t>+</m:t>
                              </m:r>
                              <m:sSub>
                                <m:sSubPr>
                                  <m:ctrlPr>
                                    <a:rPr lang="es-ES" sz="1600" b="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r>
                                <a:rPr lang="es-ES" sz="1600" b="0" i="1" smtClean="0">
                                  <a:latin typeface="Cambria Math"/>
                                </a:rPr>
                                <m:t>h</m:t>
                              </m:r>
                            </m:den>
                          </m:f>
                        </m:e>
                      </m:d>
                    </m:oMath>
                  </m:oMathPara>
                </a14:m>
                <a:endParaRPr lang="es-ES" sz="1600" dirty="0"/>
              </a:p>
            </p:txBody>
          </p:sp>
        </mc:Choice>
        <mc:Fallback xmlns="">
          <p:sp>
            <p:nvSpPr>
              <p:cNvPr id="55" name="34 CuadroTexto"/>
              <p:cNvSpPr txBox="1">
                <a:spLocks noRot="1" noChangeAspect="1" noMove="1" noResize="1" noEditPoints="1" noAdjustHandles="1" noChangeArrowheads="1" noChangeShapeType="1" noTextEdit="1"/>
              </p:cNvSpPr>
              <p:nvPr/>
            </p:nvSpPr>
            <p:spPr>
              <a:xfrm>
                <a:off x="3578924" y="4842138"/>
                <a:ext cx="4456156" cy="645561"/>
              </a:xfrm>
              <a:prstGeom prst="rect">
                <a:avLst/>
              </a:prstGeom>
              <a:blipFill>
                <a:blip r:embed="rId15"/>
                <a:stretch>
                  <a:fillRect/>
                </a:stretch>
              </a:blipFill>
            </p:spPr>
            <p:txBody>
              <a:bodyPr/>
              <a:lstStyle/>
              <a:p>
                <a:r>
                  <a:rPr lang="es-ES">
                    <a:noFill/>
                  </a:rPr>
                  <a:t> </a:t>
                </a:r>
              </a:p>
            </p:txBody>
          </p:sp>
        </mc:Fallback>
      </mc:AlternateContent>
      <p:sp>
        <p:nvSpPr>
          <p:cNvPr id="56" name="35 CuadroTexto"/>
          <p:cNvSpPr txBox="1"/>
          <p:nvPr/>
        </p:nvSpPr>
        <p:spPr>
          <a:xfrm>
            <a:off x="3200400" y="5910428"/>
            <a:ext cx="2645961" cy="338554"/>
          </a:xfrm>
          <a:prstGeom prst="rect">
            <a:avLst/>
          </a:prstGeom>
          <a:noFill/>
        </p:spPr>
        <p:txBody>
          <a:bodyPr wrap="square" rtlCol="0">
            <a:spAutoFit/>
          </a:bodyPr>
          <a:lstStyle/>
          <a:p>
            <a:pPr marL="355600" indent="-355600"/>
            <a:r>
              <a:rPr lang="es-ES" sz="1600" dirty="0" smtClean="0">
                <a:cs typeface="Arial" pitchFamily="34" charset="0"/>
                <a:sym typeface="Wingdings"/>
              </a:rPr>
              <a:t>Sí </a:t>
            </a:r>
            <a:r>
              <a:rPr lang="es-ES" sz="1600" b="1" i="1" dirty="0" smtClean="0">
                <a:ea typeface="Cambria Math" pitchFamily="18" charset="0"/>
                <a:cs typeface="Arial" pitchFamily="34" charset="0"/>
                <a:sym typeface="Wingdings"/>
              </a:rPr>
              <a:t>h&lt;&lt;R</a:t>
            </a:r>
            <a:r>
              <a:rPr lang="es-ES" sz="1600" b="1" i="1" baseline="-25000" dirty="0" smtClean="0">
                <a:ea typeface="Cambria Math" pitchFamily="18" charset="0"/>
                <a:cs typeface="Arial" pitchFamily="34" charset="0"/>
                <a:sym typeface="Wingdings"/>
              </a:rPr>
              <a:t>T</a:t>
            </a:r>
            <a:r>
              <a:rPr lang="es-ES" sz="1600" b="1" dirty="0">
                <a:cs typeface="Arial" pitchFamily="34" charset="0"/>
                <a:sym typeface="Wingdings"/>
              </a:rPr>
              <a:t> </a:t>
            </a:r>
            <a:r>
              <a:rPr lang="es-ES" sz="1600" b="1" dirty="0" smtClean="0">
                <a:cs typeface="Arial" pitchFamily="34" charset="0"/>
                <a:sym typeface="Wingdings"/>
              </a:rPr>
              <a:t>, </a:t>
            </a:r>
            <a:r>
              <a:rPr lang="es-ES" sz="1600" b="1" i="1" dirty="0" smtClean="0">
                <a:ea typeface="Cambria Math" pitchFamily="18" charset="0"/>
                <a:cs typeface="Arial" pitchFamily="34" charset="0"/>
                <a:sym typeface="Wingdings"/>
              </a:rPr>
              <a:t>R</a:t>
            </a:r>
            <a:r>
              <a:rPr lang="es-ES" sz="1600" b="1" i="1" baseline="-25000" dirty="0" smtClean="0">
                <a:ea typeface="Cambria Math" pitchFamily="18" charset="0"/>
                <a:cs typeface="Arial" pitchFamily="34" charset="0"/>
                <a:sym typeface="Wingdings"/>
              </a:rPr>
              <a:t>T</a:t>
            </a:r>
            <a:r>
              <a:rPr lang="es-ES" sz="1600" b="1" i="1" dirty="0" smtClean="0">
                <a:ea typeface="Cambria Math" pitchFamily="18" charset="0"/>
                <a:cs typeface="Arial" pitchFamily="34" charset="0"/>
                <a:sym typeface="Wingdings"/>
              </a:rPr>
              <a:t>h&lt;&lt;R</a:t>
            </a:r>
            <a:r>
              <a:rPr lang="es-ES" sz="1600" b="1" i="1" baseline="-25000" dirty="0" smtClean="0">
                <a:ea typeface="Cambria Math" pitchFamily="18" charset="0"/>
                <a:cs typeface="Arial" pitchFamily="34" charset="0"/>
                <a:sym typeface="Wingdings"/>
              </a:rPr>
              <a:t>T</a:t>
            </a:r>
            <a:r>
              <a:rPr lang="es-ES" sz="1600" b="1" i="1" baseline="30000" dirty="0" smtClean="0">
                <a:ea typeface="Cambria Math" pitchFamily="18" charset="0"/>
                <a:cs typeface="Arial" pitchFamily="34" charset="0"/>
                <a:sym typeface="Wingdings"/>
              </a:rPr>
              <a:t>2</a:t>
            </a:r>
            <a:r>
              <a:rPr lang="es-ES" sz="1600" b="1" dirty="0" smtClean="0">
                <a:cs typeface="Arial" pitchFamily="34" charset="0"/>
                <a:sym typeface="Wingdings"/>
              </a:rPr>
              <a:t>:</a:t>
            </a:r>
            <a:endParaRPr lang="es-ES" sz="1600" b="1" baseline="30000" dirty="0">
              <a:cs typeface="Arial" pitchFamily="34" charset="0"/>
            </a:endParaRPr>
          </a:p>
        </p:txBody>
      </p:sp>
      <mc:AlternateContent xmlns:mc="http://schemas.openxmlformats.org/markup-compatibility/2006" xmlns:a14="http://schemas.microsoft.com/office/drawing/2010/main">
        <mc:Choice Requires="a14">
          <p:sp>
            <p:nvSpPr>
              <p:cNvPr id="57" name="36 CuadroTexto"/>
              <p:cNvSpPr txBox="1"/>
              <p:nvPr/>
            </p:nvSpPr>
            <p:spPr>
              <a:xfrm>
                <a:off x="5500985" y="5918036"/>
                <a:ext cx="284308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ea typeface="Cambria Math"/>
                            </a:rPr>
                            <m:t>∆</m:t>
                          </m:r>
                          <m:sSub>
                            <m:sSubPr>
                              <m:ctrlPr>
                                <a:rPr lang="es-ES" sz="1600" b="0" i="1" smtClean="0">
                                  <a:latin typeface="Cambria Math" panose="02040503050406030204" pitchFamily="18" charset="0"/>
                                  <a:ea typeface="Cambria Math"/>
                                </a:rPr>
                              </m:ctrlPr>
                            </m:sSubPr>
                            <m:e>
                              <m:r>
                                <a:rPr lang="es-ES" sz="1600" b="0" i="1" smtClean="0">
                                  <a:latin typeface="Cambria Math"/>
                                  <a:ea typeface="Cambria Math"/>
                                </a:rPr>
                                <m:t>𝐸</m:t>
                              </m:r>
                            </m:e>
                            <m:sub>
                              <m:r>
                                <a:rPr lang="es-ES" sz="1600" b="0" i="1" smtClean="0">
                                  <a:latin typeface="Cambria Math"/>
                                  <a:ea typeface="Cambria Math"/>
                                </a:rPr>
                                <m:t>𝑃</m:t>
                              </m:r>
                            </m:sub>
                          </m:sSub>
                          <m:r>
                            <a:rPr lang="es-ES" sz="1600" b="0" i="1" smtClean="0">
                              <a:latin typeface="Cambria Math"/>
                              <a:ea typeface="Cambria Math"/>
                            </a:rPr>
                            <m:t>=</m:t>
                          </m:r>
                          <m:r>
                            <a:rPr lang="es-ES" sz="1600" b="0" i="1" smtClean="0">
                              <a:latin typeface="Cambria Math"/>
                            </a:rPr>
                            <m:t>𝐸</m:t>
                          </m:r>
                        </m:e>
                        <m:sub>
                          <m:r>
                            <a:rPr lang="es-ES" sz="1600" b="0" i="1" smtClean="0">
                              <a:latin typeface="Cambria Math"/>
                            </a:rPr>
                            <m:t>𝑃</m:t>
                          </m:r>
                        </m:sub>
                      </m:sSub>
                      <m:d>
                        <m:dPr>
                          <m:ctrlPr>
                            <a:rPr lang="es-ES" sz="1600" b="0" i="1" smtClean="0">
                              <a:latin typeface="Cambria Math" panose="02040503050406030204" pitchFamily="18" charset="0"/>
                            </a:rPr>
                          </m:ctrlPr>
                        </m:dPr>
                        <m:e>
                          <m:r>
                            <a:rPr lang="es-ES" sz="1600" b="0" i="1" smtClean="0">
                              <a:latin typeface="Cambria Math"/>
                            </a:rPr>
                            <m:t>𝐵</m:t>
                          </m:r>
                        </m:e>
                      </m:d>
                      <m:r>
                        <a:rPr lang="es-ES" sz="1600" b="0" i="1" smtClean="0">
                          <a:latin typeface="Cambria Math"/>
                        </a:rPr>
                        <m:t>−</m:t>
                      </m:r>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d>
                        <m:dPr>
                          <m:ctrlPr>
                            <a:rPr lang="es-ES" sz="1600" b="0" i="1" smtClean="0">
                              <a:latin typeface="Cambria Math" panose="02040503050406030204" pitchFamily="18" charset="0"/>
                            </a:rPr>
                          </m:ctrlPr>
                        </m:dPr>
                        <m:e>
                          <m:r>
                            <a:rPr lang="es-ES" sz="1600" b="0" i="1" smtClean="0">
                              <a:latin typeface="Cambria Math"/>
                            </a:rPr>
                            <m:t>𝐴</m:t>
                          </m:r>
                        </m:e>
                      </m:d>
                      <m:r>
                        <a:rPr lang="es-ES" sz="1600" b="0" i="1" smtClean="0">
                          <a:latin typeface="Cambria Math"/>
                        </a:rPr>
                        <m:t>=</m:t>
                      </m:r>
                      <m:r>
                        <a:rPr lang="es-ES" sz="1600" b="0" i="1" smtClean="0">
                          <a:latin typeface="Cambria Math"/>
                        </a:rPr>
                        <m:t>𝑚𝑔h</m:t>
                      </m:r>
                    </m:oMath>
                  </m:oMathPara>
                </a14:m>
                <a:endParaRPr lang="es-ES" sz="1600" dirty="0"/>
              </a:p>
            </p:txBody>
          </p:sp>
        </mc:Choice>
        <mc:Fallback xmlns="">
          <p:sp>
            <p:nvSpPr>
              <p:cNvPr id="57" name="36 CuadroTexto"/>
              <p:cNvSpPr txBox="1">
                <a:spLocks noRot="1" noChangeAspect="1" noMove="1" noResize="1" noEditPoints="1" noAdjustHandles="1" noChangeArrowheads="1" noChangeShapeType="1" noTextEdit="1"/>
              </p:cNvSpPr>
              <p:nvPr/>
            </p:nvSpPr>
            <p:spPr>
              <a:xfrm>
                <a:off x="5500985" y="5918036"/>
                <a:ext cx="2843086" cy="338554"/>
              </a:xfrm>
              <a:prstGeom prst="rect">
                <a:avLst/>
              </a:prstGeom>
              <a:blipFill>
                <a:blip r:embed="rId16"/>
                <a:stretch>
                  <a:fillRect b="-9091"/>
                </a:stretch>
              </a:blipFill>
            </p:spPr>
            <p:txBody>
              <a:bodyPr/>
              <a:lstStyle/>
              <a:p>
                <a:r>
                  <a:rPr lang="es-ES">
                    <a:noFill/>
                  </a:rPr>
                  <a:t> </a:t>
                </a:r>
              </a:p>
            </p:txBody>
          </p:sp>
        </mc:Fallback>
      </mc:AlternateContent>
    </p:spTree>
    <p:extLst>
      <p:ext uri="{BB962C8B-B14F-4D97-AF65-F5344CB8AC3E}">
        <p14:creationId xmlns:p14="http://schemas.microsoft.com/office/powerpoint/2010/main" val="16485378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6</a:t>
            </a:r>
            <a:r>
              <a:rPr lang="es-ES" sz="1600" b="1" dirty="0" smtClean="0">
                <a:solidFill>
                  <a:schemeClr val="bg1"/>
                </a:solidFill>
              </a:rPr>
              <a:t>. Energía potencial gravitatoria</a:t>
            </a:r>
            <a:endParaRPr lang="es-ES" sz="1600" b="1" dirty="0">
              <a:solidFill>
                <a:schemeClr val="bg1"/>
              </a:solidFill>
            </a:endParaRPr>
          </a:p>
        </p:txBody>
      </p:sp>
      <p:sp>
        <p:nvSpPr>
          <p:cNvPr id="58" name="29 CuadroTexto"/>
          <p:cNvSpPr txBox="1"/>
          <p:nvPr/>
        </p:nvSpPr>
        <p:spPr>
          <a:xfrm>
            <a:off x="259306" y="1009933"/>
            <a:ext cx="6414449" cy="369332"/>
          </a:xfrm>
          <a:prstGeom prst="rect">
            <a:avLst/>
          </a:prstGeom>
          <a:noFill/>
        </p:spPr>
        <p:txBody>
          <a:bodyPr wrap="square" rtlCol="0">
            <a:spAutoFit/>
          </a:bodyPr>
          <a:lstStyle/>
          <a:p>
            <a:r>
              <a:rPr lang="es-ES" b="1" dirty="0" smtClean="0">
                <a:solidFill>
                  <a:srgbClr val="00B0F0"/>
                </a:solidFill>
                <a:cs typeface="Arial" pitchFamily="34" charset="0"/>
                <a:sym typeface="Wingdings 3" panose="05040102010807070707" pitchFamily="18" charset="2"/>
              </a:rPr>
              <a:t> </a:t>
            </a:r>
            <a:r>
              <a:rPr lang="es-ES" b="1" dirty="0" smtClean="0">
                <a:solidFill>
                  <a:srgbClr val="00B0F0"/>
                </a:solidFill>
                <a:cs typeface="Arial" pitchFamily="34" charset="0"/>
              </a:rPr>
              <a:t>Energía potencial gravitatoria de un sistema de partículas</a:t>
            </a:r>
            <a:endParaRPr lang="es-ES" b="1" dirty="0">
              <a:solidFill>
                <a:srgbClr val="00B0F0"/>
              </a:solidFill>
              <a:cs typeface="Arial" pitchFamily="34" charset="0"/>
            </a:endParaRPr>
          </a:p>
        </p:txBody>
      </p:sp>
      <p:pic>
        <p:nvPicPr>
          <p:cNvPr id="59" name="Picture 2"/>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716012" y="2015958"/>
            <a:ext cx="986548" cy="98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9915" y="1911326"/>
            <a:ext cx="1301583" cy="130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
          <p:cNvPicPr>
            <a:picLocks noChangeAspect="1" noChangeArrowheads="1"/>
          </p:cNvPicPr>
          <p:nvPr/>
        </p:nvPicPr>
        <p:blipFill>
          <a:blip r:embed="rId4"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50634" y="3496739"/>
            <a:ext cx="798891" cy="79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2" name="40 Conector recto"/>
          <p:cNvCxnSpPr/>
          <p:nvPr/>
        </p:nvCxnSpPr>
        <p:spPr>
          <a:xfrm>
            <a:off x="1214652" y="2497539"/>
            <a:ext cx="2101754" cy="4094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42 Conector recto"/>
          <p:cNvCxnSpPr/>
          <p:nvPr/>
        </p:nvCxnSpPr>
        <p:spPr>
          <a:xfrm flipV="1">
            <a:off x="1746914" y="2538482"/>
            <a:ext cx="1583140" cy="14057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43 Conector recto"/>
          <p:cNvCxnSpPr/>
          <p:nvPr/>
        </p:nvCxnSpPr>
        <p:spPr>
          <a:xfrm flipH="1" flipV="1">
            <a:off x="1214651" y="2497539"/>
            <a:ext cx="532263" cy="14193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50 CuadroTexto"/>
              <p:cNvSpPr txBox="1"/>
              <p:nvPr/>
            </p:nvSpPr>
            <p:spPr>
              <a:xfrm>
                <a:off x="269129" y="2239823"/>
                <a:ext cx="49943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1</m:t>
                          </m:r>
                        </m:sub>
                      </m:sSub>
                    </m:oMath>
                  </m:oMathPara>
                </a14:m>
                <a:endParaRPr lang="es-ES" sz="1600" dirty="0"/>
              </a:p>
            </p:txBody>
          </p:sp>
        </mc:Choice>
        <mc:Fallback xmlns="">
          <p:sp>
            <p:nvSpPr>
              <p:cNvPr id="65" name="50 CuadroTexto"/>
              <p:cNvSpPr txBox="1">
                <a:spLocks noRot="1" noChangeAspect="1" noMove="1" noResize="1" noEditPoints="1" noAdjustHandles="1" noChangeArrowheads="1" noChangeShapeType="1" noTextEdit="1"/>
              </p:cNvSpPr>
              <p:nvPr/>
            </p:nvSpPr>
            <p:spPr>
              <a:xfrm>
                <a:off x="269129" y="2239823"/>
                <a:ext cx="499431" cy="338554"/>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6" name="52 CuadroTexto"/>
              <p:cNvSpPr txBox="1"/>
              <p:nvPr/>
            </p:nvSpPr>
            <p:spPr>
              <a:xfrm>
                <a:off x="1718067" y="4139136"/>
                <a:ext cx="5041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3</m:t>
                          </m:r>
                        </m:sub>
                      </m:sSub>
                    </m:oMath>
                  </m:oMathPara>
                </a14:m>
                <a:endParaRPr lang="es-ES" sz="1600" dirty="0"/>
              </a:p>
            </p:txBody>
          </p:sp>
        </mc:Choice>
        <mc:Fallback xmlns="">
          <p:sp>
            <p:nvSpPr>
              <p:cNvPr id="66" name="52 CuadroTexto"/>
              <p:cNvSpPr txBox="1">
                <a:spLocks noRot="1" noChangeAspect="1" noMove="1" noResize="1" noEditPoints="1" noAdjustHandles="1" noChangeArrowheads="1" noChangeShapeType="1" noTextEdit="1"/>
              </p:cNvSpPr>
              <p:nvPr/>
            </p:nvSpPr>
            <p:spPr>
              <a:xfrm>
                <a:off x="1718067" y="4139136"/>
                <a:ext cx="504177" cy="338554"/>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7" name="53 CuadroTexto"/>
              <p:cNvSpPr txBox="1"/>
              <p:nvPr/>
            </p:nvSpPr>
            <p:spPr>
              <a:xfrm>
                <a:off x="3587810" y="1832666"/>
                <a:ext cx="5041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2</m:t>
                          </m:r>
                        </m:sub>
                      </m:sSub>
                    </m:oMath>
                  </m:oMathPara>
                </a14:m>
                <a:endParaRPr lang="es-ES" sz="1600" dirty="0"/>
              </a:p>
            </p:txBody>
          </p:sp>
        </mc:Choice>
        <mc:Fallback xmlns="">
          <p:sp>
            <p:nvSpPr>
              <p:cNvPr id="67" name="53 CuadroTexto"/>
              <p:cNvSpPr txBox="1">
                <a:spLocks noRot="1" noChangeAspect="1" noMove="1" noResize="1" noEditPoints="1" noAdjustHandles="1" noChangeArrowheads="1" noChangeShapeType="1" noTextEdit="1"/>
              </p:cNvSpPr>
              <p:nvPr/>
            </p:nvSpPr>
            <p:spPr>
              <a:xfrm>
                <a:off x="3587810" y="1832666"/>
                <a:ext cx="504177" cy="338554"/>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8" name="54 CuadroTexto"/>
              <p:cNvSpPr txBox="1"/>
              <p:nvPr/>
            </p:nvSpPr>
            <p:spPr>
              <a:xfrm>
                <a:off x="2018318" y="2187508"/>
                <a:ext cx="48968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12</m:t>
                          </m:r>
                        </m:sub>
                      </m:sSub>
                    </m:oMath>
                  </m:oMathPara>
                </a14:m>
                <a:endParaRPr lang="es-ES" sz="1600" dirty="0"/>
              </a:p>
            </p:txBody>
          </p:sp>
        </mc:Choice>
        <mc:Fallback xmlns="">
          <p:sp>
            <p:nvSpPr>
              <p:cNvPr id="68" name="54 CuadroTexto"/>
              <p:cNvSpPr txBox="1">
                <a:spLocks noRot="1" noChangeAspect="1" noMove="1" noResize="1" noEditPoints="1" noAdjustHandles="1" noChangeArrowheads="1" noChangeShapeType="1" noTextEdit="1"/>
              </p:cNvSpPr>
              <p:nvPr/>
            </p:nvSpPr>
            <p:spPr>
              <a:xfrm>
                <a:off x="2018318" y="2187508"/>
                <a:ext cx="489686" cy="338554"/>
              </a:xfrm>
              <a:prstGeom prst="rect">
                <a:avLst/>
              </a:prstGeom>
              <a:blipFill>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9" name="56 CuadroTexto"/>
              <p:cNvSpPr txBox="1"/>
              <p:nvPr/>
            </p:nvSpPr>
            <p:spPr>
              <a:xfrm>
                <a:off x="1065249" y="3199716"/>
                <a:ext cx="48968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13</m:t>
                          </m:r>
                        </m:sub>
                      </m:sSub>
                    </m:oMath>
                  </m:oMathPara>
                </a14:m>
                <a:endParaRPr lang="es-ES" sz="1600" dirty="0"/>
              </a:p>
            </p:txBody>
          </p:sp>
        </mc:Choice>
        <mc:Fallback xmlns="">
          <p:sp>
            <p:nvSpPr>
              <p:cNvPr id="69" name="56 CuadroTexto"/>
              <p:cNvSpPr txBox="1">
                <a:spLocks noRot="1" noChangeAspect="1" noMove="1" noResize="1" noEditPoints="1" noAdjustHandles="1" noChangeArrowheads="1" noChangeShapeType="1" noTextEdit="1"/>
              </p:cNvSpPr>
              <p:nvPr/>
            </p:nvSpPr>
            <p:spPr>
              <a:xfrm>
                <a:off x="1065249" y="3199716"/>
                <a:ext cx="489686" cy="338554"/>
              </a:xfrm>
              <a:prstGeom prst="rect">
                <a:avLst/>
              </a:prstGeom>
              <a:blipFill>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0" name="57 CuadroTexto"/>
              <p:cNvSpPr txBox="1"/>
              <p:nvPr/>
            </p:nvSpPr>
            <p:spPr>
              <a:xfrm>
                <a:off x="2375436" y="3199717"/>
                <a:ext cx="49443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23</m:t>
                          </m:r>
                        </m:sub>
                      </m:sSub>
                    </m:oMath>
                  </m:oMathPara>
                </a14:m>
                <a:endParaRPr lang="es-ES" sz="1600" dirty="0"/>
              </a:p>
            </p:txBody>
          </p:sp>
        </mc:Choice>
        <mc:Fallback xmlns="">
          <p:sp>
            <p:nvSpPr>
              <p:cNvPr id="70" name="57 CuadroTexto"/>
              <p:cNvSpPr txBox="1">
                <a:spLocks noRot="1" noChangeAspect="1" noMove="1" noResize="1" noEditPoints="1" noAdjustHandles="1" noChangeArrowheads="1" noChangeShapeType="1" noTextEdit="1"/>
              </p:cNvSpPr>
              <p:nvPr/>
            </p:nvSpPr>
            <p:spPr>
              <a:xfrm>
                <a:off x="2375436" y="3199717"/>
                <a:ext cx="494430" cy="338554"/>
              </a:xfrm>
              <a:prstGeom prst="rect">
                <a:avLst/>
              </a:prstGeom>
              <a:blipFill>
                <a:blip r:embed="rId10"/>
                <a:stretch>
                  <a:fillRect/>
                </a:stretch>
              </a:blipFill>
            </p:spPr>
            <p:txBody>
              <a:bodyPr/>
              <a:lstStyle/>
              <a:p>
                <a:r>
                  <a:rPr lang="es-ES">
                    <a:noFill/>
                  </a:rPr>
                  <a:t> </a:t>
                </a:r>
              </a:p>
            </p:txBody>
          </p:sp>
        </mc:Fallback>
      </mc:AlternateContent>
      <p:sp>
        <p:nvSpPr>
          <p:cNvPr id="71" name="62 CuadroTexto"/>
          <p:cNvSpPr txBox="1"/>
          <p:nvPr/>
        </p:nvSpPr>
        <p:spPr>
          <a:xfrm>
            <a:off x="4520254" y="1699524"/>
            <a:ext cx="4191946" cy="830997"/>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cs typeface="Arial" pitchFamily="34" charset="0"/>
              </a:rPr>
              <a:t>La </a:t>
            </a:r>
            <a:r>
              <a:rPr lang="es-ES" sz="1600" b="1" dirty="0" smtClean="0">
                <a:cs typeface="Arial" pitchFamily="34" charset="0"/>
              </a:rPr>
              <a:t>energía potencial gravitatoria </a:t>
            </a:r>
            <a:r>
              <a:rPr lang="es-ES" sz="1600" dirty="0" smtClean="0">
                <a:cs typeface="Arial" pitchFamily="34" charset="0"/>
              </a:rPr>
              <a:t>de tres o más partículas es la </a:t>
            </a:r>
            <a:r>
              <a:rPr lang="es-ES" sz="1600" b="1" dirty="0" smtClean="0">
                <a:cs typeface="Arial" pitchFamily="34" charset="0"/>
              </a:rPr>
              <a:t>suma llevada a cabo sobre todos los pares de partículas</a:t>
            </a:r>
            <a:r>
              <a:rPr lang="es-ES" sz="1600" dirty="0" smtClean="0">
                <a:cs typeface="Arial" pitchFamily="34" charset="0"/>
              </a:rPr>
              <a:t>.</a:t>
            </a:r>
            <a:endParaRPr lang="es-ES" sz="1600" dirty="0">
              <a:cs typeface="Arial" pitchFamily="34" charset="0"/>
            </a:endParaRPr>
          </a:p>
        </p:txBody>
      </p:sp>
      <mc:AlternateContent xmlns:mc="http://schemas.openxmlformats.org/markup-compatibility/2006" xmlns:a14="http://schemas.microsoft.com/office/drawing/2010/main">
        <mc:Choice Requires="a14">
          <p:sp>
            <p:nvSpPr>
              <p:cNvPr id="72" name="11 CuadroTexto"/>
              <p:cNvSpPr txBox="1"/>
              <p:nvPr/>
            </p:nvSpPr>
            <p:spPr>
              <a:xfrm>
                <a:off x="5413141" y="2940802"/>
                <a:ext cx="240617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r>
                        <a:rPr lang="es-ES" sz="1600" b="0" i="1" smtClean="0">
                          <a:latin typeface="Cambria Math"/>
                        </a:rPr>
                        <m:t>=</m:t>
                      </m:r>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r>
                            <a:rPr lang="es-ES" sz="1600" b="0" i="1" smtClean="0">
                              <a:latin typeface="Cambria Math"/>
                            </a:rPr>
                            <m:t>12</m:t>
                          </m:r>
                        </m:sub>
                      </m:sSub>
                      <m:r>
                        <a:rPr lang="es-ES" sz="1600" b="0" i="1" smtClean="0">
                          <a:latin typeface="Cambria Math"/>
                        </a:rPr>
                        <m:t>+</m:t>
                      </m:r>
                      <m:sSub>
                        <m:sSubPr>
                          <m:ctrlPr>
                            <a:rPr lang="es-ES" sz="1600" i="1">
                              <a:latin typeface="Cambria Math" panose="02040503050406030204" pitchFamily="18" charset="0"/>
                            </a:rPr>
                          </m:ctrlPr>
                        </m:sSubPr>
                        <m:e>
                          <m:r>
                            <a:rPr lang="es-ES" sz="1600" i="1">
                              <a:latin typeface="Cambria Math"/>
                            </a:rPr>
                            <m:t>𝐸</m:t>
                          </m:r>
                        </m:e>
                        <m:sub>
                          <m:r>
                            <a:rPr lang="es-ES" sz="1600" i="1">
                              <a:latin typeface="Cambria Math"/>
                            </a:rPr>
                            <m:t>𝑃</m:t>
                          </m:r>
                          <m:r>
                            <a:rPr lang="es-ES" sz="1600" i="1">
                              <a:latin typeface="Cambria Math"/>
                            </a:rPr>
                            <m:t>13</m:t>
                          </m:r>
                        </m:sub>
                      </m:sSub>
                      <m:r>
                        <a:rPr lang="es-ES" sz="1600" b="0" i="1" smtClean="0">
                          <a:latin typeface="Cambria Math"/>
                        </a:rPr>
                        <m:t>+</m:t>
                      </m:r>
                      <m:sSub>
                        <m:sSubPr>
                          <m:ctrlPr>
                            <a:rPr lang="es-ES" sz="1600" i="1">
                              <a:latin typeface="Cambria Math" panose="02040503050406030204" pitchFamily="18" charset="0"/>
                            </a:rPr>
                          </m:ctrlPr>
                        </m:sSubPr>
                        <m:e>
                          <m:r>
                            <a:rPr lang="es-ES" sz="1600" i="1">
                              <a:latin typeface="Cambria Math"/>
                            </a:rPr>
                            <m:t>𝐸</m:t>
                          </m:r>
                        </m:e>
                        <m:sub>
                          <m:r>
                            <a:rPr lang="es-ES" sz="1600" i="1">
                              <a:latin typeface="Cambria Math"/>
                            </a:rPr>
                            <m:t>𝑃</m:t>
                          </m:r>
                          <m:r>
                            <a:rPr lang="es-ES" sz="1600" b="0" i="1" smtClean="0">
                              <a:latin typeface="Cambria Math"/>
                            </a:rPr>
                            <m:t>23</m:t>
                          </m:r>
                        </m:sub>
                      </m:sSub>
                    </m:oMath>
                  </m:oMathPara>
                </a14:m>
                <a:endParaRPr lang="es-ES" sz="1600" dirty="0"/>
              </a:p>
            </p:txBody>
          </p:sp>
        </mc:Choice>
        <mc:Fallback xmlns="">
          <p:sp>
            <p:nvSpPr>
              <p:cNvPr id="72" name="11 CuadroTexto"/>
              <p:cNvSpPr txBox="1">
                <a:spLocks noRot="1" noChangeAspect="1" noMove="1" noResize="1" noEditPoints="1" noAdjustHandles="1" noChangeArrowheads="1" noChangeShapeType="1" noTextEdit="1"/>
              </p:cNvSpPr>
              <p:nvPr/>
            </p:nvSpPr>
            <p:spPr>
              <a:xfrm>
                <a:off x="5413141" y="2940802"/>
                <a:ext cx="2406172" cy="338554"/>
              </a:xfrm>
              <a:prstGeom prst="rect">
                <a:avLst/>
              </a:prstGeom>
              <a:blipFill>
                <a:blip r:embed="rId11"/>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3" name="63 CuadroTexto"/>
              <p:cNvSpPr txBox="1"/>
              <p:nvPr/>
            </p:nvSpPr>
            <p:spPr>
              <a:xfrm>
                <a:off x="4808526" y="3573403"/>
                <a:ext cx="3373616" cy="6455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r>
                        <a:rPr lang="es-ES" sz="1600" b="0" i="1" smtClean="0">
                          <a:latin typeface="Cambria Math"/>
                        </a:rPr>
                        <m:t>=−</m:t>
                      </m:r>
                      <m:r>
                        <a:rPr lang="es-ES" sz="1600" b="0" i="1" smtClean="0">
                          <a:latin typeface="Cambria Math"/>
                        </a:rPr>
                        <m:t>𝐺</m:t>
                      </m:r>
                      <m:d>
                        <m:dPr>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1</m:t>
                                  </m:r>
                                </m:sub>
                              </m:sSub>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2</m:t>
                                  </m:r>
                                </m:sub>
                              </m:sSub>
                            </m:num>
                            <m:den>
                              <m:sSub>
                                <m:sSubPr>
                                  <m:ctrlPr>
                                    <a:rPr lang="es-ES" sz="1600" b="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12</m:t>
                                  </m:r>
                                </m:sub>
                              </m:sSub>
                            </m:den>
                          </m:f>
                          <m:r>
                            <a:rPr lang="es-ES" sz="1600" b="0" i="1" smtClean="0">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1</m:t>
                                  </m:r>
                                </m:sub>
                              </m:sSub>
                              <m:sSub>
                                <m:sSubPr>
                                  <m:ctrlPr>
                                    <a:rPr lang="es-ES" sz="1600" i="1">
                                      <a:latin typeface="Cambria Math" panose="02040503050406030204" pitchFamily="18" charset="0"/>
                                    </a:rPr>
                                  </m:ctrlPr>
                                </m:sSubPr>
                                <m:e>
                                  <m:r>
                                    <a:rPr lang="es-ES" sz="1600" i="1">
                                      <a:latin typeface="Cambria Math"/>
                                    </a:rPr>
                                    <m:t>𝑚</m:t>
                                  </m:r>
                                </m:e>
                                <m:sub>
                                  <m:r>
                                    <a:rPr lang="es-ES" sz="1600" b="0" i="1" smtClean="0">
                                      <a:latin typeface="Cambria Math"/>
                                    </a:rPr>
                                    <m:t>3</m:t>
                                  </m:r>
                                </m:sub>
                              </m:sSub>
                            </m:num>
                            <m:den>
                              <m:sSub>
                                <m:sSubPr>
                                  <m:ctrlPr>
                                    <a:rPr lang="es-ES" sz="1600" i="1">
                                      <a:latin typeface="Cambria Math" panose="02040503050406030204" pitchFamily="18" charset="0"/>
                                    </a:rPr>
                                  </m:ctrlPr>
                                </m:sSubPr>
                                <m:e>
                                  <m:r>
                                    <a:rPr lang="es-ES" sz="1600" i="1">
                                      <a:latin typeface="Cambria Math"/>
                                    </a:rPr>
                                    <m:t>𝑟</m:t>
                                  </m:r>
                                </m:e>
                                <m:sub>
                                  <m:r>
                                    <a:rPr lang="es-ES" sz="1600" i="1">
                                      <a:latin typeface="Cambria Math"/>
                                    </a:rPr>
                                    <m:t>1</m:t>
                                  </m:r>
                                  <m:r>
                                    <a:rPr lang="es-ES" sz="1600" b="0" i="1" smtClean="0">
                                      <a:latin typeface="Cambria Math"/>
                                    </a:rPr>
                                    <m:t>3</m:t>
                                  </m:r>
                                </m:sub>
                              </m:sSub>
                            </m:den>
                          </m:f>
                          <m:r>
                            <a:rPr lang="es-ES" sz="1600" b="0" i="1" smtClean="0">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b="0" i="1" smtClean="0">
                                      <a:latin typeface="Cambria Math"/>
                                    </a:rPr>
                                    <m:t>2</m:t>
                                  </m:r>
                                </m:sub>
                              </m:sSub>
                              <m:sSub>
                                <m:sSubPr>
                                  <m:ctrlPr>
                                    <a:rPr lang="es-ES" sz="1600" i="1">
                                      <a:latin typeface="Cambria Math" panose="02040503050406030204" pitchFamily="18" charset="0"/>
                                    </a:rPr>
                                  </m:ctrlPr>
                                </m:sSubPr>
                                <m:e>
                                  <m:r>
                                    <a:rPr lang="es-ES" sz="1600" i="1">
                                      <a:latin typeface="Cambria Math"/>
                                    </a:rPr>
                                    <m:t>𝑚</m:t>
                                  </m:r>
                                </m:e>
                                <m:sub>
                                  <m:r>
                                    <a:rPr lang="es-ES" sz="1600" b="0" i="1" smtClean="0">
                                      <a:latin typeface="Cambria Math"/>
                                    </a:rPr>
                                    <m:t>3</m:t>
                                  </m:r>
                                </m:sub>
                              </m:sSub>
                            </m:num>
                            <m:den>
                              <m:sSub>
                                <m:sSubPr>
                                  <m:ctrlPr>
                                    <a:rPr lang="es-ES" sz="1600" i="1">
                                      <a:latin typeface="Cambria Math" panose="02040503050406030204" pitchFamily="18" charset="0"/>
                                    </a:rPr>
                                  </m:ctrlPr>
                                </m:sSubPr>
                                <m:e>
                                  <m:r>
                                    <a:rPr lang="es-ES" sz="1600" i="1">
                                      <a:latin typeface="Cambria Math"/>
                                    </a:rPr>
                                    <m:t>𝑟</m:t>
                                  </m:r>
                                </m:e>
                                <m:sub>
                                  <m:r>
                                    <a:rPr lang="es-ES" sz="1600" b="0" i="1" smtClean="0">
                                      <a:latin typeface="Cambria Math"/>
                                    </a:rPr>
                                    <m:t>23</m:t>
                                  </m:r>
                                </m:sub>
                              </m:sSub>
                            </m:den>
                          </m:f>
                        </m:e>
                      </m:d>
                    </m:oMath>
                  </m:oMathPara>
                </a14:m>
                <a:endParaRPr lang="es-ES" sz="1600" dirty="0"/>
              </a:p>
            </p:txBody>
          </p:sp>
        </mc:Choice>
        <mc:Fallback xmlns="">
          <p:sp>
            <p:nvSpPr>
              <p:cNvPr id="73" name="63 CuadroTexto"/>
              <p:cNvSpPr txBox="1">
                <a:spLocks noRot="1" noChangeAspect="1" noMove="1" noResize="1" noEditPoints="1" noAdjustHandles="1" noChangeArrowheads="1" noChangeShapeType="1" noTextEdit="1"/>
              </p:cNvSpPr>
              <p:nvPr/>
            </p:nvSpPr>
            <p:spPr>
              <a:xfrm>
                <a:off x="4808526" y="3573403"/>
                <a:ext cx="3373616" cy="645561"/>
              </a:xfrm>
              <a:prstGeom prst="rect">
                <a:avLst/>
              </a:prstGeom>
              <a:blipFill>
                <a:blip r:embed="rId12"/>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0918184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6</a:t>
            </a:r>
            <a:r>
              <a:rPr lang="es-ES" sz="1600" b="1" dirty="0" smtClean="0">
                <a:solidFill>
                  <a:schemeClr val="bg1"/>
                </a:solidFill>
              </a:rPr>
              <a:t>. Energía potencial gravitatoria</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25" name="Tabla 24"/>
              <p:cNvGraphicFramePr>
                <a:graphicFrameLocks noGrp="1"/>
              </p:cNvGraphicFramePr>
              <p:nvPr>
                <p:extLst>
                  <p:ext uri="{D42A27DB-BD31-4B8C-83A1-F6EECF244321}">
                    <p14:modId xmlns:p14="http://schemas.microsoft.com/office/powerpoint/2010/main" val="1117462518"/>
                  </p:ext>
                </p:extLst>
              </p:nvPr>
            </p:nvGraphicFramePr>
            <p:xfrm>
              <a:off x="561192" y="1034644"/>
              <a:ext cx="8178801" cy="550008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68152">
                    <a:tc>
                      <a:txBody>
                        <a:bodyPr/>
                        <a:lstStyle/>
                        <a:p>
                          <a:pPr algn="r">
                            <a:lnSpc>
                              <a:spcPct val="100000"/>
                            </a:lnSpc>
                          </a:pPr>
                          <a:r>
                            <a:rPr lang="es-ES" sz="1600" dirty="0" smtClean="0">
                              <a:latin typeface="+mn-lt"/>
                            </a:rPr>
                            <a:t>26.</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spcAft>
                              <a:spcPts val="0"/>
                            </a:spcAft>
                          </a:pPr>
                          <a:r>
                            <a:rPr lang="es-ES" sz="1600" dirty="0" smtClean="0">
                              <a:ea typeface="Calibri" panose="020F0502020204030204" pitchFamily="34" charset="0"/>
                              <a:cs typeface="Times New Roman" panose="02020603050405020304" pitchFamily="18" charset="0"/>
                            </a:rPr>
                            <a:t>Dos masas de 5 y 10 kg se sitúan en los punto A (</a:t>
                          </a:r>
                          <a14:m>
                            <m:oMath xmlns:m="http://schemas.openxmlformats.org/officeDocument/2006/math">
                              <m:r>
                                <a:rPr lang="es-ES" sz="1600" b="0" i="1" smtClean="0">
                                  <a:latin typeface="Cambria Math" panose="02040503050406030204" pitchFamily="18" charset="0"/>
                                  <a:ea typeface="Calibri" panose="020F0502020204030204" pitchFamily="34" charset="0"/>
                                  <a:cs typeface="Times New Roman" panose="02020603050405020304" pitchFamily="18" charset="0"/>
                                </a:rPr>
                                <m:t>−3, 0)</m:t>
                              </m:r>
                            </m:oMath>
                          </a14:m>
                          <a:r>
                            <a:rPr lang="es-ES" sz="1600" dirty="0" smtClean="0">
                              <a:ea typeface="Calibri" panose="020F0502020204030204" pitchFamily="34" charset="0"/>
                              <a:cs typeface="Times New Roman" panose="02020603050405020304" pitchFamily="18" charset="0"/>
                            </a:rPr>
                            <a:t> y B (3, 0), respectivamente. Consideramos que las coordenadas están expresadas en metros. Determina el trabajo necesario para trasladar una masa de 2 kg desde C (0, 4) hasta D (0, 0). Interpreta el signo del trabajo.</a:t>
                          </a:r>
                        </a:p>
                        <a:p>
                          <a:pPr marL="0" indent="0" algn="just">
                            <a:spcAft>
                              <a:spcPts val="0"/>
                            </a:spcAft>
                          </a:pPr>
                          <a:r>
                            <a:rPr lang="es-ES" sz="1600" dirty="0" smtClean="0">
                              <a:ea typeface="Calibri" panose="020F0502020204030204" pitchFamily="34" charset="0"/>
                              <a:cs typeface="Times New Roman" panose="02020603050405020304" pitchFamily="18" charset="0"/>
                            </a:rPr>
                            <a:t>Dato: </a:t>
                          </a:r>
                          <a14:m>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endParaRPr lang="es-ES" sz="1600" dirty="0" smtClean="0">
                            <a:ea typeface="Calibri" panose="020F0502020204030204" pitchFamily="34" charset="0"/>
                            <a:cs typeface="Times New Roman" panose="02020603050405020304" pitchFamily="18" charset="0"/>
                          </a:endParaRPr>
                        </a:p>
                        <a:p>
                          <a:pPr marL="0" indent="0" algn="just">
                            <a:spcAft>
                              <a:spcPts val="0"/>
                            </a:spcAft>
                          </a:pPr>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 </a:t>
                          </a:r>
                          <a14:m>
                            <m:oMath xmlns:m="http://schemas.openxmlformats.org/officeDocument/2006/math">
                              <m:r>
                                <a:rPr lang="es-E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𝑊</m:t>
                              </m:r>
                              <m:r>
                                <a:rPr lang="es-E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=2,6·</m:t>
                              </m:r>
                              <m:sSup>
                                <m:sSupPr>
                                  <m:ctrlPr>
                                    <a:rPr lang="es-ES" sz="1600" b="0" i="1" smtClean="0">
                                      <a:solidFill>
                                        <a:schemeClr val="tx1"/>
                                      </a:solidFill>
                                      <a:latin typeface="Cambria Math" panose="02040503050406030204" pitchFamily="18" charset="0"/>
                                      <a:cs typeface="Times New Roman" panose="02020603050405020304" pitchFamily="18" charset="0"/>
                                    </a:rPr>
                                  </m:ctrlPr>
                                </m:sSupPr>
                                <m:e>
                                  <m:r>
                                    <a:rPr lang="es-ES" sz="1600" b="0" i="1" smtClean="0">
                                      <a:solidFill>
                                        <a:schemeClr val="tx1"/>
                                      </a:solidFill>
                                      <a:latin typeface="Cambria Math" panose="02040503050406030204" pitchFamily="18" charset="0"/>
                                      <a:cs typeface="Times New Roman" panose="02020603050405020304" pitchFamily="18" charset="0"/>
                                    </a:rPr>
                                    <m:t>10</m:t>
                                  </m:r>
                                </m:e>
                                <m:sup>
                                  <m:r>
                                    <a:rPr lang="es-ES" sz="1600" b="0" i="1" smtClean="0">
                                      <a:solidFill>
                                        <a:schemeClr val="tx1"/>
                                      </a:solidFill>
                                      <a:latin typeface="Cambria Math" panose="02040503050406030204" pitchFamily="18" charset="0"/>
                                      <a:cs typeface="Times New Roman" panose="02020603050405020304" pitchFamily="18" charset="0"/>
                                    </a:rPr>
                                    <m:t>−10</m:t>
                                  </m:r>
                                </m:sup>
                              </m:sSup>
                              <m:r>
                                <a:rPr lang="es-ES" sz="1600" b="0" i="1" smtClean="0">
                                  <a:solidFill>
                                    <a:schemeClr val="tx1"/>
                                  </a:solidFill>
                                  <a:latin typeface="Cambria Math" panose="02040503050406030204" pitchFamily="18" charset="0"/>
                                  <a:cs typeface="Times New Roman" panose="02020603050405020304" pitchFamily="18" charset="0"/>
                                </a:rPr>
                                <m:t> </m:t>
                              </m:r>
                              <m:r>
                                <a:rPr lang="es-ES" sz="1600" b="0" i="1" smtClean="0">
                                  <a:solidFill>
                                    <a:schemeClr val="tx1"/>
                                  </a:solidFill>
                                  <a:latin typeface="Cambria Math" panose="02040503050406030204" pitchFamily="18" charset="0"/>
                                  <a:cs typeface="Times New Roman" panose="02020603050405020304" pitchFamily="18" charset="0"/>
                                </a:rPr>
                                <m:t>𝐽</m:t>
                              </m:r>
                            </m:oMath>
                          </a14:m>
                          <a:endParaRPr lang="es-ES" sz="1600" dirty="0" smtClean="0">
                            <a:solidFill>
                              <a:schemeClr val="accent5">
                                <a:lumMod val="75000"/>
                              </a:schemeClr>
                            </a:solidFill>
                            <a:ea typeface="Calibri" panose="020F0502020204030204" pitchFamily="34" charset="0"/>
                            <a:cs typeface="Times New Roman" panose="02020603050405020304" pitchFamily="18" charset="0"/>
                          </a:endParaRPr>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868152">
                    <a:tc>
                      <a:txBody>
                        <a:bodyPr/>
                        <a:lstStyle/>
                        <a:p>
                          <a:pPr algn="r">
                            <a:lnSpc>
                              <a:spcPct val="100000"/>
                            </a:lnSpc>
                          </a:pPr>
                          <a:r>
                            <a:rPr lang="es-ES" sz="1600" b="0" dirty="0" smtClean="0">
                              <a:solidFill>
                                <a:schemeClr val="tx1"/>
                              </a:solidFill>
                              <a:latin typeface="+mn-lt"/>
                            </a:rPr>
                            <a:t>27.</a:t>
                          </a:r>
                          <a:endParaRPr lang="es-ES" sz="1600" b="0" dirty="0">
                            <a:solidFill>
                              <a:schemeClr val="tx1"/>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pPr marL="0" indent="0" algn="just">
                            <a:spcAft>
                              <a:spcPts val="0"/>
                            </a:spcAft>
                          </a:pPr>
                          <a:r>
                            <a:rPr lang="es-ES" sz="1600" dirty="0" smtClean="0"/>
                            <a:t>Tres partículas cuyas masas son 2, 4 y 0,3 kg se encuentran situadas en los vértices de un triángulo equilátero de 8,66 m de altura. ¿Cuál es la energía potencial del sistema?</a:t>
                          </a:r>
                        </a:p>
                        <a:p>
                          <a:pPr marL="0" indent="0" algn="just">
                            <a:spcAft>
                              <a:spcPts val="0"/>
                            </a:spcAft>
                          </a:pPr>
                          <a:r>
                            <a:rPr lang="es-ES" sz="1600" dirty="0" smtClean="0"/>
                            <a:t>Dato: </a:t>
                          </a:r>
                          <a14:m>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endParaRPr lang="es-ES" sz="1600" dirty="0">
                            <a:ea typeface="Calibri" panose="020F0502020204030204" pitchFamily="34" charset="0"/>
                            <a:cs typeface="Times New Roman" panose="02020603050405020304" pitchFamily="18" charset="0"/>
                          </a:endParaRPr>
                        </a:p>
                        <a:p>
                          <a:pPr marL="0" indent="0" algn="just">
                            <a:spcAft>
                              <a:spcPts val="0"/>
                            </a:spcAft>
                          </a:pPr>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a:t>
                          </a:r>
                          <a14:m>
                            <m:oMath xmlns:m="http://schemas.openxmlformats.org/officeDocument/2006/math">
                              <m:sSub>
                                <m:sSubPr>
                                  <m:ctrlPr>
                                    <a:rPr lang="es-ES" sz="1600" i="1">
                                      <a:latin typeface="Cambria Math" panose="02040503050406030204" pitchFamily="18" charset="0"/>
                                    </a:rPr>
                                  </m:ctrlPr>
                                </m:sSubPr>
                                <m:e>
                                  <m:r>
                                    <a:rPr lang="es-ES" sz="1600" b="0" i="1" smtClean="0">
                                      <a:latin typeface="Cambria Math" panose="02040503050406030204" pitchFamily="18" charset="0"/>
                                    </a:rPr>
                                    <m:t> </m:t>
                                  </m:r>
                                  <m:r>
                                    <a:rPr lang="es-ES" sz="1600" b="0" i="1" smtClean="0">
                                      <a:latin typeface="Cambria Math" panose="02040503050406030204" pitchFamily="18" charset="0"/>
                                    </a:rPr>
                                    <m:t>𝐸</m:t>
                                  </m:r>
                                </m:e>
                                <m:sub>
                                  <m:r>
                                    <a:rPr lang="es-ES" sz="1600" b="0" i="1" smtClean="0">
                                      <a:latin typeface="Cambria Math" panose="02040503050406030204" pitchFamily="18" charset="0"/>
                                    </a:rPr>
                                    <m:t>𝑃</m:t>
                                  </m:r>
                                </m:sub>
                              </m:sSub>
                              <m:r>
                                <a:rPr lang="es-ES" sz="1600" i="1">
                                  <a:latin typeface="Cambria Math" panose="02040503050406030204" pitchFamily="18" charset="0"/>
                                  <a:ea typeface="Calibri" panose="020F0502020204030204" pitchFamily="34" charset="0"/>
                                  <a:cs typeface="Times New Roman" panose="02020603050405020304" pitchFamily="18" charset="0"/>
                                </a:rPr>
                                <m:t>=−6,53·</m:t>
                              </m:r>
                              <m:sSup>
                                <m:sSupPr>
                                  <m:ctrlPr>
                                    <a:rPr lang="es-ES" sz="1600" i="1">
                                      <a:latin typeface="Cambria Math" panose="02040503050406030204" pitchFamily="18" charset="0"/>
                                      <a:cs typeface="Times New Roman" panose="02020603050405020304" pitchFamily="18" charset="0"/>
                                    </a:rPr>
                                  </m:ctrlPr>
                                </m:sSupPr>
                                <m:e>
                                  <m:r>
                                    <a:rPr lang="es-ES" sz="1600" i="1">
                                      <a:latin typeface="Cambria Math" panose="02040503050406030204" pitchFamily="18" charset="0"/>
                                      <a:cs typeface="Times New Roman" panose="02020603050405020304" pitchFamily="18" charset="0"/>
                                    </a:rPr>
                                    <m:t>10</m:t>
                                  </m:r>
                                </m:e>
                                <m:sup>
                                  <m:r>
                                    <a:rPr lang="es-ES" sz="1600" i="1">
                                      <a:latin typeface="Cambria Math" panose="02040503050406030204" pitchFamily="18" charset="0"/>
                                      <a:cs typeface="Times New Roman" panose="02020603050405020304" pitchFamily="18" charset="0"/>
                                    </a:rPr>
                                    <m:t>−1</m:t>
                                  </m:r>
                                  <m:r>
                                    <a:rPr lang="es-ES" sz="1600" b="0" i="1" smtClean="0">
                                      <a:latin typeface="Cambria Math" panose="02040503050406030204" pitchFamily="18" charset="0"/>
                                      <a:cs typeface="Times New Roman" panose="02020603050405020304" pitchFamily="18" charset="0"/>
                                    </a:rPr>
                                    <m:t>1</m:t>
                                  </m:r>
                                </m:sup>
                              </m:sSup>
                              <m:r>
                                <a:rPr lang="es-ES" sz="1600" i="1">
                                  <a:latin typeface="Cambria Math" panose="02040503050406030204" pitchFamily="18" charset="0"/>
                                  <a:cs typeface="Times New Roman" panose="02020603050405020304" pitchFamily="18" charset="0"/>
                                </a:rPr>
                                <m:t> </m:t>
                              </m:r>
                              <m:r>
                                <a:rPr lang="es-ES" sz="1600" i="1">
                                  <a:latin typeface="Cambria Math" panose="02040503050406030204" pitchFamily="18" charset="0"/>
                                  <a:cs typeface="Times New Roman" panose="02020603050405020304" pitchFamily="18" charset="0"/>
                                </a:rPr>
                                <m:t>𝐽</m:t>
                              </m:r>
                            </m:oMath>
                          </a14:m>
                          <a:endParaRPr lang="es-ES" sz="1600" dirty="0">
                            <a:solidFill>
                              <a:schemeClr val="accent5">
                                <a:lumMod val="75000"/>
                              </a:schemeClr>
                            </a:solidFill>
                            <a:ea typeface="Calibri" panose="020F0502020204030204" pitchFamily="34" charset="0"/>
                            <a:cs typeface="Times New Roman" panose="02020603050405020304" pitchFamily="18" charset="0"/>
                          </a:endParaRPr>
                        </a:p>
                      </a:txBody>
                      <a:tcPr marL="36000" marR="72000" marT="36000" marB="36000">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3634039670"/>
                      </a:ext>
                    </a:extLst>
                  </a:tr>
                  <a:tr h="868152">
                    <a:tc>
                      <a:txBody>
                        <a:bodyPr/>
                        <a:lstStyle/>
                        <a:p>
                          <a:pPr algn="r">
                            <a:lnSpc>
                              <a:spcPct val="100000"/>
                            </a:lnSpc>
                          </a:pPr>
                          <a:r>
                            <a:rPr lang="es-ES" sz="1600" b="0" dirty="0" smtClean="0">
                              <a:solidFill>
                                <a:schemeClr val="tx1"/>
                              </a:solidFill>
                              <a:latin typeface="+mn-lt"/>
                            </a:rPr>
                            <a:t>28</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pPr marL="0" indent="0" algn="just">
                            <a:spcAft>
                              <a:spcPts val="0"/>
                            </a:spcAft>
                          </a:pPr>
                          <a:r>
                            <a:rPr lang="es-ES" sz="1600" dirty="0" smtClean="0"/>
                            <a:t>¿Con qué velocidad habría que lanzar un objeto verticalmente desde la superficie terrestre para que alcance una altura de 1590,6 km sobre la superficie?</a:t>
                          </a:r>
                          <a:endParaRPr lang="es-ES" sz="1600" dirty="0"/>
                        </a:p>
                        <a:p>
                          <a:pPr marL="0" indent="0" algn="just">
                            <a:spcAft>
                              <a:spcPts val="0"/>
                            </a:spcAft>
                          </a:pPr>
                          <a:r>
                            <a:rPr lang="es-ES" sz="1600" dirty="0" smtClean="0"/>
                            <a:t>Datos: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𝑔</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=9,8 </m:t>
                              </m:r>
                              <m:r>
                                <a:rPr lang="es-ES" sz="1600" b="0" i="1" smtClean="0">
                                  <a:latin typeface="Cambria Math" panose="02040503050406030204" pitchFamily="18" charset="0"/>
                                </a:rPr>
                                <m:t>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−2</m:t>
                                  </m:r>
                                </m:sup>
                              </m:sSup>
                            </m:oMath>
                          </a14:m>
                          <a:r>
                            <a:rPr lang="es-ES" sz="1600" dirty="0" smtClean="0"/>
                            <a:t>;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=6370 </m:t>
                              </m:r>
                              <m:r>
                                <a:rPr lang="es-ES" sz="1600" b="0" i="1" smtClean="0">
                                  <a:latin typeface="Cambria Math" panose="02040503050406030204" pitchFamily="18" charset="0"/>
                                </a:rPr>
                                <m:t>𝑘𝑚</m:t>
                              </m:r>
                            </m:oMath>
                          </a14:m>
                          <a:endParaRPr lang="es-ES" sz="1600" dirty="0" smtClean="0"/>
                        </a:p>
                        <a:p>
                          <a:pPr marL="0" indent="0" algn="just">
                            <a:spcAft>
                              <a:spcPts val="0"/>
                            </a:spcAft>
                          </a:pPr>
                          <a:r>
                            <a:rPr lang="es-ES" sz="1600" b="1" dirty="0" smtClean="0">
                              <a:solidFill>
                                <a:schemeClr val="tx1"/>
                              </a:solidFill>
                            </a:rPr>
                            <a:t>Sol</a:t>
                          </a:r>
                          <a:r>
                            <a:rPr lang="es-ES" sz="1600" dirty="0" smtClean="0">
                              <a:solidFill>
                                <a:schemeClr val="tx1"/>
                              </a:solidFill>
                            </a:rPr>
                            <a:t>: </a:t>
                          </a:r>
                          <a14:m>
                            <m:oMath xmlns:m="http://schemas.openxmlformats.org/officeDocument/2006/math">
                              <m:r>
                                <a:rPr lang="es-ES" sz="1600" b="0" i="1" smtClean="0">
                                  <a:latin typeface="Cambria Math" panose="02040503050406030204" pitchFamily="18" charset="0"/>
                                </a:rPr>
                                <m:t>𝑣</m:t>
                              </m:r>
                              <m:r>
                                <a:rPr lang="es-ES" sz="1600" b="0" i="1" smtClean="0">
                                  <a:latin typeface="Cambria Math" panose="02040503050406030204" pitchFamily="18" charset="0"/>
                                </a:rPr>
                                <m:t>=5 </m:t>
                              </m:r>
                              <m:r>
                                <a:rPr lang="es-ES" sz="1600" b="0" i="1" smtClean="0">
                                  <a:latin typeface="Cambria Math" panose="02040503050406030204" pitchFamily="18" charset="0"/>
                                </a:rPr>
                                <m:t>𝑘𝑚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−1</m:t>
                                  </m:r>
                                </m:sup>
                              </m:sSup>
                            </m:oMath>
                          </a14:m>
                          <a:endParaRPr lang="es-ES" sz="1600" dirty="0" smtClean="0"/>
                        </a:p>
                      </a:txBody>
                      <a:tcPr marL="36000" marR="72000" marT="36000" marB="36000">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3685513221"/>
                      </a:ext>
                    </a:extLst>
                  </a:tr>
                  <a:tr h="741680">
                    <a:tc>
                      <a:txBody>
                        <a:bodyPr/>
                        <a:lstStyle/>
                        <a:p>
                          <a:pPr algn="r">
                            <a:lnSpc>
                              <a:spcPct val="100000"/>
                            </a:lnSpc>
                          </a:pPr>
                          <a:r>
                            <a:rPr lang="es-ES" sz="1600" dirty="0" smtClean="0">
                              <a:latin typeface="+mn-lt"/>
                            </a:rPr>
                            <a:t>29.</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spcAft>
                              <a:spcPts val="0"/>
                            </a:spcAft>
                          </a:pPr>
                          <a:r>
                            <a:rPr lang="es-ES" sz="1600" dirty="0" smtClean="0"/>
                            <a:t>Un meteorito de 1000 kg de masa viaja con una velocidad de </a:t>
                          </a:r>
                          <a14:m>
                            <m:oMath xmlns:m="http://schemas.openxmlformats.org/officeDocument/2006/math">
                              <m:r>
                                <a:rPr lang="es-ES" sz="1600" i="1">
                                  <a:latin typeface="Cambria Math" panose="02040503050406030204" pitchFamily="18" charset="0"/>
                                </a:rPr>
                                <m:t>2</m:t>
                              </m:r>
                              <m:r>
                                <a:rPr lang="es-ES" sz="1600" b="0" i="1" smtClean="0">
                                  <a:latin typeface="Cambria Math" panose="02040503050406030204" pitchFamily="18" charset="0"/>
                                </a:rPr>
                                <m:t>0 </m:t>
                              </m:r>
                              <m:r>
                                <a:rPr lang="es-ES" sz="1600" b="0" i="1" smtClean="0">
                                  <a:latin typeface="Cambria Math" panose="02040503050406030204" pitchFamily="18" charset="0"/>
                                </a:rPr>
                                <m:t>𝑘𝑚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−1</m:t>
                                  </m:r>
                                </m:sup>
                              </m:sSup>
                            </m:oMath>
                          </a14:m>
                          <a:r>
                            <a:rPr lang="es-ES" sz="1600" dirty="0" smtClean="0"/>
                            <a:t> cuando se encuentra a una altura de 100 km sobre la superficie terrestre. Determina la velocidad con la que llega a impactar sobre la superficie (sin rozamiento).</a:t>
                          </a:r>
                        </a:p>
                        <a:p>
                          <a:pPr marL="0" indent="0" algn="just">
                            <a:spcAft>
                              <a:spcPts val="0"/>
                            </a:spcAft>
                          </a:pPr>
                          <a:r>
                            <a:rPr lang="es-ES" sz="1600" dirty="0" smtClean="0"/>
                            <a:t>Datos: </a:t>
                          </a:r>
                          <a14:m>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r>
                            <a:rPr lang="es-ES" sz="1600" dirty="0" smtClean="0"/>
                            <a:t>;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=5,98·</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24</m:t>
                                  </m:r>
                                </m:sup>
                              </m:sSup>
                              <m:r>
                                <a:rPr lang="es-ES" sz="1600" b="0" i="1" smtClean="0">
                                  <a:latin typeface="Cambria Math" panose="02040503050406030204" pitchFamily="18" charset="0"/>
                                </a:rPr>
                                <m:t> </m:t>
                              </m:r>
                              <m:r>
                                <a:rPr lang="es-ES" sz="1600" b="0" i="1" smtClean="0">
                                  <a:latin typeface="Cambria Math" panose="02040503050406030204" pitchFamily="18" charset="0"/>
                                </a:rPr>
                                <m:t>𝑘𝑔</m:t>
                              </m:r>
                              <m:r>
                                <a:rPr lang="es-ES" sz="1600" b="0" i="1" smtClean="0">
                                  <a:latin typeface="Cambria Math" panose="02040503050406030204" pitchFamily="18" charset="0"/>
                                </a:rPr>
                                <m:t>; </m:t>
                              </m:r>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=6370 </m:t>
                              </m:r>
                              <m:r>
                                <a:rPr lang="es-ES" sz="1600" b="0" i="1" smtClean="0">
                                  <a:latin typeface="Cambria Math" panose="02040503050406030204" pitchFamily="18" charset="0"/>
                                </a:rPr>
                                <m:t>𝑘𝑚</m:t>
                              </m:r>
                            </m:oMath>
                          </a14:m>
                          <a:endParaRPr lang="es-ES" sz="1600" b="0" dirty="0" smtClean="0"/>
                        </a:p>
                        <a:p>
                          <a:pPr marL="0" indent="0" algn="just">
                            <a:spcAft>
                              <a:spcPts val="0"/>
                            </a:spcAft>
                          </a:pPr>
                          <a:r>
                            <a:rPr lang="es-ES" sz="1600" b="1" dirty="0" smtClean="0">
                              <a:solidFill>
                                <a:schemeClr val="tx1"/>
                              </a:solidFill>
                            </a:rPr>
                            <a:t>Sol</a:t>
                          </a:r>
                          <a:r>
                            <a:rPr lang="es-ES" sz="1600" dirty="0" smtClean="0">
                              <a:solidFill>
                                <a:schemeClr val="tx1"/>
                              </a:solidFill>
                            </a:rPr>
                            <a:t>:</a:t>
                          </a:r>
                          <a:r>
                            <a:rPr lang="es-ES" sz="1600" b="1" dirty="0" smtClean="0">
                              <a:solidFill>
                                <a:schemeClr val="tx1"/>
                              </a:solidFill>
                            </a:rPr>
                            <a:t> </a:t>
                          </a:r>
                          <a14:m>
                            <m:oMath xmlns:m="http://schemas.openxmlformats.org/officeDocument/2006/math">
                              <m:r>
                                <a:rPr lang="es-ES" sz="1600" b="0" i="1" smtClean="0">
                                  <a:solidFill>
                                    <a:schemeClr val="tx1"/>
                                  </a:solidFill>
                                  <a:latin typeface="Cambria Math" panose="02040503050406030204" pitchFamily="18" charset="0"/>
                                </a:rPr>
                                <m:t>𝑣</m:t>
                              </m:r>
                              <m:r>
                                <a:rPr lang="es-ES" sz="1600" b="0" i="1" smtClean="0">
                                  <a:solidFill>
                                    <a:schemeClr val="tx1"/>
                                  </a:solidFill>
                                  <a:latin typeface="Cambria Math" panose="02040503050406030204" pitchFamily="18" charset="0"/>
                                </a:rPr>
                                <m:t>=20048,33 </m:t>
                              </m:r>
                              <m:r>
                                <a:rPr lang="es-ES" sz="1600" b="0" i="1" smtClean="0">
                                  <a:solidFill>
                                    <a:schemeClr val="tx1"/>
                                  </a:solidFill>
                                  <a:latin typeface="Cambria Math" panose="02040503050406030204" pitchFamily="18" charset="0"/>
                                </a:rPr>
                                <m:t>𝑚</m:t>
                              </m:r>
                              <m:r>
                                <a:rPr lang="es-ES" sz="1600" b="0" i="1" smtClean="0">
                                  <a:solidFill>
                                    <a:schemeClr val="tx1"/>
                                  </a:solidFill>
                                  <a:latin typeface="Cambria Math" panose="02040503050406030204" pitchFamily="18" charset="0"/>
                                </a:rPr>
                                <m:t> </m:t>
                              </m:r>
                              <m:sSup>
                                <m:sSupPr>
                                  <m:ctrlPr>
                                    <a:rPr lang="es-ES" sz="1600" b="0" i="1" smtClean="0">
                                      <a:solidFill>
                                        <a:schemeClr val="tx1"/>
                                      </a:solidFill>
                                      <a:latin typeface="Cambria Math" panose="02040503050406030204" pitchFamily="18" charset="0"/>
                                    </a:rPr>
                                  </m:ctrlPr>
                                </m:sSupPr>
                                <m:e>
                                  <m:r>
                                    <a:rPr lang="es-ES" sz="1600" b="0" i="1" smtClean="0">
                                      <a:solidFill>
                                        <a:schemeClr val="tx1"/>
                                      </a:solidFill>
                                      <a:latin typeface="Cambria Math" panose="02040503050406030204" pitchFamily="18" charset="0"/>
                                    </a:rPr>
                                    <m:t>𝑠</m:t>
                                  </m:r>
                                </m:e>
                                <m:sup>
                                  <m:r>
                                    <a:rPr lang="es-ES" sz="1600" b="0" i="1" smtClean="0">
                                      <a:solidFill>
                                        <a:schemeClr val="tx1"/>
                                      </a:solidFill>
                                      <a:latin typeface="Cambria Math" panose="02040503050406030204" pitchFamily="18" charset="0"/>
                                    </a:rPr>
                                    <m:t>−1</m:t>
                                  </m:r>
                                </m:sup>
                              </m:sSup>
                            </m:oMath>
                          </a14:m>
                          <a:endParaRPr lang="es-ES" sz="1600" dirty="0"/>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25" name="Tabla 24"/>
              <p:cNvGraphicFramePr>
                <a:graphicFrameLocks noGrp="1"/>
              </p:cNvGraphicFramePr>
              <p:nvPr>
                <p:extLst>
                  <p:ext uri="{D42A27DB-BD31-4B8C-83A1-F6EECF244321}">
                    <p14:modId xmlns:p14="http://schemas.microsoft.com/office/powerpoint/2010/main" val="1117462518"/>
                  </p:ext>
                </p:extLst>
              </p:nvPr>
            </p:nvGraphicFramePr>
            <p:xfrm>
              <a:off x="561192" y="1034644"/>
              <a:ext cx="8178801" cy="550008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535040">
                    <a:tc>
                      <a:txBody>
                        <a:bodyPr/>
                        <a:lstStyle/>
                        <a:p>
                          <a:pPr algn="r">
                            <a:lnSpc>
                              <a:spcPct val="100000"/>
                            </a:lnSpc>
                          </a:pPr>
                          <a:r>
                            <a:rPr lang="es-ES" sz="1600" dirty="0" smtClean="0">
                              <a:latin typeface="+mn-lt"/>
                            </a:rPr>
                            <a:t>26.</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4922" t="-22222" r="-156" b="-242857"/>
                          </a:stretch>
                        </a:blipFill>
                      </a:tcPr>
                    </a:tc>
                    <a:tc hMerge="1">
                      <a:txBody>
                        <a:bodyPr/>
                        <a:lstStyle/>
                        <a:p>
                          <a:endParaRPr lang="es-ES" sz="1600" dirty="0"/>
                        </a:p>
                      </a:txBody>
                      <a:tcPr/>
                    </a:tc>
                    <a:extLst>
                      <a:ext uri="{0D108BD9-81ED-4DB2-BD59-A6C34878D82A}">
                        <a16:rowId xmlns:a16="http://schemas.microsoft.com/office/drawing/2014/main" val="1235451715"/>
                      </a:ext>
                    </a:extLst>
                  </a:tr>
                  <a:tr h="1291200">
                    <a:tc>
                      <a:txBody>
                        <a:bodyPr/>
                        <a:lstStyle/>
                        <a:p>
                          <a:pPr algn="r">
                            <a:lnSpc>
                              <a:spcPct val="100000"/>
                            </a:lnSpc>
                          </a:pPr>
                          <a:r>
                            <a:rPr lang="es-ES" sz="1600" b="0" dirty="0" smtClean="0">
                              <a:solidFill>
                                <a:schemeClr val="tx1"/>
                              </a:solidFill>
                              <a:latin typeface="+mn-lt"/>
                            </a:rPr>
                            <a:t>27.</a:t>
                          </a:r>
                          <a:endParaRPr lang="es-ES" sz="1600" b="0" dirty="0">
                            <a:solidFill>
                              <a:schemeClr val="tx1"/>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blipFill>
                          <a:blip r:embed="rId2"/>
                          <a:stretch>
                            <a:fillRect l="-4922" t="-145283" r="-156" b="-188679"/>
                          </a:stretch>
                        </a:blipFill>
                      </a:tcPr>
                    </a:tc>
                    <a:tc hMerge="1">
                      <a:txBody>
                        <a:bodyPr/>
                        <a:lstStyle/>
                        <a:p>
                          <a:endParaRPr lang="es-ES"/>
                        </a:p>
                      </a:txBody>
                      <a:tcPr/>
                    </a:tc>
                    <a:extLst>
                      <a:ext uri="{0D108BD9-81ED-4DB2-BD59-A6C34878D82A}">
                        <a16:rowId xmlns:a16="http://schemas.microsoft.com/office/drawing/2014/main" val="3634039670"/>
                      </a:ext>
                    </a:extLst>
                  </a:tr>
                  <a:tr h="1047360">
                    <a:tc>
                      <a:txBody>
                        <a:bodyPr/>
                        <a:lstStyle/>
                        <a:p>
                          <a:pPr algn="r">
                            <a:lnSpc>
                              <a:spcPct val="100000"/>
                            </a:lnSpc>
                          </a:pPr>
                          <a:r>
                            <a:rPr lang="es-ES" sz="1600" b="0" dirty="0" smtClean="0">
                              <a:solidFill>
                                <a:schemeClr val="tx1"/>
                              </a:solidFill>
                              <a:latin typeface="+mn-lt"/>
                            </a:rPr>
                            <a:t>28</a:t>
                          </a:r>
                          <a:r>
                            <a:rPr lang="es-ES" sz="1600" b="0" dirty="0" smtClean="0">
                              <a:solidFill>
                                <a:srgbClr val="002060"/>
                              </a:solidFill>
                              <a:latin typeface="+mn-lt"/>
                            </a:rPr>
                            <a:t>.</a:t>
                          </a:r>
                          <a:endParaRPr lang="es-ES" sz="1600" b="0" dirty="0">
                            <a:solidFill>
                              <a:srgbClr val="002060"/>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blipFill>
                          <a:blip r:embed="rId2"/>
                          <a:stretch>
                            <a:fillRect l="-4922" t="-302326" r="-156" b="-132558"/>
                          </a:stretch>
                        </a:blipFill>
                      </a:tcPr>
                    </a:tc>
                    <a:tc hMerge="1">
                      <a:txBody>
                        <a:bodyPr/>
                        <a:lstStyle/>
                        <a:p>
                          <a:endParaRPr lang="es-ES"/>
                        </a:p>
                      </a:txBody>
                      <a:tcPr/>
                    </a:tc>
                    <a:extLst>
                      <a:ext uri="{0D108BD9-81ED-4DB2-BD59-A6C34878D82A}">
                        <a16:rowId xmlns:a16="http://schemas.microsoft.com/office/drawing/2014/main" val="3685513221"/>
                      </a:ext>
                    </a:extLst>
                  </a:tr>
                  <a:tr h="1291200">
                    <a:tc>
                      <a:txBody>
                        <a:bodyPr/>
                        <a:lstStyle/>
                        <a:p>
                          <a:pPr algn="r">
                            <a:lnSpc>
                              <a:spcPct val="100000"/>
                            </a:lnSpc>
                          </a:pPr>
                          <a:r>
                            <a:rPr lang="es-ES" sz="1600" dirty="0" smtClean="0">
                              <a:latin typeface="+mn-lt"/>
                            </a:rPr>
                            <a:t>29.</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4922" t="-326415" r="-156" b="-7547"/>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2771113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6</a:t>
            </a:r>
            <a:r>
              <a:rPr lang="es-ES" sz="1600" b="1" dirty="0" smtClean="0">
                <a:solidFill>
                  <a:schemeClr val="bg1"/>
                </a:solidFill>
              </a:rPr>
              <a:t>. Energía potencial gravitatoria</a:t>
            </a:r>
            <a:endParaRPr lang="es-ES" sz="1600" b="1" dirty="0">
              <a:solidFill>
                <a:schemeClr val="bg1"/>
              </a:solidFill>
            </a:endParaRPr>
          </a:p>
        </p:txBody>
      </p:sp>
      <p:sp>
        <p:nvSpPr>
          <p:cNvPr id="13" name="29 CuadroTexto"/>
          <p:cNvSpPr txBox="1"/>
          <p:nvPr/>
        </p:nvSpPr>
        <p:spPr>
          <a:xfrm>
            <a:off x="382136" y="968991"/>
            <a:ext cx="6414449" cy="369332"/>
          </a:xfrm>
          <a:prstGeom prst="rect">
            <a:avLst/>
          </a:prstGeom>
          <a:noFill/>
        </p:spPr>
        <p:txBody>
          <a:bodyPr wrap="square" rtlCol="0">
            <a:spAutoFit/>
          </a:bodyPr>
          <a:lstStyle/>
          <a:p>
            <a:r>
              <a:rPr lang="es-ES" b="1" dirty="0">
                <a:solidFill>
                  <a:srgbClr val="002060"/>
                </a:solidFill>
                <a:cs typeface="Arial" pitchFamily="34" charset="0"/>
              </a:rPr>
              <a:t>6</a:t>
            </a:r>
            <a:r>
              <a:rPr lang="es-ES" b="1" dirty="0" smtClean="0">
                <a:solidFill>
                  <a:srgbClr val="002060"/>
                </a:solidFill>
                <a:cs typeface="Arial" pitchFamily="34" charset="0"/>
              </a:rPr>
              <a:t>.1. Potencial gravitatorio</a:t>
            </a:r>
            <a:endParaRPr lang="es-ES" b="1" dirty="0">
              <a:solidFill>
                <a:srgbClr val="002060"/>
              </a:solidFill>
              <a:cs typeface="Arial" pitchFamily="34" charset="0"/>
            </a:endParaRPr>
          </a:p>
        </p:txBody>
      </p:sp>
      <p:sp>
        <p:nvSpPr>
          <p:cNvPr id="14" name="Rectángulo 13"/>
          <p:cNvSpPr/>
          <p:nvPr/>
        </p:nvSpPr>
        <p:spPr>
          <a:xfrm>
            <a:off x="484494" y="1411490"/>
            <a:ext cx="8400197"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pPr algn="just"/>
            <a:r>
              <a:rPr lang="es-ES" sz="1600" dirty="0"/>
              <a:t>Se define el </a:t>
            </a:r>
            <a:r>
              <a:rPr lang="es-ES" sz="1600" b="1" dirty="0"/>
              <a:t>potencial gravitatorio </a:t>
            </a:r>
            <a:r>
              <a:rPr lang="es-ES" sz="1600" dirty="0"/>
              <a:t>en un punto, V, como la energía potencial adquirida por la unidad de masa colocada en dicho punto.</a:t>
            </a:r>
          </a:p>
        </p:txBody>
      </p:sp>
      <mc:AlternateContent xmlns:mc="http://schemas.openxmlformats.org/markup-compatibility/2006" xmlns:a14="http://schemas.microsoft.com/office/drawing/2010/main">
        <mc:Choice Requires="a14">
          <p:sp>
            <p:nvSpPr>
              <p:cNvPr id="15" name="24 CuadroTexto"/>
              <p:cNvSpPr txBox="1"/>
              <p:nvPr/>
            </p:nvSpPr>
            <p:spPr>
              <a:xfrm>
                <a:off x="4693279" y="2392225"/>
                <a:ext cx="2761461" cy="6045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𝑉</m:t>
                      </m:r>
                      <m:d>
                        <m:dPr>
                          <m:ctrlPr>
                            <a:rPr lang="es-ES" sz="1600" b="0" i="1" smtClean="0">
                              <a:latin typeface="Cambria Math" panose="02040503050406030204" pitchFamily="18" charset="0"/>
                            </a:rPr>
                          </m:ctrlPr>
                        </m:dPr>
                        <m:e>
                          <m:r>
                            <a:rPr lang="es-ES" sz="1600" b="0" i="1" smtClean="0">
                              <a:latin typeface="Cambria Math"/>
                            </a:rPr>
                            <m:t>𝑟</m:t>
                          </m:r>
                        </m:e>
                      </m:d>
                      <m:r>
                        <a:rPr lang="es-ES" sz="1600" b="0" i="1" smtClean="0">
                          <a:latin typeface="Cambria Math"/>
                        </a:rPr>
                        <m:t>=</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r>
                            <a:rPr lang="es-ES" sz="1600" b="0" i="1" smtClean="0">
                              <a:latin typeface="Cambria Math"/>
                            </a:rPr>
                            <m:t>(</m:t>
                          </m:r>
                          <m:r>
                            <a:rPr lang="es-ES" sz="1600" b="0" i="1" smtClean="0">
                              <a:latin typeface="Cambria Math"/>
                            </a:rPr>
                            <m:t>𝑟</m:t>
                          </m:r>
                          <m:r>
                            <a:rPr lang="es-ES" sz="1600" b="0" i="1" smtClean="0">
                              <a:latin typeface="Cambria Math"/>
                            </a:rPr>
                            <m:t>)</m:t>
                          </m:r>
                        </m:num>
                        <m:den>
                          <m:r>
                            <a:rPr lang="es-ES" sz="1600" b="0" i="1" smtClean="0">
                              <a:latin typeface="Cambria Math"/>
                            </a:rPr>
                            <m:t>𝑚</m:t>
                          </m:r>
                          <m:r>
                            <a:rPr lang="es-ES" sz="1600" b="0" i="1" smtClean="0">
                              <a:latin typeface="Cambria Math"/>
                            </a:rPr>
                            <m:t>′</m:t>
                          </m:r>
                        </m:den>
                      </m:f>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r>
                            <a:rPr lang="es-ES" sz="1600" b="0" i="1" smtClean="0">
                              <a:latin typeface="Cambria Math"/>
                            </a:rPr>
                            <m:t>𝑚</m:t>
                          </m:r>
                        </m:num>
                        <m:den>
                          <m:r>
                            <a:rPr lang="es-ES" sz="1600" b="0" i="1" smtClean="0">
                              <a:latin typeface="Cambria Math"/>
                            </a:rPr>
                            <m:t>𝑟</m:t>
                          </m:r>
                        </m:den>
                      </m:f>
                      <m:r>
                        <a:rPr lang="es-ES" sz="1600" b="0" i="1" smtClean="0">
                          <a:latin typeface="Cambria Math"/>
                        </a:rPr>
                        <m:t>   (</m:t>
                      </m:r>
                      <m:f>
                        <m:fPr>
                          <m:ctrlPr>
                            <a:rPr lang="es-ES" sz="1600" b="0" i="1" smtClean="0">
                              <a:latin typeface="Cambria Math" panose="02040503050406030204" pitchFamily="18" charset="0"/>
                            </a:rPr>
                          </m:ctrlPr>
                        </m:fPr>
                        <m:num>
                          <m:r>
                            <a:rPr lang="es-ES" sz="1600" b="0" i="1" smtClean="0">
                              <a:latin typeface="Cambria Math"/>
                            </a:rPr>
                            <m:t>𝐽</m:t>
                          </m:r>
                        </m:num>
                        <m:den>
                          <m:r>
                            <a:rPr lang="es-ES" sz="1600" b="0" i="1" smtClean="0">
                              <a:latin typeface="Cambria Math"/>
                            </a:rPr>
                            <m:t>𝑘𝑔</m:t>
                          </m:r>
                        </m:den>
                      </m:f>
                      <m:r>
                        <a:rPr lang="es-ES" sz="1600" b="0" i="1" smtClean="0">
                          <a:latin typeface="Cambria Math"/>
                        </a:rPr>
                        <m:t>)</m:t>
                      </m:r>
                    </m:oMath>
                  </m:oMathPara>
                </a14:m>
                <a:endParaRPr lang="es-ES" sz="1600" dirty="0"/>
              </a:p>
            </p:txBody>
          </p:sp>
        </mc:Choice>
        <mc:Fallback xmlns="">
          <p:sp>
            <p:nvSpPr>
              <p:cNvPr id="15" name="24 CuadroTexto"/>
              <p:cNvSpPr txBox="1">
                <a:spLocks noRot="1" noChangeAspect="1" noMove="1" noResize="1" noEditPoints="1" noAdjustHandles="1" noChangeArrowheads="1" noChangeShapeType="1" noTextEdit="1"/>
              </p:cNvSpPr>
              <p:nvPr/>
            </p:nvSpPr>
            <p:spPr>
              <a:xfrm>
                <a:off x="4693279" y="2392225"/>
                <a:ext cx="2761461" cy="604589"/>
              </a:xfrm>
              <a:prstGeom prst="rect">
                <a:avLst/>
              </a:prstGeom>
              <a:blipFill>
                <a:blip r:embed="rId2"/>
                <a:stretch>
                  <a:fillRect/>
                </a:stretch>
              </a:blipFill>
            </p:spPr>
            <p:txBody>
              <a:bodyPr/>
              <a:lstStyle/>
              <a:p>
                <a:r>
                  <a:rPr lang="es-ES">
                    <a:noFill/>
                  </a:rPr>
                  <a:t> </a:t>
                </a:r>
              </a:p>
            </p:txBody>
          </p:sp>
        </mc:Fallback>
      </mc:AlternateContent>
      <p:pic>
        <p:nvPicPr>
          <p:cNvPr id="1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581" y="2443591"/>
            <a:ext cx="1301583" cy="130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27 Conector recto"/>
          <p:cNvCxnSpPr/>
          <p:nvPr/>
        </p:nvCxnSpPr>
        <p:spPr>
          <a:xfrm flipV="1">
            <a:off x="1392071" y="2442950"/>
            <a:ext cx="2497540" cy="64144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6 Elipse"/>
          <p:cNvSpPr/>
          <p:nvPr/>
        </p:nvSpPr>
        <p:spPr>
          <a:xfrm>
            <a:off x="3807725" y="2402007"/>
            <a:ext cx="108000" cy="1080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mc:AlternateContent xmlns:mc="http://schemas.openxmlformats.org/markup-compatibility/2006" xmlns:a14="http://schemas.microsoft.com/office/drawing/2010/main">
        <mc:Choice Requires="a14">
          <p:sp>
            <p:nvSpPr>
              <p:cNvPr id="19" name="28 CuadroTexto"/>
              <p:cNvSpPr txBox="1"/>
              <p:nvPr/>
            </p:nvSpPr>
            <p:spPr>
              <a:xfrm>
                <a:off x="2423200" y="2483210"/>
                <a:ext cx="3398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𝑟</m:t>
                      </m:r>
                    </m:oMath>
                  </m:oMathPara>
                </a14:m>
                <a:endParaRPr lang="es-ES" sz="1600" dirty="0"/>
              </a:p>
            </p:txBody>
          </p:sp>
        </mc:Choice>
        <mc:Fallback xmlns="">
          <p:sp>
            <p:nvSpPr>
              <p:cNvPr id="19" name="28 CuadroTexto"/>
              <p:cNvSpPr txBox="1">
                <a:spLocks noRot="1" noChangeAspect="1" noMove="1" noResize="1" noEditPoints="1" noAdjustHandles="1" noChangeArrowheads="1" noChangeShapeType="1" noTextEdit="1"/>
              </p:cNvSpPr>
              <p:nvPr/>
            </p:nvSpPr>
            <p:spPr>
              <a:xfrm>
                <a:off x="2423200" y="2483210"/>
                <a:ext cx="339837" cy="338554"/>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0" name="29 CuadroTexto"/>
              <p:cNvSpPr txBox="1"/>
              <p:nvPr/>
            </p:nvSpPr>
            <p:spPr>
              <a:xfrm>
                <a:off x="3665146" y="2128369"/>
                <a:ext cx="36920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𝑃</m:t>
                      </m:r>
                    </m:oMath>
                  </m:oMathPara>
                </a14:m>
                <a:endParaRPr lang="es-ES" sz="1600" dirty="0"/>
              </a:p>
            </p:txBody>
          </p:sp>
        </mc:Choice>
        <mc:Fallback xmlns="">
          <p:sp>
            <p:nvSpPr>
              <p:cNvPr id="20" name="29 CuadroTexto"/>
              <p:cNvSpPr txBox="1">
                <a:spLocks noRot="1" noChangeAspect="1" noMove="1" noResize="1" noEditPoints="1" noAdjustHandles="1" noChangeArrowheads="1" noChangeShapeType="1" noTextEdit="1"/>
              </p:cNvSpPr>
              <p:nvPr/>
            </p:nvSpPr>
            <p:spPr>
              <a:xfrm>
                <a:off x="3665146" y="2128369"/>
                <a:ext cx="369204" cy="338554"/>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30 CuadroTexto"/>
              <p:cNvSpPr txBox="1"/>
              <p:nvPr/>
            </p:nvSpPr>
            <p:spPr>
              <a:xfrm>
                <a:off x="648991" y="2414972"/>
                <a:ext cx="4126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𝑚</m:t>
                      </m:r>
                    </m:oMath>
                  </m:oMathPara>
                </a14:m>
                <a:endParaRPr lang="es-ES" sz="1600" dirty="0"/>
              </a:p>
            </p:txBody>
          </p:sp>
        </mc:Choice>
        <mc:Fallback xmlns="">
          <p:sp>
            <p:nvSpPr>
              <p:cNvPr id="21" name="30 CuadroTexto"/>
              <p:cNvSpPr txBox="1">
                <a:spLocks noRot="1" noChangeAspect="1" noMove="1" noResize="1" noEditPoints="1" noAdjustHandles="1" noChangeArrowheads="1" noChangeShapeType="1" noTextEdit="1"/>
              </p:cNvSpPr>
              <p:nvPr/>
            </p:nvSpPr>
            <p:spPr>
              <a:xfrm>
                <a:off x="648991" y="2414972"/>
                <a:ext cx="412612" cy="338554"/>
              </a:xfrm>
              <a:prstGeom prst="rect">
                <a:avLst/>
              </a:prstGeom>
              <a:blipFill>
                <a:blip r:embed="rId6"/>
                <a:stretch>
                  <a:fillRect/>
                </a:stretch>
              </a:blipFill>
            </p:spPr>
            <p:txBody>
              <a:bodyPr/>
              <a:lstStyle/>
              <a:p>
                <a:r>
                  <a:rPr lang="es-ES">
                    <a:noFill/>
                  </a:rPr>
                  <a:t> </a:t>
                </a:r>
              </a:p>
            </p:txBody>
          </p:sp>
        </mc:Fallback>
      </mc:AlternateContent>
      <p:sp>
        <p:nvSpPr>
          <p:cNvPr id="22" name="29 CuadroTexto"/>
          <p:cNvSpPr txBox="1"/>
          <p:nvPr/>
        </p:nvSpPr>
        <p:spPr>
          <a:xfrm>
            <a:off x="411705" y="3769056"/>
            <a:ext cx="6414449" cy="369332"/>
          </a:xfrm>
          <a:prstGeom prst="rect">
            <a:avLst/>
          </a:prstGeom>
          <a:noFill/>
        </p:spPr>
        <p:txBody>
          <a:bodyPr wrap="square" rtlCol="0">
            <a:spAutoFit/>
          </a:bodyPr>
          <a:lstStyle/>
          <a:p>
            <a:r>
              <a:rPr lang="es-ES" b="1" dirty="0" smtClean="0">
                <a:solidFill>
                  <a:srgbClr val="00B0F0"/>
                </a:solidFill>
                <a:cs typeface="Arial" pitchFamily="34" charset="0"/>
                <a:sym typeface="Wingdings 3" panose="05040102010807070707" pitchFamily="18" charset="2"/>
              </a:rPr>
              <a:t> </a:t>
            </a:r>
            <a:r>
              <a:rPr lang="es-ES" b="1" dirty="0" smtClean="0">
                <a:solidFill>
                  <a:srgbClr val="00B0F0"/>
                </a:solidFill>
                <a:cs typeface="Arial" pitchFamily="34" charset="0"/>
              </a:rPr>
              <a:t>Potencial gravitatorio de una distribución de masas</a:t>
            </a:r>
            <a:endParaRPr lang="es-ES" b="1" dirty="0">
              <a:solidFill>
                <a:srgbClr val="00B0F0"/>
              </a:solidFill>
              <a:cs typeface="Arial" pitchFamily="34" charset="0"/>
            </a:endParaRPr>
          </a:p>
        </p:txBody>
      </p:sp>
      <p:pic>
        <p:nvPicPr>
          <p:cNvPr id="23" name="Picture 2"/>
          <p:cNvPicPr>
            <a:picLocks noChangeAspect="1" noChangeArrowheads="1"/>
          </p:cNvPicPr>
          <p:nvPr/>
        </p:nvPicPr>
        <p:blipFill>
          <a:blip r:embed="rId7" cstate="print">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729660" y="5298247"/>
            <a:ext cx="986548" cy="98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8"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268748" y="4356550"/>
            <a:ext cx="798891" cy="79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0871" y="5325544"/>
            <a:ext cx="1301583" cy="130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35 Conector recto"/>
          <p:cNvCxnSpPr/>
          <p:nvPr/>
        </p:nvCxnSpPr>
        <p:spPr>
          <a:xfrm flipV="1">
            <a:off x="1694597" y="4203511"/>
            <a:ext cx="1717343" cy="5481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37 Conector recto"/>
          <p:cNvCxnSpPr/>
          <p:nvPr/>
        </p:nvCxnSpPr>
        <p:spPr>
          <a:xfrm flipV="1">
            <a:off x="1228299" y="4217159"/>
            <a:ext cx="2156346" cy="158314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41 Conector recto"/>
          <p:cNvCxnSpPr/>
          <p:nvPr/>
        </p:nvCxnSpPr>
        <p:spPr>
          <a:xfrm flipV="1">
            <a:off x="2838734" y="4230807"/>
            <a:ext cx="532263" cy="178785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44 CuadroTexto"/>
              <p:cNvSpPr txBox="1"/>
              <p:nvPr/>
            </p:nvSpPr>
            <p:spPr>
              <a:xfrm>
                <a:off x="2277625" y="4152788"/>
                <a:ext cx="4031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1</m:t>
                          </m:r>
                        </m:sub>
                      </m:sSub>
                    </m:oMath>
                  </m:oMathPara>
                </a14:m>
                <a:endParaRPr lang="es-ES" sz="1600" dirty="0"/>
              </a:p>
            </p:txBody>
          </p:sp>
        </mc:Choice>
        <mc:Fallback xmlns="">
          <p:sp>
            <p:nvSpPr>
              <p:cNvPr id="30" name="44 CuadroTexto"/>
              <p:cNvSpPr txBox="1">
                <a:spLocks noRot="1" noChangeAspect="1" noMove="1" noResize="1" noEditPoints="1" noAdjustHandles="1" noChangeArrowheads="1" noChangeShapeType="1" noTextEdit="1"/>
              </p:cNvSpPr>
              <p:nvPr/>
            </p:nvSpPr>
            <p:spPr>
              <a:xfrm>
                <a:off x="2277625" y="4152788"/>
                <a:ext cx="403124" cy="338554"/>
              </a:xfrm>
              <a:prstGeom prst="rect">
                <a:avLst/>
              </a:prstGeom>
              <a:blipFill>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1" name="45 CuadroTexto"/>
              <p:cNvSpPr txBox="1"/>
              <p:nvPr/>
            </p:nvSpPr>
            <p:spPr>
              <a:xfrm>
                <a:off x="2034240" y="5042168"/>
                <a:ext cx="40786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2</m:t>
                          </m:r>
                        </m:sub>
                      </m:sSub>
                    </m:oMath>
                  </m:oMathPara>
                </a14:m>
                <a:endParaRPr lang="es-ES" sz="1600" dirty="0"/>
              </a:p>
            </p:txBody>
          </p:sp>
        </mc:Choice>
        <mc:Fallback xmlns="">
          <p:sp>
            <p:nvSpPr>
              <p:cNvPr id="31" name="45 CuadroTexto"/>
              <p:cNvSpPr txBox="1">
                <a:spLocks noRot="1" noChangeAspect="1" noMove="1" noResize="1" noEditPoints="1" noAdjustHandles="1" noChangeArrowheads="1" noChangeShapeType="1" noTextEdit="1"/>
              </p:cNvSpPr>
              <p:nvPr/>
            </p:nvSpPr>
            <p:spPr>
              <a:xfrm>
                <a:off x="2034240" y="5042168"/>
                <a:ext cx="407869" cy="338554"/>
              </a:xfrm>
              <a:prstGeom prst="rect">
                <a:avLst/>
              </a:prstGeom>
              <a:blipFill>
                <a:blip r:embed="rId10"/>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2" name="46 CuadroTexto"/>
              <p:cNvSpPr txBox="1"/>
              <p:nvPr/>
            </p:nvSpPr>
            <p:spPr>
              <a:xfrm>
                <a:off x="3057822" y="4905689"/>
                <a:ext cx="40786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3</m:t>
                          </m:r>
                        </m:sub>
                      </m:sSub>
                    </m:oMath>
                  </m:oMathPara>
                </a14:m>
                <a:endParaRPr lang="es-ES" sz="1600" dirty="0"/>
              </a:p>
            </p:txBody>
          </p:sp>
        </mc:Choice>
        <mc:Fallback xmlns="">
          <p:sp>
            <p:nvSpPr>
              <p:cNvPr id="32" name="46 CuadroTexto"/>
              <p:cNvSpPr txBox="1">
                <a:spLocks noRot="1" noChangeAspect="1" noMove="1" noResize="1" noEditPoints="1" noAdjustHandles="1" noChangeArrowheads="1" noChangeShapeType="1" noTextEdit="1"/>
              </p:cNvSpPr>
              <p:nvPr/>
            </p:nvSpPr>
            <p:spPr>
              <a:xfrm>
                <a:off x="3057822" y="4905689"/>
                <a:ext cx="407869" cy="338554"/>
              </a:xfrm>
              <a:prstGeom prst="rect">
                <a:avLst/>
              </a:prstGeom>
              <a:blipFill>
                <a:blip r:embed="rId11"/>
                <a:stretch>
                  <a:fillRect/>
                </a:stretch>
              </a:blipFill>
            </p:spPr>
            <p:txBody>
              <a:bodyPr/>
              <a:lstStyle/>
              <a:p>
                <a:r>
                  <a:rPr lang="es-ES">
                    <a:noFill/>
                  </a:rPr>
                  <a:t> </a:t>
                </a:r>
              </a:p>
            </p:txBody>
          </p:sp>
        </mc:Fallback>
      </mc:AlternateContent>
      <p:sp>
        <p:nvSpPr>
          <p:cNvPr id="33" name="47 Elipse"/>
          <p:cNvSpPr/>
          <p:nvPr/>
        </p:nvSpPr>
        <p:spPr>
          <a:xfrm>
            <a:off x="3318680" y="4205787"/>
            <a:ext cx="108000" cy="1080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mc:AlternateContent xmlns:mc="http://schemas.openxmlformats.org/markup-compatibility/2006" xmlns:a14="http://schemas.microsoft.com/office/drawing/2010/main">
        <mc:Choice Requires="a14">
          <p:sp>
            <p:nvSpPr>
              <p:cNvPr id="34" name="48 CuadroTexto"/>
              <p:cNvSpPr txBox="1"/>
              <p:nvPr/>
            </p:nvSpPr>
            <p:spPr>
              <a:xfrm>
                <a:off x="3339875" y="4123217"/>
                <a:ext cx="36920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𝑃</m:t>
                      </m:r>
                    </m:oMath>
                  </m:oMathPara>
                </a14:m>
                <a:endParaRPr lang="es-ES" sz="1600" dirty="0"/>
              </a:p>
            </p:txBody>
          </p:sp>
        </mc:Choice>
        <mc:Fallback xmlns="">
          <p:sp>
            <p:nvSpPr>
              <p:cNvPr id="34" name="48 CuadroTexto"/>
              <p:cNvSpPr txBox="1">
                <a:spLocks noRot="1" noChangeAspect="1" noMove="1" noResize="1" noEditPoints="1" noAdjustHandles="1" noChangeArrowheads="1" noChangeShapeType="1" noTextEdit="1"/>
              </p:cNvSpPr>
              <p:nvPr/>
            </p:nvSpPr>
            <p:spPr>
              <a:xfrm>
                <a:off x="3339875" y="4123217"/>
                <a:ext cx="369204" cy="338554"/>
              </a:xfrm>
              <a:prstGeom prst="rect">
                <a:avLst/>
              </a:prstGeom>
              <a:blipFill>
                <a:blip r:embed="rId1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5" name="49 CuadroTexto"/>
              <p:cNvSpPr txBox="1"/>
              <p:nvPr/>
            </p:nvSpPr>
            <p:spPr>
              <a:xfrm>
                <a:off x="910574" y="4464410"/>
                <a:ext cx="49943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1</m:t>
                          </m:r>
                        </m:sub>
                      </m:sSub>
                    </m:oMath>
                  </m:oMathPara>
                </a14:m>
                <a:endParaRPr lang="es-ES" sz="1600" dirty="0"/>
              </a:p>
            </p:txBody>
          </p:sp>
        </mc:Choice>
        <mc:Fallback xmlns="">
          <p:sp>
            <p:nvSpPr>
              <p:cNvPr id="35" name="49 CuadroTexto"/>
              <p:cNvSpPr txBox="1">
                <a:spLocks noRot="1" noChangeAspect="1" noMove="1" noResize="1" noEditPoints="1" noAdjustHandles="1" noChangeArrowheads="1" noChangeShapeType="1" noTextEdit="1"/>
              </p:cNvSpPr>
              <p:nvPr/>
            </p:nvSpPr>
            <p:spPr>
              <a:xfrm>
                <a:off x="910574" y="4464410"/>
                <a:ext cx="499431" cy="338554"/>
              </a:xfrm>
              <a:prstGeom prst="rect">
                <a:avLst/>
              </a:prstGeom>
              <a:blipFill>
                <a:blip r:embed="rId1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6" name="51 CuadroTexto"/>
              <p:cNvSpPr txBox="1"/>
              <p:nvPr/>
            </p:nvSpPr>
            <p:spPr>
              <a:xfrm>
                <a:off x="653541" y="5094481"/>
                <a:ext cx="5041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2</m:t>
                          </m:r>
                        </m:sub>
                      </m:sSub>
                    </m:oMath>
                  </m:oMathPara>
                </a14:m>
                <a:endParaRPr lang="es-ES" sz="1600" dirty="0"/>
              </a:p>
            </p:txBody>
          </p:sp>
        </mc:Choice>
        <mc:Fallback xmlns="">
          <p:sp>
            <p:nvSpPr>
              <p:cNvPr id="36" name="51 CuadroTexto"/>
              <p:cNvSpPr txBox="1">
                <a:spLocks noRot="1" noChangeAspect="1" noMove="1" noResize="1" noEditPoints="1" noAdjustHandles="1" noChangeArrowheads="1" noChangeShapeType="1" noTextEdit="1"/>
              </p:cNvSpPr>
              <p:nvPr/>
            </p:nvSpPr>
            <p:spPr>
              <a:xfrm>
                <a:off x="653541" y="5094481"/>
                <a:ext cx="504177" cy="338554"/>
              </a:xfrm>
              <a:prstGeom prst="rect">
                <a:avLst/>
              </a:prstGeom>
              <a:blipFill>
                <a:blip r:embed="rId1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7" name="55 CuadroTexto"/>
              <p:cNvSpPr txBox="1"/>
              <p:nvPr/>
            </p:nvSpPr>
            <p:spPr>
              <a:xfrm>
                <a:off x="1922783" y="6145359"/>
                <a:ext cx="5041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3</m:t>
                          </m:r>
                        </m:sub>
                      </m:sSub>
                    </m:oMath>
                  </m:oMathPara>
                </a14:m>
                <a:endParaRPr lang="es-ES" sz="1600" dirty="0"/>
              </a:p>
            </p:txBody>
          </p:sp>
        </mc:Choice>
        <mc:Fallback xmlns="">
          <p:sp>
            <p:nvSpPr>
              <p:cNvPr id="37" name="55 CuadroTexto"/>
              <p:cNvSpPr txBox="1">
                <a:spLocks noRot="1" noChangeAspect="1" noMove="1" noResize="1" noEditPoints="1" noAdjustHandles="1" noChangeArrowheads="1" noChangeShapeType="1" noTextEdit="1"/>
              </p:cNvSpPr>
              <p:nvPr/>
            </p:nvSpPr>
            <p:spPr>
              <a:xfrm>
                <a:off x="1922783" y="6145359"/>
                <a:ext cx="504177" cy="338554"/>
              </a:xfrm>
              <a:prstGeom prst="rect">
                <a:avLst/>
              </a:prstGeom>
              <a:blipFill>
                <a:blip r:embed="rId15"/>
                <a:stretch>
                  <a:fillRect/>
                </a:stretch>
              </a:blipFill>
            </p:spPr>
            <p:txBody>
              <a:bodyPr/>
              <a:lstStyle/>
              <a:p>
                <a:r>
                  <a:rPr lang="es-ES">
                    <a:noFill/>
                  </a:rPr>
                  <a:t> </a:t>
                </a:r>
              </a:p>
            </p:txBody>
          </p:sp>
        </mc:Fallback>
      </mc:AlternateContent>
      <p:sp>
        <p:nvSpPr>
          <p:cNvPr id="38" name="59 CuadroTexto"/>
          <p:cNvSpPr txBox="1"/>
          <p:nvPr/>
        </p:nvSpPr>
        <p:spPr>
          <a:xfrm>
            <a:off x="4080682" y="4339987"/>
            <a:ext cx="4107974" cy="338554"/>
          </a:xfrm>
          <a:prstGeom prst="rect">
            <a:avLst/>
          </a:prstGeom>
          <a:noFill/>
        </p:spPr>
        <p:txBody>
          <a:bodyPr wrap="square" rtlCol="0">
            <a:spAutoFit/>
          </a:bodyPr>
          <a:lstStyle/>
          <a:p>
            <a:pPr marL="355600" indent="-355600"/>
            <a:r>
              <a:rPr lang="es-ES" sz="1600" dirty="0" smtClean="0">
                <a:cs typeface="Arial" pitchFamily="34" charset="0"/>
                <a:sym typeface="Wingdings"/>
              </a:rPr>
              <a:t>Por el Principio de superposición:</a:t>
            </a:r>
            <a:endParaRPr lang="es-ES" sz="1600" b="1" baseline="30000" dirty="0">
              <a:cs typeface="Arial" pitchFamily="34" charset="0"/>
            </a:endParaRPr>
          </a:p>
        </p:txBody>
      </p:sp>
      <mc:AlternateContent xmlns:mc="http://schemas.openxmlformats.org/markup-compatibility/2006" xmlns:a14="http://schemas.microsoft.com/office/drawing/2010/main">
        <mc:Choice Requires="a14">
          <p:sp>
            <p:nvSpPr>
              <p:cNvPr id="39" name="58 CuadroTexto"/>
              <p:cNvSpPr txBox="1"/>
              <p:nvPr/>
            </p:nvSpPr>
            <p:spPr>
              <a:xfrm>
                <a:off x="4622763" y="4764661"/>
                <a:ext cx="2760051" cy="6455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𝑉</m:t>
                      </m:r>
                      <m:r>
                        <a:rPr lang="es-ES" sz="1600" b="0" i="1" smtClean="0">
                          <a:latin typeface="Cambria Math"/>
                        </a:rPr>
                        <m:t>(</m:t>
                      </m:r>
                      <m:r>
                        <a:rPr lang="es-ES" sz="1600" b="0" i="1" smtClean="0">
                          <a:latin typeface="Cambria Math"/>
                        </a:rPr>
                        <m:t>𝑟</m:t>
                      </m:r>
                      <m:r>
                        <a:rPr lang="es-ES" sz="1600" b="0" i="1" smtClean="0">
                          <a:latin typeface="Cambria Math"/>
                        </a:rPr>
                        <m:t>)=−</m:t>
                      </m:r>
                      <m:r>
                        <a:rPr lang="es-ES" sz="1600" b="0" i="1" smtClean="0">
                          <a:latin typeface="Cambria Math"/>
                        </a:rPr>
                        <m:t>𝐺</m:t>
                      </m:r>
                      <m:d>
                        <m:dPr>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1</m:t>
                                  </m:r>
                                </m:sub>
                              </m:sSub>
                            </m:num>
                            <m:den>
                              <m:sSub>
                                <m:sSubPr>
                                  <m:ctrlPr>
                                    <a:rPr lang="es-ES" sz="1600" b="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1</m:t>
                                  </m:r>
                                </m:sub>
                              </m:sSub>
                            </m:den>
                          </m:f>
                          <m:r>
                            <a:rPr lang="es-ES" sz="1600" b="0" i="1" smtClean="0">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b="0" i="1" smtClean="0">
                                      <a:latin typeface="Cambria Math"/>
                                    </a:rPr>
                                    <m:t>2</m:t>
                                  </m:r>
                                </m:sub>
                              </m:sSub>
                            </m:num>
                            <m:den>
                              <m:sSub>
                                <m:sSubPr>
                                  <m:ctrlPr>
                                    <a:rPr lang="es-ES" sz="1600" i="1">
                                      <a:latin typeface="Cambria Math" panose="02040503050406030204" pitchFamily="18" charset="0"/>
                                    </a:rPr>
                                  </m:ctrlPr>
                                </m:sSubPr>
                                <m:e>
                                  <m:r>
                                    <a:rPr lang="es-ES" sz="1600" i="1">
                                      <a:latin typeface="Cambria Math"/>
                                    </a:rPr>
                                    <m:t>𝑟</m:t>
                                  </m:r>
                                </m:e>
                                <m:sub>
                                  <m:r>
                                    <a:rPr lang="es-ES" sz="1600" b="0" i="1" smtClean="0">
                                      <a:latin typeface="Cambria Math"/>
                                    </a:rPr>
                                    <m:t>2</m:t>
                                  </m:r>
                                </m:sub>
                              </m:sSub>
                            </m:den>
                          </m:f>
                          <m:r>
                            <a:rPr lang="es-ES" sz="1600" b="0" i="1" smtClean="0">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b="0" i="1" smtClean="0">
                                      <a:latin typeface="Cambria Math"/>
                                    </a:rPr>
                                    <m:t>3</m:t>
                                  </m:r>
                                </m:sub>
                              </m:sSub>
                            </m:num>
                            <m:den>
                              <m:sSub>
                                <m:sSubPr>
                                  <m:ctrlPr>
                                    <a:rPr lang="es-ES" sz="1600" i="1">
                                      <a:latin typeface="Cambria Math" panose="02040503050406030204" pitchFamily="18" charset="0"/>
                                    </a:rPr>
                                  </m:ctrlPr>
                                </m:sSubPr>
                                <m:e>
                                  <m:r>
                                    <a:rPr lang="es-ES" sz="1600" i="1">
                                      <a:latin typeface="Cambria Math"/>
                                    </a:rPr>
                                    <m:t>𝑟</m:t>
                                  </m:r>
                                </m:e>
                                <m:sub>
                                  <m:r>
                                    <a:rPr lang="es-ES" sz="1600" b="0" i="1" smtClean="0">
                                      <a:latin typeface="Cambria Math"/>
                                    </a:rPr>
                                    <m:t>3</m:t>
                                  </m:r>
                                </m:sub>
                              </m:sSub>
                            </m:den>
                          </m:f>
                        </m:e>
                      </m:d>
                    </m:oMath>
                  </m:oMathPara>
                </a14:m>
                <a:endParaRPr lang="es-ES" sz="1600" dirty="0"/>
              </a:p>
            </p:txBody>
          </p:sp>
        </mc:Choice>
        <mc:Fallback xmlns="">
          <p:sp>
            <p:nvSpPr>
              <p:cNvPr id="39" name="58 CuadroTexto"/>
              <p:cNvSpPr txBox="1">
                <a:spLocks noRot="1" noChangeAspect="1" noMove="1" noResize="1" noEditPoints="1" noAdjustHandles="1" noChangeArrowheads="1" noChangeShapeType="1" noTextEdit="1"/>
              </p:cNvSpPr>
              <p:nvPr/>
            </p:nvSpPr>
            <p:spPr>
              <a:xfrm>
                <a:off x="4622763" y="4764661"/>
                <a:ext cx="2760051" cy="645561"/>
              </a:xfrm>
              <a:prstGeom prst="rect">
                <a:avLst/>
              </a:prstGeom>
              <a:blipFill>
                <a:blip r:embed="rId16"/>
                <a:stretch>
                  <a:fillRect/>
                </a:stretch>
              </a:blipFill>
            </p:spPr>
            <p:txBody>
              <a:bodyPr/>
              <a:lstStyle/>
              <a:p>
                <a:r>
                  <a:rPr lang="es-ES">
                    <a:noFill/>
                  </a:rPr>
                  <a:t> </a:t>
                </a:r>
              </a:p>
            </p:txBody>
          </p:sp>
        </mc:Fallback>
      </mc:AlternateContent>
      <p:sp>
        <p:nvSpPr>
          <p:cNvPr id="40" name="59 CuadroTexto"/>
          <p:cNvSpPr txBox="1"/>
          <p:nvPr/>
        </p:nvSpPr>
        <p:spPr>
          <a:xfrm>
            <a:off x="4069308" y="5488673"/>
            <a:ext cx="4815384" cy="584775"/>
          </a:xfrm>
          <a:prstGeom prst="rect">
            <a:avLst/>
          </a:prstGeom>
          <a:noFill/>
        </p:spPr>
        <p:txBody>
          <a:bodyPr wrap="square" rtlCol="0">
            <a:spAutoFit/>
          </a:bodyPr>
          <a:lstStyle/>
          <a:p>
            <a:pPr algn="just"/>
            <a:r>
              <a:rPr lang="es-ES" sz="1600" dirty="0" smtClean="0">
                <a:cs typeface="Arial" pitchFamily="34" charset="0"/>
                <a:sym typeface="Wingdings"/>
              </a:rPr>
              <a:t>La energía potencial que adquiriría el sistema al añadir una masa m en el punto P:</a:t>
            </a:r>
            <a:endParaRPr lang="es-ES" sz="1600" b="1" baseline="30000" dirty="0">
              <a:cs typeface="Arial" pitchFamily="34" charset="0"/>
            </a:endParaRPr>
          </a:p>
        </p:txBody>
      </p:sp>
      <mc:AlternateContent xmlns:mc="http://schemas.openxmlformats.org/markup-compatibility/2006" xmlns:a14="http://schemas.microsoft.com/office/drawing/2010/main">
        <mc:Choice Requires="a14">
          <p:sp>
            <p:nvSpPr>
              <p:cNvPr id="41" name="CuadroTexto 40"/>
              <p:cNvSpPr txBox="1"/>
              <p:nvPr/>
            </p:nvSpPr>
            <p:spPr>
              <a:xfrm>
                <a:off x="5520519" y="6216556"/>
                <a:ext cx="112473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𝐸</m:t>
                          </m:r>
                        </m:e>
                        <m:sub>
                          <m:r>
                            <a:rPr lang="es-ES" sz="1600" b="0" i="1" smtClean="0">
                              <a:latin typeface="Cambria Math" panose="02040503050406030204" pitchFamily="18" charset="0"/>
                            </a:rPr>
                            <m:t>𝑃</m:t>
                          </m:r>
                        </m:sub>
                      </m:sSub>
                      <m:r>
                        <a:rPr lang="es-ES" sz="1600" b="0" i="1" smtClean="0">
                          <a:latin typeface="Cambria Math" panose="02040503050406030204" pitchFamily="18" charset="0"/>
                        </a:rPr>
                        <m:t>=</m:t>
                      </m:r>
                      <m:r>
                        <a:rPr lang="es-ES" sz="1600" b="0" i="1" smtClean="0">
                          <a:latin typeface="Cambria Math" panose="02040503050406030204" pitchFamily="18" charset="0"/>
                        </a:rPr>
                        <m:t>𝑚𝑉</m:t>
                      </m:r>
                      <m:r>
                        <a:rPr lang="es-ES" sz="1600" b="0" i="1" smtClean="0">
                          <a:latin typeface="Cambria Math" panose="02040503050406030204" pitchFamily="18" charset="0"/>
                        </a:rPr>
                        <m:t>(</m:t>
                      </m:r>
                      <m:r>
                        <a:rPr lang="es-ES" sz="1600" b="0" i="1" smtClean="0">
                          <a:latin typeface="Cambria Math" panose="02040503050406030204" pitchFamily="18" charset="0"/>
                        </a:rPr>
                        <m:t>𝑟</m:t>
                      </m:r>
                      <m:r>
                        <a:rPr lang="es-ES" sz="1600" b="0" i="1" smtClean="0">
                          <a:latin typeface="Cambria Math" panose="02040503050406030204" pitchFamily="18" charset="0"/>
                        </a:rPr>
                        <m:t>)</m:t>
                      </m:r>
                    </m:oMath>
                  </m:oMathPara>
                </a14:m>
                <a:endParaRPr lang="es-ES" sz="1600" dirty="0"/>
              </a:p>
            </p:txBody>
          </p:sp>
        </mc:Choice>
        <mc:Fallback xmlns="">
          <p:sp>
            <p:nvSpPr>
              <p:cNvPr id="41" name="CuadroTexto 40"/>
              <p:cNvSpPr txBox="1">
                <a:spLocks noRot="1" noChangeAspect="1" noMove="1" noResize="1" noEditPoints="1" noAdjustHandles="1" noChangeArrowheads="1" noChangeShapeType="1" noTextEdit="1"/>
              </p:cNvSpPr>
              <p:nvPr/>
            </p:nvSpPr>
            <p:spPr>
              <a:xfrm>
                <a:off x="5520519" y="6216556"/>
                <a:ext cx="1124730" cy="246221"/>
              </a:xfrm>
              <a:prstGeom prst="rect">
                <a:avLst/>
              </a:prstGeom>
              <a:blipFill>
                <a:blip r:embed="rId17"/>
                <a:stretch>
                  <a:fillRect l="-3804" t="-2500" r="-5435" b="-30000"/>
                </a:stretch>
              </a:blipFill>
            </p:spPr>
            <p:txBody>
              <a:bodyPr/>
              <a:lstStyle/>
              <a:p>
                <a:r>
                  <a:rPr lang="es-ES">
                    <a:noFill/>
                  </a:rPr>
                  <a:t> </a:t>
                </a:r>
              </a:p>
            </p:txBody>
          </p:sp>
        </mc:Fallback>
      </mc:AlternateContent>
    </p:spTree>
    <p:extLst>
      <p:ext uri="{BB962C8B-B14F-4D97-AF65-F5344CB8AC3E}">
        <p14:creationId xmlns:p14="http://schemas.microsoft.com/office/powerpoint/2010/main" val="9492392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6</a:t>
            </a:r>
            <a:r>
              <a:rPr lang="es-ES" sz="1600" b="1" dirty="0" smtClean="0">
                <a:solidFill>
                  <a:schemeClr val="bg1"/>
                </a:solidFill>
              </a:rPr>
              <a:t>. Energía potencial gravitatoria</a:t>
            </a:r>
            <a:endParaRPr lang="es-ES" sz="1600" b="1" dirty="0">
              <a:solidFill>
                <a:schemeClr val="bg1"/>
              </a:solidFill>
            </a:endParaRPr>
          </a:p>
        </p:txBody>
      </p:sp>
      <p:sp>
        <p:nvSpPr>
          <p:cNvPr id="42" name="29 CuadroTexto"/>
          <p:cNvSpPr txBox="1"/>
          <p:nvPr/>
        </p:nvSpPr>
        <p:spPr>
          <a:xfrm>
            <a:off x="343466" y="1039504"/>
            <a:ext cx="6414449" cy="369332"/>
          </a:xfrm>
          <a:prstGeom prst="rect">
            <a:avLst/>
          </a:prstGeom>
          <a:noFill/>
        </p:spPr>
        <p:txBody>
          <a:bodyPr wrap="square" rtlCol="0">
            <a:spAutoFit/>
          </a:bodyPr>
          <a:lstStyle/>
          <a:p>
            <a:r>
              <a:rPr lang="es-ES" b="1" dirty="0" smtClean="0">
                <a:solidFill>
                  <a:srgbClr val="00B0F0"/>
                </a:solidFill>
                <a:cs typeface="Arial" pitchFamily="34" charset="0"/>
                <a:sym typeface="Wingdings 3" panose="05040102010807070707" pitchFamily="18" charset="2"/>
              </a:rPr>
              <a:t> </a:t>
            </a:r>
            <a:r>
              <a:rPr lang="es-ES" b="1" dirty="0" smtClean="0">
                <a:solidFill>
                  <a:srgbClr val="00B0F0"/>
                </a:solidFill>
                <a:cs typeface="Arial" pitchFamily="34" charset="0"/>
              </a:rPr>
              <a:t>Relación entre el potencial y la intensidad del campo</a:t>
            </a:r>
            <a:endParaRPr lang="es-ES" b="1" dirty="0">
              <a:solidFill>
                <a:srgbClr val="00B0F0"/>
              </a:solidFill>
              <a:cs typeface="Arial" pitchFamily="34" charset="0"/>
            </a:endParaRPr>
          </a:p>
        </p:txBody>
      </p:sp>
      <mc:AlternateContent xmlns:mc="http://schemas.openxmlformats.org/markup-compatibility/2006" xmlns:a14="http://schemas.microsoft.com/office/drawing/2010/main">
        <mc:Choice Requires="a14">
          <p:sp>
            <p:nvSpPr>
              <p:cNvPr id="43" name="Rectángulo 42"/>
              <p:cNvSpPr/>
              <p:nvPr/>
            </p:nvSpPr>
            <p:spPr>
              <a:xfrm>
                <a:off x="348017" y="1454456"/>
                <a:ext cx="8427493" cy="338554"/>
              </a:xfrm>
              <a:prstGeom prst="rect">
                <a:avLst/>
              </a:prstGeom>
            </p:spPr>
            <p:txBody>
              <a:bodyPr wrap="square">
                <a:spAutoFit/>
              </a:bodyPr>
              <a:lstStyle/>
              <a:p>
                <a:r>
                  <a:rPr lang="es-ES" sz="1600" dirty="0"/>
                  <a:t>Si derivamos la expresión del potencial respecto de </a:t>
                </a:r>
                <a14:m>
                  <m:oMath xmlns:m="http://schemas.openxmlformats.org/officeDocument/2006/math">
                    <m:r>
                      <a:rPr lang="es-ES" sz="1600" i="1" dirty="0" smtClean="0">
                        <a:latin typeface="Cambria Math" panose="02040503050406030204" pitchFamily="18" charset="0"/>
                      </a:rPr>
                      <m:t>𝑟</m:t>
                    </m:r>
                  </m:oMath>
                </a14:m>
                <a:r>
                  <a:rPr lang="es-ES" sz="1600" dirty="0" smtClean="0"/>
                  <a:t>, </a:t>
                </a:r>
                <a:endParaRPr lang="es-ES" sz="1600" dirty="0"/>
              </a:p>
            </p:txBody>
          </p:sp>
        </mc:Choice>
        <mc:Fallback xmlns="">
          <p:sp>
            <p:nvSpPr>
              <p:cNvPr id="43" name="Rectángulo 42"/>
              <p:cNvSpPr>
                <a:spLocks noRot="1" noChangeAspect="1" noMove="1" noResize="1" noEditPoints="1" noAdjustHandles="1" noChangeArrowheads="1" noChangeShapeType="1" noTextEdit="1"/>
              </p:cNvSpPr>
              <p:nvPr/>
            </p:nvSpPr>
            <p:spPr>
              <a:xfrm>
                <a:off x="348017" y="1454456"/>
                <a:ext cx="8427493" cy="338554"/>
              </a:xfrm>
              <a:prstGeom prst="rect">
                <a:avLst/>
              </a:prstGeom>
              <a:blipFill>
                <a:blip r:embed="rId2"/>
                <a:stretch>
                  <a:fillRect l="-362" t="-3636" b="-2545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4" name="5 CuadroTexto"/>
              <p:cNvSpPr txBox="1"/>
              <p:nvPr/>
            </p:nvSpPr>
            <p:spPr>
              <a:xfrm>
                <a:off x="1918234" y="1910003"/>
                <a:ext cx="4217885" cy="5598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𝑉</m:t>
                      </m:r>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r>
                            <a:rPr lang="es-ES" sz="1600" b="0" i="1" smtClean="0">
                              <a:latin typeface="Cambria Math"/>
                            </a:rPr>
                            <m:t>𝑚</m:t>
                          </m:r>
                        </m:num>
                        <m:den>
                          <m:r>
                            <a:rPr lang="es-ES" sz="1600" b="0" i="1" smtClean="0">
                              <a:latin typeface="Cambria Math"/>
                            </a:rPr>
                            <m:t>𝑟</m:t>
                          </m:r>
                        </m:den>
                      </m:f>
                      <m:r>
                        <a:rPr lang="es-ES" sz="1600" b="0" i="1" smtClean="0">
                          <a:latin typeface="Cambria Math"/>
                        </a:rPr>
                        <m:t>   </m:t>
                      </m:r>
                      <m:r>
                        <a:rPr lang="es-ES" sz="1600" b="0" i="1" smtClean="0">
                          <a:latin typeface="Cambria Math"/>
                          <a:ea typeface="Cambria Math"/>
                        </a:rPr>
                        <m:t>⟹    </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𝑑𝑉</m:t>
                          </m:r>
                        </m:num>
                        <m:den>
                          <m:r>
                            <a:rPr lang="es-ES" sz="1600" b="0" i="1" smtClean="0">
                              <a:latin typeface="Cambria Math"/>
                              <a:ea typeface="Cambria Math"/>
                            </a:rPr>
                            <m:t>𝑑𝑟</m:t>
                          </m:r>
                        </m:den>
                      </m:f>
                      <m:r>
                        <a:rPr lang="es-ES" sz="1600" b="0" i="1" smtClean="0">
                          <a:latin typeface="Cambria Math"/>
                          <a:ea typeface="Cambria Math"/>
                        </a:rPr>
                        <m:t>=</m:t>
                      </m:r>
                      <m:r>
                        <a:rPr lang="es-ES" sz="1600" b="0" i="1" smtClean="0">
                          <a:latin typeface="Cambria Math"/>
                          <a:ea typeface="Cambria Math"/>
                        </a:rPr>
                        <m:t>𝐺</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𝑚</m:t>
                          </m:r>
                        </m:num>
                        <m:den>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𝑟</m:t>
                              </m:r>
                            </m:e>
                            <m:sup>
                              <m:r>
                                <a:rPr lang="es-ES" sz="1600" b="0" i="1" smtClean="0">
                                  <a:latin typeface="Cambria Math"/>
                                  <a:ea typeface="Cambria Math"/>
                                </a:rPr>
                                <m:t>2</m:t>
                              </m:r>
                            </m:sup>
                          </m:sSup>
                        </m:den>
                      </m:f>
                      <m:r>
                        <a:rPr lang="es-ES" sz="1600" b="0" i="1" smtClean="0">
                          <a:latin typeface="Cambria Math"/>
                          <a:ea typeface="Cambria Math"/>
                        </a:rPr>
                        <m:t>   ⟹    </m:t>
                      </m:r>
                      <m:r>
                        <a:rPr lang="es-ES" sz="1600" b="0" i="1" smtClean="0">
                          <a:latin typeface="Cambria Math"/>
                          <a:ea typeface="Cambria Math"/>
                        </a:rPr>
                        <m:t>𝑔</m:t>
                      </m:r>
                      <m:r>
                        <a:rPr lang="es-ES" sz="1600" b="0" i="1" smtClean="0">
                          <a:latin typeface="Cambria Math"/>
                          <a:ea typeface="Cambria Math"/>
                        </a:rPr>
                        <m:t>=−</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𝑑𝑉</m:t>
                          </m:r>
                        </m:num>
                        <m:den>
                          <m:r>
                            <a:rPr lang="es-ES" sz="1600" b="0" i="1" smtClean="0">
                              <a:latin typeface="Cambria Math"/>
                              <a:ea typeface="Cambria Math"/>
                            </a:rPr>
                            <m:t>𝑑𝑟</m:t>
                          </m:r>
                        </m:den>
                      </m:f>
                    </m:oMath>
                  </m:oMathPara>
                </a14:m>
                <a:endParaRPr lang="es-ES" sz="1600" dirty="0"/>
              </a:p>
            </p:txBody>
          </p:sp>
        </mc:Choice>
        <mc:Fallback xmlns="">
          <p:sp>
            <p:nvSpPr>
              <p:cNvPr id="44" name="5 CuadroTexto"/>
              <p:cNvSpPr txBox="1">
                <a:spLocks noRot="1" noChangeAspect="1" noMove="1" noResize="1" noEditPoints="1" noAdjustHandles="1" noChangeArrowheads="1" noChangeShapeType="1" noTextEdit="1"/>
              </p:cNvSpPr>
              <p:nvPr/>
            </p:nvSpPr>
            <p:spPr>
              <a:xfrm>
                <a:off x="1918234" y="1910003"/>
                <a:ext cx="4217885" cy="559833"/>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5" name="Rectángulo 44"/>
              <p:cNvSpPr/>
              <p:nvPr/>
            </p:nvSpPr>
            <p:spPr>
              <a:xfrm>
                <a:off x="378992" y="2739367"/>
                <a:ext cx="2383986" cy="338554"/>
              </a:xfrm>
              <a:prstGeom prst="rect">
                <a:avLst/>
              </a:prstGeom>
            </p:spPr>
            <p:txBody>
              <a:bodyPr wrap="none">
                <a:spAutoFit/>
              </a:bodyPr>
              <a:lstStyle/>
              <a:p>
                <a:r>
                  <a:rPr lang="es-ES" sz="1600" dirty="0" smtClean="0"/>
                  <a:t>Como </a:t>
                </a:r>
                <a14:m>
                  <m:oMath xmlns:m="http://schemas.openxmlformats.org/officeDocument/2006/math">
                    <m:r>
                      <a:rPr lang="es-ES" sz="1600" i="1" dirty="0" smtClean="0">
                        <a:latin typeface="Cambria Math" panose="02040503050406030204" pitchFamily="18" charset="0"/>
                      </a:rPr>
                      <m:t>𝑉</m:t>
                    </m:r>
                    <m:r>
                      <a:rPr lang="es-ES" sz="1600" b="0" i="1" dirty="0" smtClean="0">
                        <a:latin typeface="Cambria Math" panose="02040503050406030204" pitchFamily="18" charset="0"/>
                      </a:rPr>
                      <m:t>(</m:t>
                    </m:r>
                    <m:r>
                      <a:rPr lang="es-ES" sz="1600" b="0" i="1" dirty="0" smtClean="0">
                        <a:latin typeface="Cambria Math" panose="02040503050406030204" pitchFamily="18" charset="0"/>
                      </a:rPr>
                      <m:t>𝑟</m:t>
                    </m:r>
                    <m:r>
                      <a:rPr lang="es-ES" sz="1600" b="0" i="1" dirty="0" smtClean="0">
                        <a:latin typeface="Cambria Math" panose="02040503050406030204" pitchFamily="18" charset="0"/>
                      </a:rPr>
                      <m:t>) = </m:t>
                    </m:r>
                    <m:r>
                      <a:rPr lang="es-ES" sz="1600" i="1" dirty="0" smtClean="0">
                        <a:latin typeface="Cambria Math" panose="02040503050406030204" pitchFamily="18" charset="0"/>
                      </a:rPr>
                      <m:t>𝑉</m:t>
                    </m:r>
                    <m:r>
                      <a:rPr lang="es-ES" sz="1600" i="1" dirty="0" smtClean="0">
                        <a:latin typeface="Cambria Math" panose="02040503050406030204" pitchFamily="18" charset="0"/>
                      </a:rPr>
                      <m:t>(</m:t>
                    </m:r>
                    <m:r>
                      <a:rPr lang="es-ES" sz="1600" i="1" dirty="0" smtClean="0">
                        <a:latin typeface="Cambria Math" panose="02040503050406030204" pitchFamily="18" charset="0"/>
                      </a:rPr>
                      <m:t>𝑥</m:t>
                    </m:r>
                    <m:r>
                      <a:rPr lang="es-ES" sz="1600" i="1" dirty="0" smtClean="0">
                        <a:latin typeface="Cambria Math" panose="02040503050406030204" pitchFamily="18" charset="0"/>
                      </a:rPr>
                      <m:t>, </m:t>
                    </m:r>
                    <m:r>
                      <a:rPr lang="es-ES" sz="1600" i="1" dirty="0" smtClean="0">
                        <a:latin typeface="Cambria Math" panose="02040503050406030204" pitchFamily="18" charset="0"/>
                      </a:rPr>
                      <m:t>𝑦</m:t>
                    </m:r>
                    <m:r>
                      <a:rPr lang="es-ES" sz="1600" i="1" dirty="0" smtClean="0">
                        <a:latin typeface="Cambria Math" panose="02040503050406030204" pitchFamily="18" charset="0"/>
                      </a:rPr>
                      <m:t>, </m:t>
                    </m:r>
                    <m:r>
                      <a:rPr lang="es-ES" sz="1600" i="1" dirty="0" smtClean="0">
                        <a:latin typeface="Cambria Math" panose="02040503050406030204" pitchFamily="18" charset="0"/>
                      </a:rPr>
                      <m:t>𝑧</m:t>
                    </m:r>
                    <m:r>
                      <a:rPr lang="es-ES" sz="1600" i="1" dirty="0" smtClean="0">
                        <a:latin typeface="Cambria Math" panose="02040503050406030204" pitchFamily="18" charset="0"/>
                      </a:rPr>
                      <m:t>)</m:t>
                    </m:r>
                  </m:oMath>
                </a14:m>
                <a:r>
                  <a:rPr lang="es-ES" sz="1600" dirty="0"/>
                  <a:t>,</a:t>
                </a:r>
              </a:p>
            </p:txBody>
          </p:sp>
        </mc:Choice>
        <mc:Fallback xmlns="">
          <p:sp>
            <p:nvSpPr>
              <p:cNvPr id="45" name="Rectángulo 44"/>
              <p:cNvSpPr>
                <a:spLocks noRot="1" noChangeAspect="1" noMove="1" noResize="1" noEditPoints="1" noAdjustHandles="1" noChangeArrowheads="1" noChangeShapeType="1" noTextEdit="1"/>
              </p:cNvSpPr>
              <p:nvPr/>
            </p:nvSpPr>
            <p:spPr>
              <a:xfrm>
                <a:off x="378992" y="2739367"/>
                <a:ext cx="2383986" cy="338554"/>
              </a:xfrm>
              <a:prstGeom prst="rect">
                <a:avLst/>
              </a:prstGeom>
              <a:blipFill>
                <a:blip r:embed="rId4"/>
                <a:stretch>
                  <a:fillRect l="-1279" t="-3571" r="-767" b="-2321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6" name="7 CuadroTexto"/>
              <p:cNvSpPr txBox="1"/>
              <p:nvPr/>
            </p:nvSpPr>
            <p:spPr>
              <a:xfrm>
                <a:off x="1617983" y="3356666"/>
                <a:ext cx="5134033" cy="6026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𝑔</m:t>
                          </m:r>
                        </m:e>
                        <m:sub>
                          <m:r>
                            <a:rPr lang="es-ES" sz="1600" b="0" i="1" smtClean="0">
                              <a:latin typeface="Cambria Math"/>
                            </a:rPr>
                            <m:t>𝑥</m:t>
                          </m:r>
                        </m:sub>
                      </m:sSub>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m:t>
                          </m:r>
                          <m:r>
                            <a:rPr lang="es-ES" sz="1600" b="0" i="1" smtClean="0">
                              <a:latin typeface="Cambria Math"/>
                            </a:rPr>
                            <m:t>𝑉</m:t>
                          </m:r>
                        </m:num>
                        <m:den>
                          <m:r>
                            <a:rPr lang="es-ES" sz="1600" b="0" i="1" smtClean="0">
                              <a:latin typeface="Cambria Math"/>
                            </a:rPr>
                            <m:t>𝜕</m:t>
                          </m:r>
                          <m:r>
                            <a:rPr lang="es-ES" sz="1600" b="0" i="1" smtClean="0">
                              <a:latin typeface="Cambria Math"/>
                            </a:rPr>
                            <m:t>𝑥</m:t>
                          </m:r>
                        </m:den>
                      </m:f>
                      <m:r>
                        <a:rPr lang="es-ES" sz="1600" b="0" i="1" smtClean="0">
                          <a:latin typeface="Cambria Math"/>
                        </a:rPr>
                        <m:t>;                   </m:t>
                      </m:r>
                      <m:sSub>
                        <m:sSubPr>
                          <m:ctrlPr>
                            <a:rPr lang="es-ES" sz="1600" i="1">
                              <a:latin typeface="Cambria Math" panose="02040503050406030204" pitchFamily="18" charset="0"/>
                            </a:rPr>
                          </m:ctrlPr>
                        </m:sSubPr>
                        <m:e>
                          <m:r>
                            <a:rPr lang="es-ES" sz="1600" i="1">
                              <a:latin typeface="Cambria Math"/>
                            </a:rPr>
                            <m:t>𝑔</m:t>
                          </m:r>
                        </m:e>
                        <m:sub>
                          <m:r>
                            <a:rPr lang="es-ES" sz="1600" b="0" i="1" smtClean="0">
                              <a:latin typeface="Cambria Math"/>
                            </a:rPr>
                            <m:t>𝑦</m:t>
                          </m:r>
                        </m:sub>
                      </m:sSub>
                      <m:r>
                        <a:rPr lang="es-ES" sz="1600" i="1">
                          <a:latin typeface="Cambria Math"/>
                        </a:rPr>
                        <m:t>=−</m:t>
                      </m:r>
                      <m:f>
                        <m:fPr>
                          <m:ctrlPr>
                            <a:rPr lang="es-ES" sz="1600" i="1">
                              <a:latin typeface="Cambria Math" panose="02040503050406030204" pitchFamily="18" charset="0"/>
                            </a:rPr>
                          </m:ctrlPr>
                        </m:fPr>
                        <m:num>
                          <m:r>
                            <a:rPr lang="es-ES" sz="1600" i="1">
                              <a:latin typeface="Cambria Math"/>
                            </a:rPr>
                            <m:t>𝜕</m:t>
                          </m:r>
                          <m:r>
                            <a:rPr lang="es-ES" sz="1600" i="1">
                              <a:latin typeface="Cambria Math"/>
                            </a:rPr>
                            <m:t>𝑉</m:t>
                          </m:r>
                        </m:num>
                        <m:den>
                          <m:r>
                            <a:rPr lang="es-ES" sz="1600" i="1">
                              <a:latin typeface="Cambria Math"/>
                            </a:rPr>
                            <m:t>𝜕</m:t>
                          </m:r>
                          <m:r>
                            <a:rPr lang="es-ES" sz="1600" b="0" i="1" smtClean="0">
                              <a:latin typeface="Cambria Math"/>
                            </a:rPr>
                            <m:t>𝑦</m:t>
                          </m:r>
                        </m:den>
                      </m:f>
                      <m:r>
                        <a:rPr lang="es-ES" sz="1600" b="0" i="1" smtClean="0">
                          <a:latin typeface="Cambria Math"/>
                        </a:rPr>
                        <m:t>;                       </m:t>
                      </m:r>
                      <m:sSub>
                        <m:sSubPr>
                          <m:ctrlPr>
                            <a:rPr lang="es-ES" sz="1600" i="1">
                              <a:latin typeface="Cambria Math" panose="02040503050406030204" pitchFamily="18" charset="0"/>
                            </a:rPr>
                          </m:ctrlPr>
                        </m:sSubPr>
                        <m:e>
                          <m:r>
                            <a:rPr lang="es-ES" sz="1600" i="1">
                              <a:latin typeface="Cambria Math"/>
                            </a:rPr>
                            <m:t>𝑔</m:t>
                          </m:r>
                        </m:e>
                        <m:sub>
                          <m:r>
                            <a:rPr lang="es-ES" sz="1600" b="0" i="1" smtClean="0">
                              <a:latin typeface="Cambria Math"/>
                            </a:rPr>
                            <m:t>𝑧</m:t>
                          </m:r>
                        </m:sub>
                      </m:sSub>
                      <m:r>
                        <a:rPr lang="es-ES" sz="1600" i="1">
                          <a:latin typeface="Cambria Math"/>
                        </a:rPr>
                        <m:t>=−</m:t>
                      </m:r>
                      <m:f>
                        <m:fPr>
                          <m:ctrlPr>
                            <a:rPr lang="es-ES" sz="1600" i="1">
                              <a:latin typeface="Cambria Math" panose="02040503050406030204" pitchFamily="18" charset="0"/>
                            </a:rPr>
                          </m:ctrlPr>
                        </m:fPr>
                        <m:num>
                          <m:r>
                            <a:rPr lang="es-ES" sz="1600" i="1">
                              <a:latin typeface="Cambria Math"/>
                            </a:rPr>
                            <m:t>𝜕</m:t>
                          </m:r>
                          <m:r>
                            <a:rPr lang="es-ES" sz="1600" i="1">
                              <a:latin typeface="Cambria Math"/>
                            </a:rPr>
                            <m:t>𝑉</m:t>
                          </m:r>
                        </m:num>
                        <m:den>
                          <m:r>
                            <a:rPr lang="es-ES" sz="1600" i="1">
                              <a:latin typeface="Cambria Math"/>
                            </a:rPr>
                            <m:t>𝜕</m:t>
                          </m:r>
                          <m:r>
                            <a:rPr lang="es-ES" sz="1600" b="0" i="1" smtClean="0">
                              <a:latin typeface="Cambria Math"/>
                            </a:rPr>
                            <m:t>𝑧</m:t>
                          </m:r>
                        </m:den>
                      </m:f>
                    </m:oMath>
                  </m:oMathPara>
                </a14:m>
                <a:endParaRPr lang="es-ES" sz="1600" dirty="0"/>
              </a:p>
            </p:txBody>
          </p:sp>
        </mc:Choice>
        <mc:Fallback xmlns="">
          <p:sp>
            <p:nvSpPr>
              <p:cNvPr id="46" name="7 CuadroTexto"/>
              <p:cNvSpPr txBox="1">
                <a:spLocks noRot="1" noChangeAspect="1" noMove="1" noResize="1" noEditPoints="1" noAdjustHandles="1" noChangeArrowheads="1" noChangeShapeType="1" noTextEdit="1"/>
              </p:cNvSpPr>
              <p:nvPr/>
            </p:nvSpPr>
            <p:spPr>
              <a:xfrm>
                <a:off x="1617983" y="3356666"/>
                <a:ext cx="5134033" cy="602601"/>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7" name="8 CuadroTexto"/>
              <p:cNvSpPr txBox="1"/>
              <p:nvPr/>
            </p:nvSpPr>
            <p:spPr>
              <a:xfrm>
                <a:off x="2546029" y="4421192"/>
                <a:ext cx="3676648" cy="6455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s-ES" sz="1600" i="1" smtClean="0">
                              <a:latin typeface="Cambria Math" panose="02040503050406030204" pitchFamily="18" charset="0"/>
                            </a:rPr>
                          </m:ctrlPr>
                        </m:accPr>
                        <m:e>
                          <m:r>
                            <a:rPr lang="es-ES" sz="1600" b="0" i="1" smtClean="0">
                              <a:latin typeface="Cambria Math"/>
                            </a:rPr>
                            <m:t>𝑔</m:t>
                          </m:r>
                        </m:e>
                      </m:acc>
                      <m:r>
                        <a:rPr lang="es-ES" sz="1600" b="0" i="1" smtClean="0">
                          <a:latin typeface="Cambria Math"/>
                        </a:rPr>
                        <m:t>=−</m:t>
                      </m:r>
                      <m:d>
                        <m:dPr>
                          <m:ctrlPr>
                            <a:rPr lang="es-ES" sz="1600" b="0" i="1" smtClean="0">
                              <a:latin typeface="Cambria Math" panose="02040503050406030204" pitchFamily="18" charset="0"/>
                            </a:rPr>
                          </m:ctrlPr>
                        </m:dPr>
                        <m:e>
                          <m:f>
                            <m:fPr>
                              <m:ctrlPr>
                                <a:rPr lang="es-ES" sz="1600" i="1">
                                  <a:latin typeface="Cambria Math" panose="02040503050406030204" pitchFamily="18" charset="0"/>
                                </a:rPr>
                              </m:ctrlPr>
                            </m:fPr>
                            <m:num>
                              <m:r>
                                <a:rPr lang="es-ES" sz="1600" i="1">
                                  <a:latin typeface="Cambria Math"/>
                                </a:rPr>
                                <m:t>𝜕</m:t>
                              </m:r>
                              <m:r>
                                <a:rPr lang="es-ES" sz="1600" i="1">
                                  <a:latin typeface="Cambria Math"/>
                                </a:rPr>
                                <m:t>𝑉</m:t>
                              </m:r>
                            </m:num>
                            <m:den>
                              <m:r>
                                <a:rPr lang="es-ES" sz="1600" i="1">
                                  <a:latin typeface="Cambria Math"/>
                                </a:rPr>
                                <m:t>𝜕</m:t>
                              </m:r>
                              <m:r>
                                <a:rPr lang="es-ES" sz="1600" i="1">
                                  <a:latin typeface="Cambria Math"/>
                                </a:rPr>
                                <m:t>𝑥</m:t>
                              </m:r>
                            </m:den>
                          </m:f>
                          <m:acc>
                            <m:accPr>
                              <m:chr m:val="̂"/>
                              <m:ctrlPr>
                                <a:rPr lang="es-ES" sz="1600" i="1" smtClean="0">
                                  <a:latin typeface="Cambria Math" panose="02040503050406030204" pitchFamily="18" charset="0"/>
                                </a:rPr>
                              </m:ctrlPr>
                            </m:accPr>
                            <m:e>
                              <m:r>
                                <a:rPr lang="es-ES" sz="1600" b="0" i="1" smtClean="0">
                                  <a:latin typeface="Cambria Math"/>
                                </a:rPr>
                                <m:t>𝑖</m:t>
                              </m:r>
                            </m:e>
                          </m:acc>
                          <m:r>
                            <a:rPr lang="es-ES" sz="1600" b="0" i="1" smtClean="0">
                              <a:latin typeface="Cambria Math"/>
                            </a:rPr>
                            <m:t>+</m:t>
                          </m:r>
                          <m:f>
                            <m:fPr>
                              <m:ctrlPr>
                                <a:rPr lang="es-ES" sz="1600" i="1">
                                  <a:latin typeface="Cambria Math" panose="02040503050406030204" pitchFamily="18" charset="0"/>
                                </a:rPr>
                              </m:ctrlPr>
                            </m:fPr>
                            <m:num>
                              <m:r>
                                <a:rPr lang="es-ES" sz="1600" i="1">
                                  <a:latin typeface="Cambria Math"/>
                                </a:rPr>
                                <m:t>𝜕</m:t>
                              </m:r>
                              <m:r>
                                <a:rPr lang="es-ES" sz="1600" i="1">
                                  <a:latin typeface="Cambria Math"/>
                                </a:rPr>
                                <m:t>𝑉</m:t>
                              </m:r>
                            </m:num>
                            <m:den>
                              <m:r>
                                <a:rPr lang="es-ES" sz="1600" i="1">
                                  <a:latin typeface="Cambria Math"/>
                                </a:rPr>
                                <m:t>𝜕</m:t>
                              </m:r>
                              <m:r>
                                <a:rPr lang="es-ES" sz="1600" b="0" i="1" smtClean="0">
                                  <a:latin typeface="Cambria Math"/>
                                </a:rPr>
                                <m:t>𝑦</m:t>
                              </m:r>
                            </m:den>
                          </m:f>
                          <m:acc>
                            <m:accPr>
                              <m:chr m:val="̂"/>
                              <m:ctrlPr>
                                <a:rPr lang="es-ES" sz="1600" i="1" smtClean="0">
                                  <a:latin typeface="Cambria Math" panose="02040503050406030204" pitchFamily="18" charset="0"/>
                                </a:rPr>
                              </m:ctrlPr>
                            </m:accPr>
                            <m:e>
                              <m:r>
                                <a:rPr lang="es-ES" sz="1600" b="0" i="1" smtClean="0">
                                  <a:latin typeface="Cambria Math"/>
                                </a:rPr>
                                <m:t>𝑗</m:t>
                              </m:r>
                            </m:e>
                          </m:acc>
                          <m:r>
                            <a:rPr lang="es-ES" sz="1600" b="0" i="1" smtClean="0">
                              <a:latin typeface="Cambria Math"/>
                            </a:rPr>
                            <m:t>+</m:t>
                          </m:r>
                          <m:f>
                            <m:fPr>
                              <m:ctrlPr>
                                <a:rPr lang="es-ES" sz="1600" i="1">
                                  <a:latin typeface="Cambria Math" panose="02040503050406030204" pitchFamily="18" charset="0"/>
                                </a:rPr>
                              </m:ctrlPr>
                            </m:fPr>
                            <m:num>
                              <m:r>
                                <a:rPr lang="es-ES" sz="1600" i="1">
                                  <a:latin typeface="Cambria Math"/>
                                </a:rPr>
                                <m:t>𝜕</m:t>
                              </m:r>
                              <m:r>
                                <a:rPr lang="es-ES" sz="1600" i="1">
                                  <a:latin typeface="Cambria Math"/>
                                </a:rPr>
                                <m:t>𝑉</m:t>
                              </m:r>
                            </m:num>
                            <m:den>
                              <m:r>
                                <a:rPr lang="es-ES" sz="1600" i="1">
                                  <a:latin typeface="Cambria Math"/>
                                </a:rPr>
                                <m:t>𝜕</m:t>
                              </m:r>
                              <m:r>
                                <a:rPr lang="es-ES" sz="1600" b="0" i="1" smtClean="0">
                                  <a:latin typeface="Cambria Math"/>
                                </a:rPr>
                                <m:t>𝑧</m:t>
                              </m:r>
                            </m:den>
                          </m:f>
                          <m:acc>
                            <m:accPr>
                              <m:chr m:val="̂"/>
                              <m:ctrlPr>
                                <a:rPr lang="es-ES" sz="1600" i="1" smtClean="0">
                                  <a:latin typeface="Cambria Math" panose="02040503050406030204" pitchFamily="18" charset="0"/>
                                </a:rPr>
                              </m:ctrlPr>
                            </m:accPr>
                            <m:e>
                              <m:r>
                                <a:rPr lang="es-ES" sz="1600" b="0" i="1" smtClean="0">
                                  <a:latin typeface="Cambria Math"/>
                                </a:rPr>
                                <m:t>𝑘</m:t>
                              </m:r>
                            </m:e>
                          </m:acc>
                        </m:e>
                      </m:d>
                      <m:r>
                        <a:rPr lang="es-ES" sz="1600" b="0" i="1" smtClean="0">
                          <a:latin typeface="Cambria Math"/>
                        </a:rPr>
                        <m:t>=−</m:t>
                      </m:r>
                      <m:acc>
                        <m:accPr>
                          <m:chr m:val="⃗"/>
                          <m:ctrlPr>
                            <a:rPr lang="es-ES" sz="1600" b="0" i="1" smtClean="0">
                              <a:latin typeface="Cambria Math" panose="02040503050406030204" pitchFamily="18" charset="0"/>
                            </a:rPr>
                          </m:ctrlPr>
                        </m:accPr>
                        <m:e>
                          <m:r>
                            <a:rPr lang="es-ES" sz="1600" b="0" i="1" smtClean="0">
                              <a:latin typeface="Cambria Math"/>
                            </a:rPr>
                            <m:t>𝑔𝑟𝑎𝑑</m:t>
                          </m:r>
                        </m:e>
                      </m:acc>
                      <m:r>
                        <a:rPr lang="es-ES" sz="1600" b="0" i="1" smtClean="0">
                          <a:latin typeface="Cambria Math"/>
                        </a:rPr>
                        <m:t>𝑉</m:t>
                      </m:r>
                    </m:oMath>
                  </m:oMathPara>
                </a14:m>
                <a:endParaRPr lang="es-ES" sz="1600" dirty="0"/>
              </a:p>
            </p:txBody>
          </p:sp>
        </mc:Choice>
        <mc:Fallback xmlns="">
          <p:sp>
            <p:nvSpPr>
              <p:cNvPr id="47" name="8 CuadroTexto"/>
              <p:cNvSpPr txBox="1">
                <a:spLocks noRot="1" noChangeAspect="1" noMove="1" noResize="1" noEditPoints="1" noAdjustHandles="1" noChangeArrowheads="1" noChangeShapeType="1" noTextEdit="1"/>
              </p:cNvSpPr>
              <p:nvPr/>
            </p:nvSpPr>
            <p:spPr>
              <a:xfrm>
                <a:off x="2546029" y="4421192"/>
                <a:ext cx="3676648" cy="645561"/>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8" name="CuadroTexto 47"/>
              <p:cNvSpPr txBox="1"/>
              <p:nvPr/>
            </p:nvSpPr>
            <p:spPr>
              <a:xfrm>
                <a:off x="414705" y="5352386"/>
                <a:ext cx="8297839" cy="621196"/>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t>El campo gravitatorio es de sentido contrario al crecimiento del potencial gravitatorio, que nos indica el vector </a:t>
                </a:r>
                <a14:m>
                  <m:oMath xmlns:m="http://schemas.openxmlformats.org/officeDocument/2006/math">
                    <m:acc>
                      <m:accPr>
                        <m:chr m:val="⃗"/>
                        <m:ctrlPr>
                          <a:rPr lang="es-ES" sz="1600" i="1">
                            <a:latin typeface="Cambria Math" panose="02040503050406030204" pitchFamily="18" charset="0"/>
                          </a:rPr>
                        </m:ctrlPr>
                      </m:accPr>
                      <m:e>
                        <m:r>
                          <a:rPr lang="es-ES" sz="1600" i="1">
                            <a:latin typeface="Cambria Math"/>
                          </a:rPr>
                          <m:t>𝑔𝑟𝑎𝑑</m:t>
                        </m:r>
                      </m:e>
                    </m:acc>
                    <m:r>
                      <a:rPr lang="es-ES" sz="1600" i="1">
                        <a:latin typeface="Cambria Math"/>
                      </a:rPr>
                      <m:t>𝑉</m:t>
                    </m:r>
                  </m:oMath>
                </a14:m>
                <a:r>
                  <a:rPr lang="es-ES" sz="1600" dirty="0" smtClean="0"/>
                  <a:t>.</a:t>
                </a:r>
                <a:endParaRPr lang="es-ES" sz="1600" dirty="0"/>
              </a:p>
            </p:txBody>
          </p:sp>
        </mc:Choice>
        <mc:Fallback xmlns="">
          <p:sp>
            <p:nvSpPr>
              <p:cNvPr id="48" name="CuadroTexto 47"/>
              <p:cNvSpPr txBox="1">
                <a:spLocks noRot="1" noChangeAspect="1" noMove="1" noResize="1" noEditPoints="1" noAdjustHandles="1" noChangeArrowheads="1" noChangeShapeType="1" noTextEdit="1"/>
              </p:cNvSpPr>
              <p:nvPr/>
            </p:nvSpPr>
            <p:spPr>
              <a:xfrm>
                <a:off x="414705" y="5352386"/>
                <a:ext cx="8297839" cy="621196"/>
              </a:xfrm>
              <a:prstGeom prst="rect">
                <a:avLst/>
              </a:prstGeom>
              <a:blipFill>
                <a:blip r:embed="rId7"/>
                <a:stretch>
                  <a:fillRect/>
                </a:stretch>
              </a:blipFill>
              <a:effectLst>
                <a:outerShdw blurRad="50800" dist="38100" dir="2700000" algn="tl" rotWithShape="0">
                  <a:prstClr val="black">
                    <a:alpha val="40000"/>
                  </a:prstClr>
                </a:outerShdw>
              </a:effectLst>
            </p:spPr>
            <p:txBody>
              <a:bodyPr/>
              <a:lstStyle/>
              <a:p>
                <a:r>
                  <a:rPr lang="es-ES">
                    <a:noFill/>
                  </a:rPr>
                  <a:t> </a:t>
                </a:r>
              </a:p>
            </p:txBody>
          </p:sp>
        </mc:Fallback>
      </mc:AlternateContent>
    </p:spTree>
    <p:extLst>
      <p:ext uri="{BB962C8B-B14F-4D97-AF65-F5344CB8AC3E}">
        <p14:creationId xmlns:p14="http://schemas.microsoft.com/office/powerpoint/2010/main" val="31728393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6</a:t>
            </a:r>
            <a:r>
              <a:rPr lang="es-ES" sz="1600" b="1" dirty="0" smtClean="0">
                <a:solidFill>
                  <a:schemeClr val="bg1"/>
                </a:solidFill>
              </a:rPr>
              <a:t>. Energía potencial gravitatoria</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16" name="Tabla 15"/>
              <p:cNvGraphicFramePr>
                <a:graphicFrameLocks noGrp="1"/>
              </p:cNvGraphicFramePr>
              <p:nvPr>
                <p:extLst>
                  <p:ext uri="{D42A27DB-BD31-4B8C-83A1-F6EECF244321}">
                    <p14:modId xmlns:p14="http://schemas.microsoft.com/office/powerpoint/2010/main" val="2993953596"/>
                  </p:ext>
                </p:extLst>
              </p:nvPr>
            </p:nvGraphicFramePr>
            <p:xfrm>
              <a:off x="561192" y="1184168"/>
              <a:ext cx="8178801" cy="340536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68152">
                    <a:tc>
                      <a:txBody>
                        <a:bodyPr/>
                        <a:lstStyle/>
                        <a:p>
                          <a:pPr algn="r">
                            <a:lnSpc>
                              <a:spcPct val="100000"/>
                            </a:lnSpc>
                          </a:pPr>
                          <a:r>
                            <a:rPr lang="es-ES" sz="1600" dirty="0" smtClean="0">
                              <a:latin typeface="+mn-lt"/>
                            </a:rPr>
                            <a:t>30.</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spcAft>
                              <a:spcPts val="0"/>
                            </a:spcAft>
                          </a:pPr>
                          <a:r>
                            <a:rPr lang="es-ES" sz="1600" dirty="0" smtClean="0">
                              <a:ea typeface="Calibri" panose="020F0502020204030204" pitchFamily="34" charset="0"/>
                              <a:cs typeface="Times New Roman" panose="02020603050405020304" pitchFamily="18" charset="0"/>
                            </a:rPr>
                            <a:t>Cuatro masas de 2, 4, 3 y 0,4 kg, respectivamente, se encuentran en los vértices de un cuadrado de 2 m de lado. i) ¿Cuánto </a:t>
                          </a:r>
                          <a:r>
                            <a:rPr lang="es-ES" sz="1600" dirty="0">
                              <a:ea typeface="Calibri" panose="020F0502020204030204" pitchFamily="34" charset="0"/>
                              <a:cs typeface="Times New Roman" panose="02020603050405020304" pitchFamily="18" charset="0"/>
                            </a:rPr>
                            <a:t>vale el potencial en el centro del cuadrado? i</a:t>
                          </a:r>
                          <a:r>
                            <a:rPr lang="es-ES" sz="1600" dirty="0" smtClean="0">
                              <a:ea typeface="Calibri" panose="020F0502020204030204" pitchFamily="34" charset="0"/>
                              <a:cs typeface="Times New Roman" panose="02020603050405020304" pitchFamily="18" charset="0"/>
                            </a:rPr>
                            <a:t>i) ¿Qué </a:t>
                          </a:r>
                          <a:r>
                            <a:rPr lang="es-ES" sz="1600" dirty="0">
                              <a:ea typeface="Calibri" panose="020F0502020204030204" pitchFamily="34" charset="0"/>
                              <a:cs typeface="Times New Roman" panose="02020603050405020304" pitchFamily="18" charset="0"/>
                            </a:rPr>
                            <a:t>energía potencial adquirirá una masa de 10 kg situada en dicho punto?</a:t>
                          </a:r>
                        </a:p>
                        <a:p>
                          <a:pPr marL="0" indent="0" algn="just">
                            <a:spcAft>
                              <a:spcPts val="0"/>
                            </a:spcAft>
                          </a:pPr>
                          <a:r>
                            <a:rPr lang="es-ES" sz="1600" dirty="0" smtClean="0">
                              <a:ea typeface="Calibri" panose="020F0502020204030204" pitchFamily="34" charset="0"/>
                              <a:cs typeface="Times New Roman" panose="02020603050405020304" pitchFamily="18" charset="0"/>
                            </a:rPr>
                            <a:t>Dato: </a:t>
                          </a:r>
                          <a14:m>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endParaRPr lang="es-ES" sz="1600" dirty="0" smtClean="0">
                            <a:ea typeface="Calibri" panose="020F0502020204030204" pitchFamily="34" charset="0"/>
                            <a:cs typeface="Times New Roman" panose="02020603050405020304" pitchFamily="18" charset="0"/>
                          </a:endParaRPr>
                        </a:p>
                        <a:p>
                          <a:pPr marL="0" indent="0" algn="just">
                            <a:spcAft>
                              <a:spcPts val="0"/>
                            </a:spcAft>
                          </a:pPr>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 </a:t>
                          </a:r>
                          <a14:m>
                            <m:oMath xmlns:m="http://schemas.openxmlformats.org/officeDocument/2006/math">
                              <m:r>
                                <m:rPr>
                                  <m:sty m:val="p"/>
                                </m:rPr>
                                <a:rPr lang="es-ES" sz="1600">
                                  <a:latin typeface="Cambria Math" panose="02040503050406030204" pitchFamily="18" charset="0"/>
                                  <a:ea typeface="Calibri" panose="020F0502020204030204" pitchFamily="34" charset="0"/>
                                  <a:cs typeface="Times New Roman" panose="02020603050405020304" pitchFamily="18" charset="0"/>
                                </a:rPr>
                                <m:t>i</m:t>
                              </m:r>
                              <m:r>
                                <a:rPr lang="es-ES" sz="1600" b="0" i="0" smtClean="0">
                                  <a:latin typeface="Cambria Math" panose="02040503050406030204" pitchFamily="18" charset="0"/>
                                  <a:ea typeface="Calibri" panose="020F0502020204030204" pitchFamily="34" charset="0"/>
                                  <a:cs typeface="Times New Roman" panose="02020603050405020304" pitchFamily="18" charset="0"/>
                                </a:rPr>
                                <m:t>) </m:t>
                              </m:r>
                              <m:r>
                                <a:rPr lang="es-ES" sz="1600" b="0" i="1" smtClean="0">
                                  <a:latin typeface="Cambria Math" panose="02040503050406030204" pitchFamily="18" charset="0"/>
                                  <a:ea typeface="Calibri" panose="020F0502020204030204" pitchFamily="34" charset="0"/>
                                  <a:cs typeface="Times New Roman" panose="02020603050405020304" pitchFamily="18" charset="0"/>
                                </a:rPr>
                                <m:t>𝑉</m:t>
                              </m:r>
                              <m:r>
                                <a:rPr lang="es-E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=−4,4·</m:t>
                              </m:r>
                              <m:sSup>
                                <m:sSupPr>
                                  <m:ctrlPr>
                                    <a:rPr lang="es-ES" sz="1600" b="0" i="1" smtClean="0">
                                      <a:solidFill>
                                        <a:schemeClr val="tx1"/>
                                      </a:solidFill>
                                      <a:latin typeface="Cambria Math" panose="02040503050406030204" pitchFamily="18" charset="0"/>
                                      <a:cs typeface="Times New Roman" panose="02020603050405020304" pitchFamily="18" charset="0"/>
                                    </a:rPr>
                                  </m:ctrlPr>
                                </m:sSupPr>
                                <m:e>
                                  <m:r>
                                    <a:rPr lang="es-ES" sz="1600" b="0" i="1" smtClean="0">
                                      <a:solidFill>
                                        <a:schemeClr val="tx1"/>
                                      </a:solidFill>
                                      <a:latin typeface="Cambria Math" panose="02040503050406030204" pitchFamily="18" charset="0"/>
                                      <a:cs typeface="Times New Roman" panose="02020603050405020304" pitchFamily="18" charset="0"/>
                                    </a:rPr>
                                    <m:t>10</m:t>
                                  </m:r>
                                </m:e>
                                <m:sup>
                                  <m:r>
                                    <a:rPr lang="es-ES" sz="1600" b="0" i="1" smtClean="0">
                                      <a:solidFill>
                                        <a:schemeClr val="tx1"/>
                                      </a:solidFill>
                                      <a:latin typeface="Cambria Math" panose="02040503050406030204" pitchFamily="18" charset="0"/>
                                      <a:cs typeface="Times New Roman" panose="02020603050405020304" pitchFamily="18" charset="0"/>
                                    </a:rPr>
                                    <m:t>−10</m:t>
                                  </m:r>
                                </m:sup>
                              </m:sSup>
                              <m:r>
                                <a:rPr lang="es-ES" sz="1600" b="0" i="1" smtClean="0">
                                  <a:solidFill>
                                    <a:schemeClr val="tx1"/>
                                  </a:solidFill>
                                  <a:latin typeface="Cambria Math" panose="02040503050406030204" pitchFamily="18" charset="0"/>
                                  <a:cs typeface="Times New Roman" panose="02020603050405020304" pitchFamily="18" charset="0"/>
                                </a:rPr>
                                <m:t> </m:t>
                              </m:r>
                              <m:r>
                                <a:rPr lang="es-ES" sz="1600" b="0" i="1" smtClean="0">
                                  <a:solidFill>
                                    <a:schemeClr val="tx1"/>
                                  </a:solidFill>
                                  <a:latin typeface="Cambria Math" panose="02040503050406030204" pitchFamily="18" charset="0"/>
                                  <a:cs typeface="Times New Roman" panose="02020603050405020304" pitchFamily="18" charset="0"/>
                                </a:rPr>
                                <m:t>𝐽</m:t>
                              </m:r>
                              <m:r>
                                <a:rPr lang="es-ES" sz="1600" b="0" i="0" smtClean="0">
                                  <a:solidFill>
                                    <a:schemeClr val="tx1"/>
                                  </a:solidFill>
                                  <a:latin typeface="Cambria Math" panose="02040503050406030204" pitchFamily="18" charset="0"/>
                                  <a:cs typeface="Times New Roman" panose="02020603050405020304" pitchFamily="18" charset="0"/>
                                </a:rPr>
                                <m:t> </m:t>
                              </m:r>
                              <m:sSup>
                                <m:sSupPr>
                                  <m:ctrlPr>
                                    <a:rPr lang="es-ES" sz="1600" b="0" i="1" smtClean="0">
                                      <a:solidFill>
                                        <a:schemeClr val="tx1"/>
                                      </a:solidFill>
                                      <a:latin typeface="Cambria Math" panose="02040503050406030204" pitchFamily="18" charset="0"/>
                                      <a:cs typeface="Times New Roman" panose="02020603050405020304" pitchFamily="18" charset="0"/>
                                    </a:rPr>
                                  </m:ctrlPr>
                                </m:sSupPr>
                                <m:e>
                                  <m:r>
                                    <a:rPr lang="es-ES" sz="1600" b="0" i="1" smtClean="0">
                                      <a:solidFill>
                                        <a:schemeClr val="tx1"/>
                                      </a:solidFill>
                                      <a:latin typeface="Cambria Math" panose="02040503050406030204" pitchFamily="18" charset="0"/>
                                      <a:cs typeface="Times New Roman" panose="02020603050405020304" pitchFamily="18" charset="0"/>
                                    </a:rPr>
                                    <m:t>𝑘𝑔</m:t>
                                  </m:r>
                                </m:e>
                                <m:sup>
                                  <m:r>
                                    <a:rPr lang="es-ES" sz="1600" b="0" i="1" smtClean="0">
                                      <a:solidFill>
                                        <a:schemeClr val="tx1"/>
                                      </a:solidFill>
                                      <a:latin typeface="Cambria Math" panose="02040503050406030204" pitchFamily="18" charset="0"/>
                                      <a:cs typeface="Times New Roman" panose="02020603050405020304" pitchFamily="18" charset="0"/>
                                    </a:rPr>
                                    <m:t>−1</m:t>
                                  </m:r>
                                </m:sup>
                              </m:sSup>
                            </m:oMath>
                          </a14:m>
                          <a:r>
                            <a:rPr lang="es-ES" sz="1600" dirty="0" smtClean="0">
                              <a:solidFill>
                                <a:schemeClr val="accent5">
                                  <a:lumMod val="75000"/>
                                </a:schemeClr>
                              </a:solidFill>
                              <a:ea typeface="Calibri" panose="020F0502020204030204" pitchFamily="34" charset="0"/>
                              <a:cs typeface="Times New Roman" panose="02020603050405020304" pitchFamily="18" charset="0"/>
                            </a:rPr>
                            <a:t>; </a:t>
                          </a:r>
                          <a:r>
                            <a:rPr lang="es-ES" sz="1600" dirty="0" smtClean="0">
                              <a:ea typeface="Calibri" panose="020F0502020204030204" pitchFamily="34" charset="0"/>
                              <a:cs typeface="Times New Roman" panose="02020603050405020304" pitchFamily="18" charset="0"/>
                            </a:rPr>
                            <a:t>ii) </a:t>
                          </a:r>
                          <a14:m>
                            <m:oMath xmlns:m="http://schemas.openxmlformats.org/officeDocument/2006/math">
                              <m:sSub>
                                <m:sSubPr>
                                  <m:ctrlPr>
                                    <a:rPr lang="es-ES" sz="1600" i="1" smtClean="0">
                                      <a:latin typeface="Cambria Math" panose="02040503050406030204" pitchFamily="18" charset="0"/>
                                      <a:cs typeface="Times New Roman" panose="02020603050405020304" pitchFamily="18" charset="0"/>
                                    </a:rPr>
                                  </m:ctrlPr>
                                </m:sSubPr>
                                <m:e>
                                  <m:r>
                                    <a:rPr lang="es-ES" sz="1600" b="0" i="1" smtClean="0">
                                      <a:latin typeface="Cambria Math" panose="02040503050406030204" pitchFamily="18" charset="0"/>
                                      <a:cs typeface="Times New Roman" panose="02020603050405020304" pitchFamily="18" charset="0"/>
                                    </a:rPr>
                                    <m:t>𝐸</m:t>
                                  </m:r>
                                </m:e>
                                <m:sub>
                                  <m:r>
                                    <a:rPr lang="es-ES" sz="1600" b="0" i="1" smtClean="0">
                                      <a:latin typeface="Cambria Math" panose="02040503050406030204" pitchFamily="18" charset="0"/>
                                      <a:cs typeface="Times New Roman" panose="02020603050405020304" pitchFamily="18" charset="0"/>
                                    </a:rPr>
                                    <m:t>𝑃</m:t>
                                  </m:r>
                                </m:sub>
                              </m:sSub>
                              <m:r>
                                <a:rPr lang="es-ES" sz="1600" b="0" i="1" smtClean="0">
                                  <a:latin typeface="Cambria Math" panose="02040503050406030204" pitchFamily="18" charset="0"/>
                                  <a:cs typeface="Times New Roman" panose="02020603050405020304" pitchFamily="18" charset="0"/>
                                </a:rPr>
                                <m:t>=</m:t>
                              </m:r>
                              <m:r>
                                <a:rPr lang="es-ES" sz="1600" i="1">
                                  <a:latin typeface="Cambria Math" panose="02040503050406030204" pitchFamily="18" charset="0"/>
                                  <a:ea typeface="Calibri" panose="020F0502020204030204" pitchFamily="34" charset="0"/>
                                  <a:cs typeface="Times New Roman" panose="02020603050405020304" pitchFamily="18" charset="0"/>
                                </a:rPr>
                                <m:t>−4,4·</m:t>
                              </m:r>
                              <m:sSup>
                                <m:sSupPr>
                                  <m:ctrlPr>
                                    <a:rPr lang="es-ES" sz="1600" i="1">
                                      <a:latin typeface="Cambria Math" panose="02040503050406030204" pitchFamily="18" charset="0"/>
                                      <a:cs typeface="Times New Roman" panose="02020603050405020304" pitchFamily="18" charset="0"/>
                                    </a:rPr>
                                  </m:ctrlPr>
                                </m:sSupPr>
                                <m:e>
                                  <m:r>
                                    <a:rPr lang="es-ES" sz="1600" i="1">
                                      <a:latin typeface="Cambria Math" panose="02040503050406030204" pitchFamily="18" charset="0"/>
                                      <a:cs typeface="Times New Roman" panose="02020603050405020304" pitchFamily="18" charset="0"/>
                                    </a:rPr>
                                    <m:t>10</m:t>
                                  </m:r>
                                </m:e>
                                <m:sup>
                                  <m:r>
                                    <a:rPr lang="es-ES" sz="1600" i="1">
                                      <a:latin typeface="Cambria Math" panose="02040503050406030204" pitchFamily="18" charset="0"/>
                                      <a:cs typeface="Times New Roman" panose="02020603050405020304" pitchFamily="18" charset="0"/>
                                    </a:rPr>
                                    <m:t>−</m:t>
                                  </m:r>
                                  <m:r>
                                    <a:rPr lang="es-ES" sz="1600" b="0" i="1" smtClean="0">
                                      <a:latin typeface="Cambria Math" panose="02040503050406030204" pitchFamily="18" charset="0"/>
                                      <a:cs typeface="Times New Roman" panose="02020603050405020304" pitchFamily="18" charset="0"/>
                                    </a:rPr>
                                    <m:t>9</m:t>
                                  </m:r>
                                </m:sup>
                              </m:sSup>
                              <m:r>
                                <a:rPr lang="es-ES" sz="1600" i="1">
                                  <a:latin typeface="Cambria Math" panose="02040503050406030204" pitchFamily="18" charset="0"/>
                                  <a:cs typeface="Times New Roman" panose="02020603050405020304" pitchFamily="18" charset="0"/>
                                </a:rPr>
                                <m:t> </m:t>
                              </m:r>
                              <m:r>
                                <a:rPr lang="es-ES" sz="1600" i="1">
                                  <a:latin typeface="Cambria Math" panose="02040503050406030204" pitchFamily="18" charset="0"/>
                                  <a:cs typeface="Times New Roman" panose="02020603050405020304" pitchFamily="18" charset="0"/>
                                </a:rPr>
                                <m:t>𝐽</m:t>
                              </m:r>
                            </m:oMath>
                          </a14:m>
                          <a:endParaRPr lang="es-ES" sz="1600" dirty="0" smtClean="0">
                            <a:ea typeface="Calibri" panose="020F0502020204030204" pitchFamily="34" charset="0"/>
                            <a:cs typeface="Times New Roman" panose="02020603050405020304" pitchFamily="18" charset="0"/>
                          </a:endParaRPr>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741680">
                    <a:tc>
                      <a:txBody>
                        <a:bodyPr/>
                        <a:lstStyle/>
                        <a:p>
                          <a:pPr algn="r">
                            <a:lnSpc>
                              <a:spcPct val="100000"/>
                            </a:lnSpc>
                          </a:pPr>
                          <a:r>
                            <a:rPr lang="es-ES" sz="1600" dirty="0" smtClean="0">
                              <a:latin typeface="+mn-lt"/>
                            </a:rPr>
                            <a:t>31.</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spcAft>
                              <a:spcPts val="0"/>
                            </a:spcAft>
                          </a:pPr>
                          <a:r>
                            <a:rPr lang="es-ES" sz="1600" dirty="0" smtClean="0"/>
                            <a:t>Titán es el mayor de los satélites de Saturno. Es el único satélite conocido que posee una atmósfera importante. Sabiendo que su período orbital es de 15,95 días, determina: i) El potencial gravitatorio que crea Saturno en los puntos de la órbita de Titán, ii) La diferencia de potencial entre el punto anterior y otro en la superficie de Saturno situado a </a:t>
                          </a:r>
                          <a14:m>
                            <m:oMath xmlns:m="http://schemas.openxmlformats.org/officeDocument/2006/math">
                              <m:r>
                                <a:rPr lang="es-ES" sz="1600" b="0" i="1" smtClean="0">
                                  <a:latin typeface="Cambria Math" panose="02040503050406030204" pitchFamily="18" charset="0"/>
                                </a:rPr>
                                <m:t>6,027·</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7</m:t>
                                  </m:r>
                                </m:sup>
                              </m:sSup>
                              <m:r>
                                <a:rPr lang="es-ES" sz="1600" b="0" i="1" smtClean="0">
                                  <a:latin typeface="Cambria Math" panose="02040503050406030204" pitchFamily="18" charset="0"/>
                                </a:rPr>
                                <m:t> </m:t>
                              </m:r>
                              <m:r>
                                <a:rPr lang="es-ES" sz="1600" b="0" i="1" smtClean="0">
                                  <a:latin typeface="Cambria Math" panose="02040503050406030204" pitchFamily="18" charset="0"/>
                                </a:rPr>
                                <m:t>𝑚</m:t>
                              </m:r>
                            </m:oMath>
                          </a14:m>
                          <a:r>
                            <a:rPr lang="es-ES" sz="1600" dirty="0" smtClean="0"/>
                            <a:t>.</a:t>
                          </a:r>
                        </a:p>
                        <a:p>
                          <a:pPr marL="0" indent="0" algn="just">
                            <a:spcAft>
                              <a:spcPts val="0"/>
                            </a:spcAft>
                          </a:pPr>
                          <a:r>
                            <a:rPr lang="es-ES" sz="1600" dirty="0" smtClean="0"/>
                            <a:t>Datos: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𝑆</m:t>
                                  </m:r>
                                </m:sub>
                              </m:sSub>
                              <m:r>
                                <a:rPr lang="es-ES" sz="1600" b="0" i="1" smtClean="0">
                                  <a:latin typeface="Cambria Math" panose="02040503050406030204" pitchFamily="18" charset="0"/>
                                </a:rPr>
                                <m:t>=5,69·</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26</m:t>
                                  </m:r>
                                </m:sup>
                              </m:sSup>
                              <m:r>
                                <a:rPr lang="es-ES" sz="1600" b="0" i="1" smtClean="0">
                                  <a:latin typeface="Cambria Math" panose="02040503050406030204" pitchFamily="18" charset="0"/>
                                </a:rPr>
                                <m:t> </m:t>
                              </m:r>
                              <m:r>
                                <a:rPr lang="es-ES" sz="1600" b="0" i="1" smtClean="0">
                                  <a:latin typeface="Cambria Math" panose="02040503050406030204" pitchFamily="18" charset="0"/>
                                </a:rPr>
                                <m:t>𝑘𝑔</m:t>
                              </m:r>
                              <m:r>
                                <a:rPr lang="es-ES" sz="1600" b="0" i="1" smtClean="0">
                                  <a:latin typeface="Cambria Math" panose="02040503050406030204" pitchFamily="18" charset="0"/>
                                </a:rPr>
                                <m:t>; </m:t>
                              </m:r>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endParaRPr lang="es-ES" sz="1600" dirty="0">
                            <a:ea typeface="Calibri" panose="020F0502020204030204" pitchFamily="34" charset="0"/>
                            <a:cs typeface="Times New Roman" panose="02020603050405020304" pitchFamily="18" charset="0"/>
                          </a:endParaRPr>
                        </a:p>
                        <a:p>
                          <a:pPr marL="0" indent="0" algn="just">
                            <a:spcAft>
                              <a:spcPts val="0"/>
                            </a:spcAft>
                          </a:pPr>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 </a:t>
                          </a:r>
                          <a:r>
                            <a:rPr lang="es-ES" sz="1600" dirty="0" smtClean="0">
                              <a:ea typeface="Calibri" panose="020F0502020204030204" pitchFamily="34" charset="0"/>
                              <a:cs typeface="Times New Roman" panose="02020603050405020304" pitchFamily="18" charset="0"/>
                            </a:rPr>
                            <a:t>i</a:t>
                          </a:r>
                          <a14:m>
                            <m:oMath xmlns:m="http://schemas.openxmlformats.org/officeDocument/2006/math">
                              <m:r>
                                <a:rPr lang="es-ES" sz="1600" b="0" i="1" smtClean="0">
                                  <a:latin typeface="Cambria Math" panose="02040503050406030204" pitchFamily="18" charset="0"/>
                                  <a:ea typeface="Calibri" panose="020F0502020204030204" pitchFamily="34" charset="0"/>
                                  <a:cs typeface="Times New Roman" panose="02020603050405020304" pitchFamily="18" charset="0"/>
                                </a:rPr>
                                <m:t>)</m:t>
                              </m:r>
                            </m:oMath>
                          </a14:m>
                          <a:r>
                            <a:rPr lang="es-ES" sz="1600" b="0" dirty="0" smtClean="0">
                              <a:ea typeface="Calibri" panose="020F0502020204030204" pitchFamily="34" charset="0"/>
                              <a:cs typeface="Times New Roman" panose="02020603050405020304" pitchFamily="18" charset="0"/>
                            </a:rPr>
                            <a:t> </a:t>
                          </a:r>
                          <a14:m>
                            <m:oMath xmlns:m="http://schemas.openxmlformats.org/officeDocument/2006/math">
                              <m:r>
                                <a:rPr lang="es-ES" sz="1600" b="0" i="1" smtClean="0">
                                  <a:latin typeface="Cambria Math" panose="02040503050406030204" pitchFamily="18" charset="0"/>
                                  <a:ea typeface="Calibri" panose="020F0502020204030204" pitchFamily="34" charset="0"/>
                                  <a:cs typeface="Times New Roman" panose="02020603050405020304" pitchFamily="18" charset="0"/>
                                </a:rPr>
                                <m:t>𝑉</m:t>
                              </m:r>
                              <m:r>
                                <a:rPr lang="es-ES" sz="1600" b="0" i="1" smtClean="0">
                                  <a:latin typeface="Cambria Math" panose="02040503050406030204" pitchFamily="18" charset="0"/>
                                  <a:ea typeface="Calibri" panose="020F0502020204030204" pitchFamily="34" charset="0"/>
                                  <a:cs typeface="Times New Roman" panose="02020603050405020304" pitchFamily="18" charset="0"/>
                                </a:rPr>
                                <m:t>=−3,11·</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10</m:t>
                                  </m:r>
                                </m:e>
                                <m:sup>
                                  <m:r>
                                    <a:rPr lang="es-ES" sz="1600" b="0" i="1" smtClean="0">
                                      <a:latin typeface="Cambria Math" panose="02040503050406030204" pitchFamily="18" charset="0"/>
                                      <a:cs typeface="Times New Roman" panose="02020603050405020304" pitchFamily="18" charset="0"/>
                                    </a:rPr>
                                    <m:t>7</m:t>
                                  </m:r>
                                </m:sup>
                              </m:sSup>
                              <m:r>
                                <a:rPr lang="es-ES" sz="1600" b="0" i="1" smtClean="0">
                                  <a:latin typeface="Cambria Math" panose="02040503050406030204" pitchFamily="18" charset="0"/>
                                  <a:cs typeface="Times New Roman" panose="02020603050405020304" pitchFamily="18" charset="0"/>
                                </a:rPr>
                                <m:t> </m:t>
                              </m:r>
                              <m:r>
                                <a:rPr lang="es-ES" sz="1600" b="0" i="1" smtClean="0">
                                  <a:latin typeface="Cambria Math" panose="02040503050406030204" pitchFamily="18" charset="0"/>
                                  <a:cs typeface="Times New Roman" panose="02020603050405020304" pitchFamily="18" charset="0"/>
                                </a:rPr>
                                <m:t>𝐽</m:t>
                              </m:r>
                              <m:r>
                                <a:rPr lang="es-ES" sz="1600" b="0" i="1" smtClean="0">
                                  <a:latin typeface="Cambria Math" panose="02040503050406030204" pitchFamily="18" charset="0"/>
                                  <a:cs typeface="Times New Roman" panose="02020603050405020304" pitchFamily="18" charset="0"/>
                                </a:rPr>
                                <m:t> </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𝑘𝑔</m:t>
                                  </m:r>
                                </m:e>
                                <m:sup>
                                  <m:r>
                                    <a:rPr lang="es-ES" sz="1600" b="0" i="1" smtClean="0">
                                      <a:latin typeface="Cambria Math" panose="02040503050406030204" pitchFamily="18" charset="0"/>
                                      <a:cs typeface="Times New Roman" panose="02020603050405020304" pitchFamily="18" charset="0"/>
                                    </a:rPr>
                                    <m:t>−1</m:t>
                                  </m:r>
                                </m:sup>
                              </m:sSup>
                            </m:oMath>
                          </a14:m>
                          <a:r>
                            <a:rPr lang="es-ES" sz="1600" b="0" dirty="0" smtClean="0">
                              <a:ea typeface="Calibri" panose="020F0502020204030204" pitchFamily="34" charset="0"/>
                              <a:cs typeface="Times New Roman" panose="02020603050405020304" pitchFamily="18" charset="0"/>
                            </a:rPr>
                            <a:t>; ii) </a:t>
                          </a:r>
                          <a14:m>
                            <m:oMath xmlns:m="http://schemas.openxmlformats.org/officeDocument/2006/math">
                              <m:r>
                                <a:rPr lang="es-E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s-ES" sz="1600" b="0" i="1" smtClean="0">
                                  <a:latin typeface="Cambria Math" panose="02040503050406030204" pitchFamily="18" charset="0"/>
                                  <a:ea typeface="Cambria Math" panose="02040503050406030204" pitchFamily="18" charset="0"/>
                                  <a:cs typeface="Times New Roman" panose="02020603050405020304" pitchFamily="18" charset="0"/>
                                </a:rPr>
                                <m:t>𝑉</m:t>
                              </m:r>
                              <m:r>
                                <a:rPr lang="es-ES" sz="1600" b="0" i="1" smtClean="0">
                                  <a:latin typeface="Cambria Math" panose="02040503050406030204" pitchFamily="18" charset="0"/>
                                  <a:ea typeface="Cambria Math" panose="02040503050406030204" pitchFamily="18" charset="0"/>
                                  <a:cs typeface="Times New Roman" panose="02020603050405020304" pitchFamily="18" charset="0"/>
                                </a:rPr>
                                <m:t>=−5,99·</m:t>
                              </m:r>
                              <m:sSup>
                                <m:sSupPr>
                                  <m:ctrlPr>
                                    <a:rPr lang="es-ES" sz="16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s-ES" sz="1600" b="0" i="1" smtClean="0">
                                      <a:latin typeface="Cambria Math" panose="02040503050406030204" pitchFamily="18" charset="0"/>
                                      <a:ea typeface="Cambria Math" panose="02040503050406030204" pitchFamily="18" charset="0"/>
                                      <a:cs typeface="Times New Roman" panose="02020603050405020304" pitchFamily="18" charset="0"/>
                                    </a:rPr>
                                    <m:t>8</m:t>
                                  </m:r>
                                </m:sup>
                              </m:sSup>
                              <m:r>
                                <a:rPr lang="es-ES" sz="1600" i="1">
                                  <a:latin typeface="Cambria Math" panose="02040503050406030204" pitchFamily="18" charset="0"/>
                                  <a:cs typeface="Times New Roman" panose="02020603050405020304" pitchFamily="18" charset="0"/>
                                </a:rPr>
                                <m:t>𝐽</m:t>
                              </m:r>
                              <m:r>
                                <a:rPr lang="es-ES" sz="1600" i="1">
                                  <a:latin typeface="Cambria Math" panose="02040503050406030204" pitchFamily="18" charset="0"/>
                                  <a:cs typeface="Times New Roman" panose="02020603050405020304" pitchFamily="18" charset="0"/>
                                </a:rPr>
                                <m:t> </m:t>
                              </m:r>
                              <m:sSup>
                                <m:sSupPr>
                                  <m:ctrlPr>
                                    <a:rPr lang="es-ES" sz="1600" i="1">
                                      <a:latin typeface="Cambria Math" panose="02040503050406030204" pitchFamily="18" charset="0"/>
                                      <a:cs typeface="Times New Roman" panose="02020603050405020304" pitchFamily="18" charset="0"/>
                                    </a:rPr>
                                  </m:ctrlPr>
                                </m:sSupPr>
                                <m:e>
                                  <m:r>
                                    <a:rPr lang="es-ES" sz="1600" i="1">
                                      <a:latin typeface="Cambria Math" panose="02040503050406030204" pitchFamily="18" charset="0"/>
                                      <a:cs typeface="Times New Roman" panose="02020603050405020304" pitchFamily="18" charset="0"/>
                                    </a:rPr>
                                    <m:t>𝑘𝑔</m:t>
                                  </m:r>
                                </m:e>
                                <m:sup>
                                  <m:r>
                                    <a:rPr lang="es-ES" sz="1600" i="1">
                                      <a:latin typeface="Cambria Math" panose="02040503050406030204" pitchFamily="18" charset="0"/>
                                      <a:cs typeface="Times New Roman" panose="02020603050405020304" pitchFamily="18" charset="0"/>
                                    </a:rPr>
                                    <m:t>−1</m:t>
                                  </m:r>
                                </m:sup>
                              </m:sSup>
                            </m:oMath>
                          </a14:m>
                          <a:endParaRPr lang="es-ES" sz="1600" dirty="0"/>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16" name="Tabla 15"/>
              <p:cNvGraphicFramePr>
                <a:graphicFrameLocks noGrp="1"/>
              </p:cNvGraphicFramePr>
              <p:nvPr>
                <p:extLst>
                  <p:ext uri="{D42A27DB-BD31-4B8C-83A1-F6EECF244321}">
                    <p14:modId xmlns:p14="http://schemas.microsoft.com/office/powerpoint/2010/main" val="2993953596"/>
                  </p:ext>
                </p:extLst>
              </p:nvPr>
            </p:nvGraphicFramePr>
            <p:xfrm>
              <a:off x="561192" y="1184168"/>
              <a:ext cx="8178801" cy="340536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291200">
                    <a:tc>
                      <a:txBody>
                        <a:bodyPr/>
                        <a:lstStyle/>
                        <a:p>
                          <a:pPr algn="r">
                            <a:lnSpc>
                              <a:spcPct val="100000"/>
                            </a:lnSpc>
                          </a:pPr>
                          <a:r>
                            <a:rPr lang="es-ES" sz="1600" dirty="0" smtClean="0">
                              <a:latin typeface="+mn-lt"/>
                            </a:rPr>
                            <a:t>30.</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4922" t="-26887" r="-156" b="-144811"/>
                          </a:stretch>
                        </a:blipFill>
                      </a:tcPr>
                    </a:tc>
                    <a:tc hMerge="1">
                      <a:txBody>
                        <a:bodyPr/>
                        <a:lstStyle/>
                        <a:p>
                          <a:endParaRPr lang="es-ES" sz="1600" dirty="0"/>
                        </a:p>
                      </a:txBody>
                      <a:tcPr/>
                    </a:tc>
                    <a:extLst>
                      <a:ext uri="{0D108BD9-81ED-4DB2-BD59-A6C34878D82A}">
                        <a16:rowId xmlns:a16="http://schemas.microsoft.com/office/drawing/2014/main" val="1235451715"/>
                      </a:ext>
                    </a:extLst>
                  </a:tr>
                  <a:tr h="1778880">
                    <a:tc>
                      <a:txBody>
                        <a:bodyPr/>
                        <a:lstStyle/>
                        <a:p>
                          <a:pPr algn="r">
                            <a:lnSpc>
                              <a:spcPct val="100000"/>
                            </a:lnSpc>
                          </a:pPr>
                          <a:r>
                            <a:rPr lang="es-ES" sz="1600" dirty="0" smtClean="0">
                              <a:latin typeface="+mn-lt"/>
                            </a:rPr>
                            <a:t>31.</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4922" t="-92123" r="-156" b="-5137"/>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39597664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7. Representación gráfica del campo</a:t>
            </a:r>
            <a:endParaRPr lang="es-ES" sz="1600" b="1" dirty="0">
              <a:solidFill>
                <a:schemeClr val="bg1"/>
              </a:solidFill>
            </a:endParaRPr>
          </a:p>
        </p:txBody>
      </p:sp>
      <p:sp>
        <p:nvSpPr>
          <p:cNvPr id="13" name="38 CuadroTexto"/>
          <p:cNvSpPr txBox="1"/>
          <p:nvPr/>
        </p:nvSpPr>
        <p:spPr>
          <a:xfrm>
            <a:off x="300249" y="1037230"/>
            <a:ext cx="5773005" cy="369332"/>
          </a:xfrm>
          <a:prstGeom prst="rect">
            <a:avLst/>
          </a:prstGeom>
          <a:noFill/>
        </p:spPr>
        <p:txBody>
          <a:bodyPr wrap="square" rtlCol="0">
            <a:spAutoFit/>
          </a:bodyPr>
          <a:lstStyle/>
          <a:p>
            <a:r>
              <a:rPr lang="es-ES" b="1" dirty="0">
                <a:solidFill>
                  <a:srgbClr val="002060"/>
                </a:solidFill>
                <a:cs typeface="Arial" pitchFamily="34" charset="0"/>
                <a:sym typeface="Wingdings 3" panose="05040102010807070707" pitchFamily="18" charset="2"/>
              </a:rPr>
              <a:t>7</a:t>
            </a:r>
            <a:r>
              <a:rPr lang="es-ES" b="1" dirty="0" smtClean="0">
                <a:solidFill>
                  <a:srgbClr val="002060"/>
                </a:solidFill>
                <a:cs typeface="Arial" pitchFamily="34" charset="0"/>
                <a:sym typeface="Wingdings 3" panose="05040102010807070707" pitchFamily="18" charset="2"/>
              </a:rPr>
              <a:t>.1. </a:t>
            </a:r>
            <a:r>
              <a:rPr lang="es-ES" b="1" dirty="0" smtClean="0">
                <a:solidFill>
                  <a:srgbClr val="002060"/>
                </a:solidFill>
                <a:cs typeface="Arial" pitchFamily="34" charset="0"/>
              </a:rPr>
              <a:t>Líneas de fuerza y superficies equipotenciales</a:t>
            </a:r>
            <a:endParaRPr lang="es-ES" b="1" dirty="0">
              <a:solidFill>
                <a:srgbClr val="002060"/>
              </a:solidFill>
              <a:cs typeface="Arial" pitchFamily="34" charset="0"/>
            </a:endParaRPr>
          </a:p>
        </p:txBody>
      </p:sp>
      <p:grpSp>
        <p:nvGrpSpPr>
          <p:cNvPr id="14" name="67 Grupo"/>
          <p:cNvGrpSpPr/>
          <p:nvPr/>
        </p:nvGrpSpPr>
        <p:grpSpPr>
          <a:xfrm>
            <a:off x="387120" y="1787857"/>
            <a:ext cx="3529788" cy="3645497"/>
            <a:chOff x="578189" y="1692322"/>
            <a:chExt cx="3435731" cy="3645497"/>
          </a:xfrm>
        </p:grpSpPr>
        <p:grpSp>
          <p:nvGrpSpPr>
            <p:cNvPr id="15" name="59 Grupo"/>
            <p:cNvGrpSpPr/>
            <p:nvPr/>
          </p:nvGrpSpPr>
          <p:grpSpPr>
            <a:xfrm>
              <a:off x="578189" y="1895618"/>
              <a:ext cx="3435731" cy="3442201"/>
              <a:chOff x="196052" y="1240525"/>
              <a:chExt cx="3435731" cy="3442201"/>
            </a:xfrm>
          </p:grpSpPr>
          <p:pic>
            <p:nvPicPr>
              <p:cNvPr id="2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8661" y="2217311"/>
                <a:ext cx="1492652" cy="1492652"/>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9 Conector recto"/>
              <p:cNvCxnSpPr/>
              <p:nvPr/>
            </p:nvCxnSpPr>
            <p:spPr>
              <a:xfrm>
                <a:off x="1910686" y="1240525"/>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26 Conector recto"/>
              <p:cNvCxnSpPr/>
              <p:nvPr/>
            </p:nvCxnSpPr>
            <p:spPr>
              <a:xfrm flipV="1">
                <a:off x="1910686" y="3602726"/>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27 Conector recto"/>
              <p:cNvCxnSpPr/>
              <p:nvPr/>
            </p:nvCxnSpPr>
            <p:spPr>
              <a:xfrm rot="900000">
                <a:off x="2239299" y="1292912"/>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28 Conector recto"/>
              <p:cNvCxnSpPr/>
              <p:nvPr/>
            </p:nvCxnSpPr>
            <p:spPr>
              <a:xfrm rot="1800000">
                <a:off x="2515522" y="1416736"/>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29 Conector recto"/>
              <p:cNvCxnSpPr/>
              <p:nvPr/>
            </p:nvCxnSpPr>
            <p:spPr>
              <a:xfrm rot="2700000">
                <a:off x="2753646" y="1592949"/>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30 Conector recto"/>
              <p:cNvCxnSpPr/>
              <p:nvPr/>
            </p:nvCxnSpPr>
            <p:spPr>
              <a:xfrm rot="3600000">
                <a:off x="2929857" y="1812025"/>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32 Conector recto"/>
              <p:cNvCxnSpPr/>
              <p:nvPr/>
            </p:nvCxnSpPr>
            <p:spPr>
              <a:xfrm rot="4500000">
                <a:off x="3048920" y="2107300"/>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33 Conector recto"/>
              <p:cNvCxnSpPr/>
              <p:nvPr/>
            </p:nvCxnSpPr>
            <p:spPr>
              <a:xfrm rot="5400000">
                <a:off x="3091782" y="2416863"/>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1" name="12 Grupo"/>
              <p:cNvGrpSpPr/>
              <p:nvPr/>
            </p:nvGrpSpPr>
            <p:grpSpPr>
              <a:xfrm flipH="1">
                <a:off x="196052" y="1295186"/>
                <a:ext cx="1418136" cy="1663951"/>
                <a:chOff x="2366047" y="1445312"/>
                <a:chExt cx="1418136" cy="1663951"/>
              </a:xfrm>
            </p:grpSpPr>
            <p:cxnSp>
              <p:nvCxnSpPr>
                <p:cNvPr id="44" name="34 Conector recto"/>
                <p:cNvCxnSpPr/>
                <p:nvPr/>
              </p:nvCxnSpPr>
              <p:spPr>
                <a:xfrm rot="900000">
                  <a:off x="2391699" y="1445312"/>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35 Conector recto"/>
                <p:cNvCxnSpPr/>
                <p:nvPr/>
              </p:nvCxnSpPr>
              <p:spPr>
                <a:xfrm rot="1800000">
                  <a:off x="2667922" y="1569136"/>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36 Conector recto"/>
                <p:cNvCxnSpPr/>
                <p:nvPr/>
              </p:nvCxnSpPr>
              <p:spPr>
                <a:xfrm rot="2700000">
                  <a:off x="2906046" y="1745349"/>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37 Conector recto"/>
                <p:cNvCxnSpPr/>
                <p:nvPr/>
              </p:nvCxnSpPr>
              <p:spPr>
                <a:xfrm rot="3600000">
                  <a:off x="3082257" y="1964425"/>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39 Conector recto"/>
                <p:cNvCxnSpPr/>
                <p:nvPr/>
              </p:nvCxnSpPr>
              <p:spPr>
                <a:xfrm rot="4500000">
                  <a:off x="3201320" y="2259700"/>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40 Conector recto"/>
                <p:cNvCxnSpPr/>
                <p:nvPr/>
              </p:nvCxnSpPr>
              <p:spPr>
                <a:xfrm rot="5400000">
                  <a:off x="3244182" y="2569263"/>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2" name="52 Grupo"/>
              <p:cNvGrpSpPr/>
              <p:nvPr/>
            </p:nvGrpSpPr>
            <p:grpSpPr>
              <a:xfrm flipV="1">
                <a:off x="2202275" y="3301408"/>
                <a:ext cx="1375274" cy="1354388"/>
                <a:chOff x="2980197" y="3451534"/>
                <a:chExt cx="1375274" cy="1354388"/>
              </a:xfrm>
            </p:grpSpPr>
            <p:cxnSp>
              <p:nvCxnSpPr>
                <p:cNvPr id="39" name="47 Conector recto"/>
                <p:cNvCxnSpPr/>
                <p:nvPr/>
              </p:nvCxnSpPr>
              <p:spPr>
                <a:xfrm rot="900000">
                  <a:off x="3005849" y="3451534"/>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48 Conector recto"/>
                <p:cNvCxnSpPr/>
                <p:nvPr/>
              </p:nvCxnSpPr>
              <p:spPr>
                <a:xfrm rot="1800000">
                  <a:off x="3282072" y="3575358"/>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49 Conector recto"/>
                <p:cNvCxnSpPr/>
                <p:nvPr/>
              </p:nvCxnSpPr>
              <p:spPr>
                <a:xfrm rot="2700000">
                  <a:off x="3520196" y="3751571"/>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50 Conector recto"/>
                <p:cNvCxnSpPr/>
                <p:nvPr/>
              </p:nvCxnSpPr>
              <p:spPr>
                <a:xfrm rot="3600000">
                  <a:off x="3696407" y="3970647"/>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51 Conector recto"/>
                <p:cNvCxnSpPr/>
                <p:nvPr/>
              </p:nvCxnSpPr>
              <p:spPr>
                <a:xfrm rot="4500000">
                  <a:off x="3815470" y="4265922"/>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3" name="58 Grupo"/>
              <p:cNvGrpSpPr/>
              <p:nvPr/>
            </p:nvGrpSpPr>
            <p:grpSpPr>
              <a:xfrm flipH="1" flipV="1">
                <a:off x="250644" y="3287760"/>
                <a:ext cx="1375274" cy="1354388"/>
                <a:chOff x="4863587" y="4229455"/>
                <a:chExt cx="1375274" cy="1354388"/>
              </a:xfrm>
            </p:grpSpPr>
            <p:cxnSp>
              <p:nvCxnSpPr>
                <p:cNvPr id="34" name="53 Conector recto"/>
                <p:cNvCxnSpPr/>
                <p:nvPr/>
              </p:nvCxnSpPr>
              <p:spPr>
                <a:xfrm rot="900000">
                  <a:off x="4889239" y="4229455"/>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54 Conector recto"/>
                <p:cNvCxnSpPr/>
                <p:nvPr/>
              </p:nvCxnSpPr>
              <p:spPr>
                <a:xfrm rot="1800000">
                  <a:off x="5165462" y="4353279"/>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55 Conector recto"/>
                <p:cNvCxnSpPr/>
                <p:nvPr/>
              </p:nvCxnSpPr>
              <p:spPr>
                <a:xfrm rot="2700000">
                  <a:off x="5403586" y="4529492"/>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56 Conector recto"/>
                <p:cNvCxnSpPr/>
                <p:nvPr/>
              </p:nvCxnSpPr>
              <p:spPr>
                <a:xfrm rot="3600000">
                  <a:off x="5579797" y="4748568"/>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57 Conector recto"/>
                <p:cNvCxnSpPr/>
                <p:nvPr/>
              </p:nvCxnSpPr>
              <p:spPr>
                <a:xfrm rot="4500000">
                  <a:off x="5698860" y="5043843"/>
                  <a:ext cx="1" cy="1080000"/>
                </a:xfrm>
                <a:prstGeom prst="line">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17" name="60 Elipse"/>
            <p:cNvSpPr/>
            <p:nvPr/>
          </p:nvSpPr>
          <p:spPr>
            <a:xfrm>
              <a:off x="1214650" y="2538483"/>
              <a:ext cx="2160000" cy="2160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8" name="61 Elipse"/>
            <p:cNvSpPr/>
            <p:nvPr/>
          </p:nvSpPr>
          <p:spPr>
            <a:xfrm>
              <a:off x="862083" y="2172267"/>
              <a:ext cx="2880000" cy="2880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9" name="62 CuadroTexto"/>
            <p:cNvSpPr txBox="1"/>
            <p:nvPr/>
          </p:nvSpPr>
          <p:spPr>
            <a:xfrm>
              <a:off x="2224586" y="1692322"/>
              <a:ext cx="1558440" cy="338554"/>
            </a:xfrm>
            <a:prstGeom prst="rect">
              <a:avLst/>
            </a:prstGeom>
            <a:noFill/>
          </p:spPr>
          <p:txBody>
            <a:bodyPr wrap="none" rtlCol="0">
              <a:spAutoFit/>
            </a:bodyPr>
            <a:lstStyle/>
            <a:p>
              <a:r>
                <a:rPr lang="es-ES" sz="1600" i="1" dirty="0" smtClean="0">
                  <a:latin typeface="Cambria Math" pitchFamily="18" charset="0"/>
                  <a:ea typeface="Cambria Math" pitchFamily="18" charset="0"/>
                  <a:cs typeface="Arial" pitchFamily="34" charset="0"/>
                </a:rPr>
                <a:t>líneas de fuerza</a:t>
              </a:r>
              <a:endParaRPr lang="es-ES" sz="1600" i="1" dirty="0">
                <a:latin typeface="Cambria Math" pitchFamily="18" charset="0"/>
                <a:ea typeface="Cambria Math" pitchFamily="18" charset="0"/>
                <a:cs typeface="Arial" pitchFamily="34" charset="0"/>
              </a:endParaRPr>
            </a:p>
          </p:txBody>
        </p:sp>
        <p:sp>
          <p:nvSpPr>
            <p:cNvPr id="20" name="63 CuadroTexto"/>
            <p:cNvSpPr txBox="1"/>
            <p:nvPr/>
          </p:nvSpPr>
          <p:spPr>
            <a:xfrm>
              <a:off x="1514902" y="4164842"/>
              <a:ext cx="1433015" cy="680113"/>
            </a:xfrm>
            <a:prstGeom prst="rect">
              <a:avLst/>
            </a:prstGeom>
            <a:noFill/>
          </p:spPr>
          <p:txBody>
            <a:bodyPr wrap="none" rtlCol="0">
              <a:prstTxWarp prst="textArchDown">
                <a:avLst>
                  <a:gd name="adj" fmla="val 608499"/>
                </a:avLst>
              </a:prstTxWarp>
              <a:spAutoFit/>
            </a:bodyPr>
            <a:lstStyle/>
            <a:p>
              <a:r>
                <a:rPr lang="es-ES" sz="1600" dirty="0">
                  <a:solidFill>
                    <a:srgbClr val="0070C0"/>
                  </a:solidFill>
                  <a:latin typeface="Cambria Math" pitchFamily="18" charset="0"/>
                  <a:ea typeface="Cambria Math" pitchFamily="18" charset="0"/>
                  <a:cs typeface="Arial" pitchFamily="34" charset="0"/>
                </a:rPr>
                <a:t>s</a:t>
              </a:r>
              <a:r>
                <a:rPr lang="es-ES" sz="1600" dirty="0" smtClean="0">
                  <a:solidFill>
                    <a:srgbClr val="0070C0"/>
                  </a:solidFill>
                  <a:latin typeface="Cambria Math" pitchFamily="18" charset="0"/>
                  <a:ea typeface="Cambria Math" pitchFamily="18" charset="0"/>
                  <a:cs typeface="Arial" pitchFamily="34" charset="0"/>
                </a:rPr>
                <a:t>uperficie equipotencial A</a:t>
              </a:r>
              <a:endParaRPr lang="es-ES" sz="1600" dirty="0">
                <a:solidFill>
                  <a:srgbClr val="0070C0"/>
                </a:solidFill>
                <a:latin typeface="Cambria Math" pitchFamily="18" charset="0"/>
                <a:ea typeface="Cambria Math" pitchFamily="18" charset="0"/>
                <a:cs typeface="Arial" pitchFamily="34" charset="0"/>
              </a:endParaRPr>
            </a:p>
          </p:txBody>
        </p:sp>
        <p:sp>
          <p:nvSpPr>
            <p:cNvPr id="21" name="66 CuadroTexto"/>
            <p:cNvSpPr txBox="1"/>
            <p:nvPr/>
          </p:nvSpPr>
          <p:spPr>
            <a:xfrm>
              <a:off x="1364777" y="4508311"/>
              <a:ext cx="1869742" cy="680113"/>
            </a:xfrm>
            <a:prstGeom prst="rect">
              <a:avLst/>
            </a:prstGeom>
            <a:noFill/>
          </p:spPr>
          <p:txBody>
            <a:bodyPr wrap="none" rtlCol="0">
              <a:prstTxWarp prst="textArchDown">
                <a:avLst>
                  <a:gd name="adj" fmla="val 1139654"/>
                </a:avLst>
              </a:prstTxWarp>
              <a:spAutoFit/>
            </a:bodyPr>
            <a:lstStyle/>
            <a:p>
              <a:r>
                <a:rPr lang="es-ES" sz="1600" dirty="0">
                  <a:solidFill>
                    <a:srgbClr val="FF0000"/>
                  </a:solidFill>
                  <a:latin typeface="Cambria Math" pitchFamily="18" charset="0"/>
                  <a:ea typeface="Cambria Math" pitchFamily="18" charset="0"/>
                  <a:cs typeface="Arial" pitchFamily="34" charset="0"/>
                </a:rPr>
                <a:t>s</a:t>
              </a:r>
              <a:r>
                <a:rPr lang="es-ES" sz="1600" dirty="0" smtClean="0">
                  <a:solidFill>
                    <a:srgbClr val="FF0000"/>
                  </a:solidFill>
                  <a:latin typeface="Cambria Math" pitchFamily="18" charset="0"/>
                  <a:ea typeface="Cambria Math" pitchFamily="18" charset="0"/>
                  <a:cs typeface="Arial" pitchFamily="34" charset="0"/>
                </a:rPr>
                <a:t>uperficie equipotencial B</a:t>
              </a:r>
              <a:endParaRPr lang="es-ES" sz="1600" dirty="0">
                <a:solidFill>
                  <a:srgbClr val="FF0000"/>
                </a:solidFill>
                <a:latin typeface="Cambria Math" pitchFamily="18" charset="0"/>
                <a:ea typeface="Cambria Math" pitchFamily="18" charset="0"/>
                <a:cs typeface="Arial" pitchFamily="34" charset="0"/>
              </a:endParaRPr>
            </a:p>
          </p:txBody>
        </p:sp>
      </p:grpSp>
      <p:sp>
        <p:nvSpPr>
          <p:cNvPr id="50" name="Rectángulo 49"/>
          <p:cNvSpPr/>
          <p:nvPr/>
        </p:nvSpPr>
        <p:spPr>
          <a:xfrm>
            <a:off x="4064000" y="1620443"/>
            <a:ext cx="4718334" cy="3785652"/>
          </a:xfrm>
          <a:prstGeom prst="rect">
            <a:avLst/>
          </a:prstGeom>
        </p:spPr>
        <p:txBody>
          <a:bodyPr wrap="square">
            <a:spAutoFit/>
          </a:bodyPr>
          <a:lstStyle/>
          <a:p>
            <a:pPr marL="177800" indent="-177800" algn="just">
              <a:buFont typeface="Wingdings" panose="05000000000000000000" pitchFamily="2" charset="2"/>
              <a:buChar char=""/>
            </a:pPr>
            <a:r>
              <a:rPr lang="es-ES" sz="1600" dirty="0" smtClean="0"/>
              <a:t>Las </a:t>
            </a:r>
            <a:r>
              <a:rPr lang="es-ES" sz="1600" b="1" dirty="0"/>
              <a:t>líneas de fuerza </a:t>
            </a:r>
            <a:r>
              <a:rPr lang="es-ES" sz="1600" dirty="0"/>
              <a:t>son siempre tangentes al vector intensidad del </a:t>
            </a:r>
            <a:r>
              <a:rPr lang="es-ES" sz="1600" dirty="0" smtClean="0"/>
              <a:t>campo.</a:t>
            </a:r>
          </a:p>
          <a:p>
            <a:pPr marL="177800" indent="-177800" algn="just">
              <a:buFont typeface="Wingdings" panose="05000000000000000000" pitchFamily="2" charset="2"/>
              <a:buChar char=""/>
            </a:pPr>
            <a:r>
              <a:rPr lang="es-ES" sz="1600" dirty="0" smtClean="0"/>
              <a:t>Su </a:t>
            </a:r>
            <a:r>
              <a:rPr lang="es-ES" sz="1600" dirty="0"/>
              <a:t>sentido es siempre </a:t>
            </a:r>
            <a:r>
              <a:rPr lang="es-ES" sz="1600" b="1" dirty="0"/>
              <a:t>entrante</a:t>
            </a:r>
            <a:r>
              <a:rPr lang="es-ES" sz="1600" dirty="0"/>
              <a:t> hacia la masa que origina el </a:t>
            </a:r>
            <a:r>
              <a:rPr lang="es-ES" sz="1600" dirty="0" smtClean="0"/>
              <a:t>campo.</a:t>
            </a:r>
          </a:p>
          <a:p>
            <a:pPr marL="177800" indent="-177800" algn="just">
              <a:buFont typeface="Wingdings" panose="05000000000000000000" pitchFamily="2" charset="2"/>
              <a:buChar char=""/>
            </a:pPr>
            <a:r>
              <a:rPr lang="es-ES" sz="1600" dirty="0" smtClean="0"/>
              <a:t>Las </a:t>
            </a:r>
            <a:r>
              <a:rPr lang="es-ES" sz="1600" dirty="0"/>
              <a:t>líneas de fuerza </a:t>
            </a:r>
            <a:r>
              <a:rPr lang="es-ES" sz="1600" b="1" dirty="0"/>
              <a:t>nunca se </a:t>
            </a:r>
            <a:r>
              <a:rPr lang="es-ES" sz="1600" b="1" dirty="0" smtClean="0"/>
              <a:t>cruzan</a:t>
            </a:r>
            <a:r>
              <a:rPr lang="es-ES" sz="1600" dirty="0" smtClean="0"/>
              <a:t>.</a:t>
            </a:r>
          </a:p>
          <a:p>
            <a:pPr marL="177800" indent="-177800" algn="just">
              <a:buFont typeface="Wingdings" panose="05000000000000000000" pitchFamily="2" charset="2"/>
              <a:buChar char=""/>
            </a:pPr>
            <a:r>
              <a:rPr lang="es-ES" sz="1600" dirty="0" smtClean="0"/>
              <a:t>El </a:t>
            </a:r>
            <a:r>
              <a:rPr lang="es-ES" sz="1600" dirty="0"/>
              <a:t>número de líneas de fuerza que atraviesan una unidad de superficie es proporcional a valor de </a:t>
            </a:r>
            <a:r>
              <a:rPr lang="es-ES" sz="1600" dirty="0" smtClean="0"/>
              <a:t>g.</a:t>
            </a:r>
          </a:p>
          <a:p>
            <a:pPr marL="177800" indent="-177800" algn="just">
              <a:buFont typeface="Wingdings" panose="05000000000000000000" pitchFamily="2" charset="2"/>
              <a:buChar char=""/>
            </a:pPr>
            <a:r>
              <a:rPr lang="es-ES" sz="1600" dirty="0" smtClean="0"/>
              <a:t>Todos </a:t>
            </a:r>
            <a:r>
              <a:rPr lang="es-ES" sz="1600" dirty="0"/>
              <a:t>los puntos que se encuentran a la misma distancia r de la masa m, tienen el mismo valor del potencial y constituyen una </a:t>
            </a:r>
            <a:r>
              <a:rPr lang="es-ES" sz="1600" b="1" dirty="0"/>
              <a:t>superficie </a:t>
            </a:r>
            <a:r>
              <a:rPr lang="es-ES" sz="1600" b="1" dirty="0" smtClean="0"/>
              <a:t>equipotencial</a:t>
            </a:r>
            <a:r>
              <a:rPr lang="es-ES" sz="1600" dirty="0" smtClean="0"/>
              <a:t>.</a:t>
            </a:r>
          </a:p>
          <a:p>
            <a:pPr marL="177800" indent="-177800" algn="just">
              <a:buFont typeface="Wingdings" panose="05000000000000000000" pitchFamily="2" charset="2"/>
              <a:buChar char=""/>
            </a:pPr>
            <a:r>
              <a:rPr lang="es-ES" sz="1600" dirty="0" smtClean="0"/>
              <a:t>Las </a:t>
            </a:r>
            <a:r>
              <a:rPr lang="es-ES" sz="1600" dirty="0"/>
              <a:t>superficies equipotenciales nunca se </a:t>
            </a:r>
            <a:r>
              <a:rPr lang="es-ES" sz="1600" dirty="0" smtClean="0"/>
              <a:t>cortan.</a:t>
            </a:r>
          </a:p>
          <a:p>
            <a:pPr marL="177800" indent="-177800" algn="just">
              <a:buFont typeface="Wingdings" panose="05000000000000000000" pitchFamily="2" charset="2"/>
              <a:buChar char=""/>
            </a:pPr>
            <a:r>
              <a:rPr lang="es-ES" sz="1600" dirty="0" smtClean="0"/>
              <a:t>Las </a:t>
            </a:r>
            <a:r>
              <a:rPr lang="es-ES" sz="1600" dirty="0"/>
              <a:t>líneas de fuerza son perpendiculares a las superficies equipotenciales.</a:t>
            </a:r>
          </a:p>
        </p:txBody>
      </p:sp>
    </p:spTree>
    <p:extLst>
      <p:ext uri="{BB962C8B-B14F-4D97-AF65-F5344CB8AC3E}">
        <p14:creationId xmlns:p14="http://schemas.microsoft.com/office/powerpoint/2010/main" val="11977800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8</a:t>
            </a:r>
            <a:r>
              <a:rPr lang="es-ES" sz="1600" b="1" dirty="0" smtClean="0">
                <a:solidFill>
                  <a:schemeClr val="bg1"/>
                </a:solidFill>
              </a:rPr>
              <a:t>. Movimiento de cuerpos en un campo</a:t>
            </a:r>
            <a:endParaRPr lang="es-ES" sz="1600" b="1" dirty="0">
              <a:solidFill>
                <a:schemeClr val="bg1"/>
              </a:solidFill>
            </a:endParaRPr>
          </a:p>
        </p:txBody>
      </p:sp>
      <p:sp>
        <p:nvSpPr>
          <p:cNvPr id="51" name="29 CuadroTexto"/>
          <p:cNvSpPr txBox="1"/>
          <p:nvPr/>
        </p:nvSpPr>
        <p:spPr>
          <a:xfrm>
            <a:off x="300250" y="941695"/>
            <a:ext cx="6414449" cy="369332"/>
          </a:xfrm>
          <a:prstGeom prst="rect">
            <a:avLst/>
          </a:prstGeom>
          <a:noFill/>
        </p:spPr>
        <p:txBody>
          <a:bodyPr wrap="square" rtlCol="0">
            <a:spAutoFit/>
          </a:bodyPr>
          <a:lstStyle/>
          <a:p>
            <a:r>
              <a:rPr lang="es-ES" b="1" dirty="0" smtClean="0">
                <a:solidFill>
                  <a:srgbClr val="002060"/>
                </a:solidFill>
                <a:cs typeface="Arial" pitchFamily="34" charset="0"/>
              </a:rPr>
              <a:t>8.1. Energía mecánica de cuerpos en órbitas circulares</a:t>
            </a:r>
            <a:endParaRPr lang="es-ES" b="1" dirty="0">
              <a:solidFill>
                <a:srgbClr val="002060"/>
              </a:solidFill>
              <a:cs typeface="Arial" pitchFamily="34" charset="0"/>
            </a:endParaRPr>
          </a:p>
        </p:txBody>
      </p:sp>
      <p:sp>
        <p:nvSpPr>
          <p:cNvPr id="60" name="29 CuadroTexto"/>
          <p:cNvSpPr txBox="1"/>
          <p:nvPr/>
        </p:nvSpPr>
        <p:spPr>
          <a:xfrm>
            <a:off x="300250" y="1319734"/>
            <a:ext cx="6414449" cy="369332"/>
          </a:xfrm>
          <a:prstGeom prst="rect">
            <a:avLst/>
          </a:prstGeom>
          <a:noFill/>
        </p:spPr>
        <p:txBody>
          <a:bodyPr wrap="square" rtlCol="0">
            <a:spAutoFit/>
          </a:bodyPr>
          <a:lstStyle/>
          <a:p>
            <a:r>
              <a:rPr lang="es-ES" b="1" dirty="0" smtClean="0">
                <a:solidFill>
                  <a:srgbClr val="00B0F0"/>
                </a:solidFill>
                <a:cs typeface="Arial" pitchFamily="34" charset="0"/>
                <a:sym typeface="Wingdings 3" panose="05040102010807070707" pitchFamily="18" charset="2"/>
              </a:rPr>
              <a:t> </a:t>
            </a:r>
            <a:r>
              <a:rPr lang="es-ES" b="1" dirty="0" smtClean="0">
                <a:solidFill>
                  <a:srgbClr val="00B0F0"/>
                </a:solidFill>
                <a:cs typeface="Arial" pitchFamily="34" charset="0"/>
              </a:rPr>
              <a:t>Velocidad orbital</a:t>
            </a:r>
            <a:endParaRPr lang="es-ES" b="1" dirty="0">
              <a:solidFill>
                <a:srgbClr val="00B0F0"/>
              </a:solidFill>
              <a:cs typeface="Arial" pitchFamily="34" charset="0"/>
            </a:endParaRPr>
          </a:p>
        </p:txBody>
      </p:sp>
      <p:sp>
        <p:nvSpPr>
          <p:cNvPr id="61" name="Rectángulo 60"/>
          <p:cNvSpPr/>
          <p:nvPr/>
        </p:nvSpPr>
        <p:spPr>
          <a:xfrm>
            <a:off x="3293661" y="1688625"/>
            <a:ext cx="5438633" cy="338554"/>
          </a:xfrm>
          <a:prstGeom prst="rect">
            <a:avLst/>
          </a:prstGeom>
        </p:spPr>
        <p:txBody>
          <a:bodyPr wrap="square">
            <a:spAutoFit/>
          </a:bodyPr>
          <a:lstStyle/>
          <a:p>
            <a:r>
              <a:rPr lang="es-ES" sz="1600" dirty="0"/>
              <a:t>La fuerza gravitatoria hace el papel de fuerza centrípeta</a:t>
            </a:r>
          </a:p>
        </p:txBody>
      </p:sp>
      <mc:AlternateContent xmlns:mc="http://schemas.openxmlformats.org/markup-compatibility/2006" xmlns:a14="http://schemas.microsoft.com/office/drawing/2010/main">
        <mc:Choice Requires="a14">
          <p:sp>
            <p:nvSpPr>
              <p:cNvPr id="62" name="26 CuadroTexto"/>
              <p:cNvSpPr txBox="1"/>
              <p:nvPr/>
            </p:nvSpPr>
            <p:spPr>
              <a:xfrm>
                <a:off x="3853942" y="2280650"/>
                <a:ext cx="3609193" cy="819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𝑇</m:t>
                              </m:r>
                            </m:sub>
                          </m:sSub>
                          <m:r>
                            <a:rPr lang="es-ES" sz="1600" b="0" i="1" smtClean="0">
                              <a:latin typeface="Cambria Math"/>
                            </a:rPr>
                            <m:t>𝑚</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r>
                        <a:rPr lang="es-ES" sz="1600" b="0" i="1" smtClean="0">
                          <a:latin typeface="Cambria Math"/>
                        </a:rPr>
                        <m:t>=</m:t>
                      </m:r>
                      <m:r>
                        <a:rPr lang="es-ES" sz="1600" b="0" i="1" smtClean="0">
                          <a:latin typeface="Cambria Math"/>
                        </a:rPr>
                        <m:t>𝑚</m:t>
                      </m:r>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r>
                                <a:rPr lang="es-ES" sz="1600" b="0" i="1" smtClean="0">
                                  <a:latin typeface="Cambria Math"/>
                                </a:rPr>
                                <m:t>𝑣</m:t>
                              </m:r>
                            </m:e>
                            <m:sup>
                              <m:r>
                                <a:rPr lang="es-ES" sz="1600" b="0" i="1" smtClean="0">
                                  <a:latin typeface="Cambria Math"/>
                                </a:rPr>
                                <m:t>2</m:t>
                              </m:r>
                            </m:sup>
                          </m:sSup>
                        </m:num>
                        <m:den>
                          <m:r>
                            <a:rPr lang="es-ES" sz="1600" b="0" i="1" smtClean="0">
                              <a:latin typeface="Cambria Math"/>
                            </a:rPr>
                            <m:t>𝑟</m:t>
                          </m:r>
                        </m:den>
                      </m:f>
                      <m:r>
                        <a:rPr lang="es-ES" sz="1600" b="0" i="1" smtClean="0">
                          <a:latin typeface="Cambria Math"/>
                        </a:rPr>
                        <m:t>      </m:t>
                      </m:r>
                      <m:r>
                        <a:rPr lang="es-ES" sz="1600" b="0" i="1" smtClean="0">
                          <a:latin typeface="Cambria Math"/>
                          <a:ea typeface="Cambria Math"/>
                        </a:rPr>
                        <m:t>⟹          </m:t>
                      </m:r>
                      <m:r>
                        <a:rPr lang="es-ES" sz="1600" b="1" i="1" smtClean="0">
                          <a:latin typeface="Cambria Math"/>
                          <a:ea typeface="Cambria Math"/>
                        </a:rPr>
                        <m:t>𝒗</m:t>
                      </m:r>
                      <m:r>
                        <a:rPr lang="es-ES" sz="1600" b="1" i="1" smtClean="0">
                          <a:latin typeface="Cambria Math"/>
                          <a:ea typeface="Cambria Math"/>
                        </a:rPr>
                        <m:t>=</m:t>
                      </m:r>
                      <m:rad>
                        <m:radPr>
                          <m:degHide m:val="on"/>
                          <m:ctrlPr>
                            <a:rPr lang="es-ES" sz="1600" b="1" i="1" smtClean="0">
                              <a:latin typeface="Cambria Math" panose="02040503050406030204" pitchFamily="18" charset="0"/>
                              <a:ea typeface="Cambria Math"/>
                            </a:rPr>
                          </m:ctrlPr>
                        </m:radPr>
                        <m:deg/>
                        <m:e>
                          <m:f>
                            <m:fPr>
                              <m:ctrlPr>
                                <a:rPr lang="es-ES" sz="1600" b="1" i="1" smtClean="0">
                                  <a:latin typeface="Cambria Math" panose="02040503050406030204" pitchFamily="18" charset="0"/>
                                  <a:ea typeface="Cambria Math"/>
                                </a:rPr>
                              </m:ctrlPr>
                            </m:fPr>
                            <m:num>
                              <m:r>
                                <a:rPr lang="es-ES" sz="1600" b="1" i="1" smtClean="0">
                                  <a:latin typeface="Cambria Math"/>
                                  <a:ea typeface="Cambria Math"/>
                                </a:rPr>
                                <m:t>𝑮</m:t>
                              </m:r>
                              <m:sSub>
                                <m:sSubPr>
                                  <m:ctrlPr>
                                    <a:rPr lang="es-ES" sz="1600" b="1" i="1" smtClean="0">
                                      <a:latin typeface="Cambria Math" panose="02040503050406030204" pitchFamily="18" charset="0"/>
                                      <a:ea typeface="Cambria Math"/>
                                    </a:rPr>
                                  </m:ctrlPr>
                                </m:sSubPr>
                                <m:e>
                                  <m:r>
                                    <a:rPr lang="es-ES" sz="1600" b="1" i="1" smtClean="0">
                                      <a:latin typeface="Cambria Math"/>
                                      <a:ea typeface="Cambria Math"/>
                                    </a:rPr>
                                    <m:t>𝑴</m:t>
                                  </m:r>
                                </m:e>
                                <m:sub>
                                  <m:r>
                                    <a:rPr lang="es-ES" sz="1600" b="1" i="1" smtClean="0">
                                      <a:latin typeface="Cambria Math"/>
                                      <a:ea typeface="Cambria Math"/>
                                    </a:rPr>
                                    <m:t>𝑻</m:t>
                                  </m:r>
                                </m:sub>
                              </m:sSub>
                            </m:num>
                            <m:den>
                              <m:r>
                                <a:rPr lang="es-ES" sz="1600" b="1" i="1" smtClean="0">
                                  <a:latin typeface="Cambria Math"/>
                                  <a:ea typeface="Cambria Math"/>
                                </a:rPr>
                                <m:t>𝒓</m:t>
                              </m:r>
                            </m:den>
                          </m:f>
                        </m:e>
                      </m:rad>
                    </m:oMath>
                  </m:oMathPara>
                </a14:m>
                <a:endParaRPr lang="es-ES" sz="1600" b="1" dirty="0"/>
              </a:p>
            </p:txBody>
          </p:sp>
        </mc:Choice>
        <mc:Fallback xmlns="">
          <p:sp>
            <p:nvSpPr>
              <p:cNvPr id="62" name="26 CuadroTexto"/>
              <p:cNvSpPr txBox="1">
                <a:spLocks noRot="1" noChangeAspect="1" noMove="1" noResize="1" noEditPoints="1" noAdjustHandles="1" noChangeArrowheads="1" noChangeShapeType="1" noTextEdit="1"/>
              </p:cNvSpPr>
              <p:nvPr/>
            </p:nvSpPr>
            <p:spPr>
              <a:xfrm>
                <a:off x="3853942" y="2280650"/>
                <a:ext cx="3609193" cy="819840"/>
              </a:xfrm>
              <a:prstGeom prst="rect">
                <a:avLst/>
              </a:prstGeom>
              <a:blipFill>
                <a:blip r:embed="rId5"/>
                <a:stretch>
                  <a:fillRect/>
                </a:stretch>
              </a:blipFill>
            </p:spPr>
            <p:txBody>
              <a:bodyPr/>
              <a:lstStyle/>
              <a:p>
                <a:r>
                  <a:rPr lang="es-ES">
                    <a:noFill/>
                  </a:rPr>
                  <a:t> </a:t>
                </a:r>
              </a:p>
            </p:txBody>
          </p:sp>
        </mc:Fallback>
      </mc:AlternateContent>
      <p:sp>
        <p:nvSpPr>
          <p:cNvPr id="63" name="Rectángulo 62"/>
          <p:cNvSpPr/>
          <p:nvPr/>
        </p:nvSpPr>
        <p:spPr>
          <a:xfrm>
            <a:off x="3296503" y="3251103"/>
            <a:ext cx="5578523" cy="338554"/>
          </a:xfrm>
          <a:prstGeom prst="rect">
            <a:avLst/>
          </a:prstGeom>
        </p:spPr>
        <p:txBody>
          <a:bodyPr wrap="square">
            <a:spAutoFit/>
          </a:bodyPr>
          <a:lstStyle/>
          <a:p>
            <a:r>
              <a:rPr lang="es-ES" sz="1600" dirty="0"/>
              <a:t>Es la velocidad orbital supuesta una órbita circular.</a:t>
            </a:r>
          </a:p>
        </p:txBody>
      </p:sp>
      <p:sp>
        <p:nvSpPr>
          <p:cNvPr id="64" name="29 CuadroTexto"/>
          <p:cNvSpPr txBox="1"/>
          <p:nvPr/>
        </p:nvSpPr>
        <p:spPr>
          <a:xfrm>
            <a:off x="300250" y="4080683"/>
            <a:ext cx="5003802" cy="369332"/>
          </a:xfrm>
          <a:prstGeom prst="rect">
            <a:avLst/>
          </a:prstGeom>
          <a:noFill/>
        </p:spPr>
        <p:txBody>
          <a:bodyPr wrap="square" rtlCol="0">
            <a:spAutoFit/>
          </a:bodyPr>
          <a:lstStyle/>
          <a:p>
            <a:r>
              <a:rPr lang="es-ES" b="1" dirty="0" smtClean="0">
                <a:solidFill>
                  <a:srgbClr val="00B0F0"/>
                </a:solidFill>
                <a:cs typeface="Arial" pitchFamily="34" charset="0"/>
                <a:sym typeface="Wingdings 3" panose="05040102010807070707" pitchFamily="18" charset="2"/>
              </a:rPr>
              <a:t> </a:t>
            </a:r>
            <a:r>
              <a:rPr lang="es-ES" b="1" dirty="0" smtClean="0">
                <a:solidFill>
                  <a:srgbClr val="00B0F0"/>
                </a:solidFill>
                <a:cs typeface="Arial" pitchFamily="34" charset="0"/>
              </a:rPr>
              <a:t>Energía mecánica en una órbita terrestre</a:t>
            </a:r>
            <a:endParaRPr lang="es-ES" b="1" dirty="0">
              <a:solidFill>
                <a:srgbClr val="00B0F0"/>
              </a:solidFill>
              <a:cs typeface="Arial" pitchFamily="34" charset="0"/>
            </a:endParaRPr>
          </a:p>
        </p:txBody>
      </p:sp>
      <p:sp>
        <p:nvSpPr>
          <p:cNvPr id="65" name="Rectángulo 64"/>
          <p:cNvSpPr/>
          <p:nvPr/>
        </p:nvSpPr>
        <p:spPr>
          <a:xfrm>
            <a:off x="312878" y="4440791"/>
            <a:ext cx="3632726" cy="338554"/>
          </a:xfrm>
          <a:prstGeom prst="rect">
            <a:avLst/>
          </a:prstGeom>
        </p:spPr>
        <p:txBody>
          <a:bodyPr wrap="none">
            <a:spAutoFit/>
          </a:bodyPr>
          <a:lstStyle/>
          <a:p>
            <a:r>
              <a:rPr lang="es-ES" sz="1600" dirty="0"/>
              <a:t>La energía mecánica de un satélite es:</a:t>
            </a:r>
          </a:p>
        </p:txBody>
      </p:sp>
      <mc:AlternateContent xmlns:mc="http://schemas.openxmlformats.org/markup-compatibility/2006" xmlns:a14="http://schemas.microsoft.com/office/drawing/2010/main">
        <mc:Choice Requires="a14">
          <p:sp>
            <p:nvSpPr>
              <p:cNvPr id="66" name="6 CuadroTexto"/>
              <p:cNvSpPr txBox="1"/>
              <p:nvPr/>
            </p:nvSpPr>
            <p:spPr>
              <a:xfrm>
                <a:off x="312878" y="4758973"/>
                <a:ext cx="3138423" cy="5533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𝑀</m:t>
                          </m:r>
                        </m:sub>
                      </m:sSub>
                      <m:r>
                        <a:rPr lang="es-ES" sz="1600" b="0" i="1" smtClean="0">
                          <a:latin typeface="Cambria Math"/>
                        </a:rPr>
                        <m:t>=</m:t>
                      </m:r>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𝐶</m:t>
                          </m:r>
                        </m:sub>
                      </m:sSub>
                      <m:r>
                        <a:rPr lang="es-ES" sz="1600" b="0" i="1" smtClean="0">
                          <a:latin typeface="Cambria Math"/>
                        </a:rPr>
                        <m:t>+</m:t>
                      </m:r>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1</m:t>
                          </m:r>
                        </m:num>
                        <m:den>
                          <m:r>
                            <a:rPr lang="es-ES" sz="1600" b="0" i="1" smtClean="0">
                              <a:latin typeface="Cambria Math"/>
                            </a:rPr>
                            <m:t>2</m:t>
                          </m:r>
                        </m:den>
                      </m:f>
                      <m:r>
                        <a:rPr lang="es-ES" sz="1600" b="0" i="1" smtClean="0">
                          <a:latin typeface="Cambria Math"/>
                        </a:rPr>
                        <m:t>𝑚</m:t>
                      </m:r>
                      <m:sSup>
                        <m:sSupPr>
                          <m:ctrlPr>
                            <a:rPr lang="es-ES" sz="1600" b="0" i="1" smtClean="0">
                              <a:latin typeface="Cambria Math" panose="02040503050406030204" pitchFamily="18" charset="0"/>
                            </a:rPr>
                          </m:ctrlPr>
                        </m:sSupPr>
                        <m:e>
                          <m:r>
                            <a:rPr lang="es-ES" sz="1600" b="0" i="1" smtClean="0">
                              <a:latin typeface="Cambria Math"/>
                            </a:rPr>
                            <m:t>𝑣</m:t>
                          </m:r>
                        </m:e>
                        <m:sup>
                          <m:r>
                            <a:rPr lang="es-ES" sz="1600" b="0" i="1" smtClean="0">
                              <a:latin typeface="Cambria Math"/>
                            </a:rPr>
                            <m:t>2</m:t>
                          </m:r>
                        </m:sup>
                      </m:sSup>
                      <m:r>
                        <a:rPr lang="es-ES" sz="1600" b="0" i="1" smtClean="0">
                          <a:latin typeface="Cambria Math"/>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𝑇</m:t>
                              </m:r>
                            </m:sub>
                          </m:sSub>
                          <m:r>
                            <a:rPr lang="es-ES" sz="1600" b="0" i="1" smtClean="0">
                              <a:latin typeface="Cambria Math"/>
                            </a:rPr>
                            <m:t>𝑚</m:t>
                          </m:r>
                        </m:num>
                        <m:den>
                          <m:r>
                            <a:rPr lang="es-ES" sz="1600" b="0" i="1" smtClean="0">
                              <a:latin typeface="Cambria Math"/>
                            </a:rPr>
                            <m:t>𝑟</m:t>
                          </m:r>
                        </m:den>
                      </m:f>
                    </m:oMath>
                  </m:oMathPara>
                </a14:m>
                <a:endParaRPr lang="es-ES" sz="1600" dirty="0"/>
              </a:p>
            </p:txBody>
          </p:sp>
        </mc:Choice>
        <mc:Fallback xmlns="">
          <p:sp>
            <p:nvSpPr>
              <p:cNvPr id="66" name="6 CuadroTexto"/>
              <p:cNvSpPr txBox="1">
                <a:spLocks noRot="1" noChangeAspect="1" noMove="1" noResize="1" noEditPoints="1" noAdjustHandles="1" noChangeArrowheads="1" noChangeShapeType="1" noTextEdit="1"/>
              </p:cNvSpPr>
              <p:nvPr/>
            </p:nvSpPr>
            <p:spPr>
              <a:xfrm>
                <a:off x="312878" y="4758973"/>
                <a:ext cx="3138423" cy="553357"/>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7" name="26 CuadroTexto"/>
              <p:cNvSpPr txBox="1"/>
              <p:nvPr/>
            </p:nvSpPr>
            <p:spPr>
              <a:xfrm>
                <a:off x="300250" y="5338092"/>
                <a:ext cx="4285981" cy="584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𝑀</m:t>
                              </m:r>
                            </m:e>
                            <m:sub>
                              <m:r>
                                <a:rPr lang="es-ES" sz="1600" b="0" i="1" smtClean="0">
                                  <a:latin typeface="Cambria Math"/>
                                </a:rPr>
                                <m:t>𝑇</m:t>
                              </m:r>
                            </m:sub>
                          </m:sSub>
                          <m:r>
                            <a:rPr lang="es-ES" sz="1600" b="0" i="1" smtClean="0">
                              <a:latin typeface="Cambria Math"/>
                            </a:rPr>
                            <m:t>𝑚</m:t>
                          </m:r>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r>
                        <a:rPr lang="es-ES" sz="1600" b="0" i="1" smtClean="0">
                          <a:latin typeface="Cambria Math"/>
                        </a:rPr>
                        <m:t>=</m:t>
                      </m:r>
                      <m:r>
                        <a:rPr lang="es-ES" sz="1600" b="0" i="1" smtClean="0">
                          <a:latin typeface="Cambria Math"/>
                        </a:rPr>
                        <m:t>𝑚</m:t>
                      </m:r>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r>
                                <a:rPr lang="es-ES" sz="1600" b="0" i="1" smtClean="0">
                                  <a:latin typeface="Cambria Math"/>
                                </a:rPr>
                                <m:t>𝑣</m:t>
                              </m:r>
                            </m:e>
                            <m:sup>
                              <m:r>
                                <a:rPr lang="es-ES" sz="1600" b="0" i="1" smtClean="0">
                                  <a:latin typeface="Cambria Math"/>
                                </a:rPr>
                                <m:t>2</m:t>
                              </m:r>
                            </m:sup>
                          </m:sSup>
                        </m:num>
                        <m:den>
                          <m:r>
                            <a:rPr lang="es-ES" sz="1600" b="0" i="1" smtClean="0">
                              <a:latin typeface="Cambria Math"/>
                            </a:rPr>
                            <m:t>𝑟</m:t>
                          </m:r>
                        </m:den>
                      </m:f>
                      <m:r>
                        <a:rPr lang="es-ES" sz="1600" b="0" i="1" smtClean="0">
                          <a:latin typeface="Cambria Math"/>
                        </a:rPr>
                        <m:t>     </m:t>
                      </m:r>
                      <m:r>
                        <a:rPr lang="es-ES" sz="1600" b="0" i="1" smtClean="0">
                          <a:latin typeface="Cambria Math"/>
                          <a:ea typeface="Cambria Math"/>
                        </a:rPr>
                        <m:t>⟹     </m:t>
                      </m:r>
                      <m:sSub>
                        <m:sSubPr>
                          <m:ctrlPr>
                            <a:rPr lang="es-ES" sz="1600" b="0" i="1" smtClean="0">
                              <a:latin typeface="Cambria Math" panose="02040503050406030204" pitchFamily="18" charset="0"/>
                              <a:ea typeface="Cambria Math"/>
                            </a:rPr>
                          </m:ctrlPr>
                        </m:sSubPr>
                        <m:e>
                          <m:r>
                            <a:rPr lang="es-ES" sz="1600" b="0" i="1" smtClean="0">
                              <a:latin typeface="Cambria Math"/>
                              <a:ea typeface="Cambria Math"/>
                            </a:rPr>
                            <m:t>𝐸</m:t>
                          </m:r>
                        </m:e>
                        <m:sub>
                          <m:r>
                            <a:rPr lang="es-ES" sz="1600" b="0" i="1" smtClean="0">
                              <a:latin typeface="Cambria Math"/>
                              <a:ea typeface="Cambria Math"/>
                            </a:rPr>
                            <m:t>𝐶</m:t>
                          </m:r>
                        </m:sub>
                      </m:sSub>
                      <m:r>
                        <a:rPr lang="es-ES" sz="1600" b="0" i="1" smtClean="0">
                          <a:latin typeface="Cambria Math"/>
                          <a:ea typeface="Cambria Math"/>
                        </a:rPr>
                        <m:t>=</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1</m:t>
                          </m:r>
                        </m:num>
                        <m:den>
                          <m:r>
                            <a:rPr lang="es-ES" sz="1600" b="0" i="1" smtClean="0">
                              <a:latin typeface="Cambria Math"/>
                              <a:ea typeface="Cambria Math"/>
                            </a:rPr>
                            <m:t>2</m:t>
                          </m:r>
                        </m:den>
                      </m:f>
                      <m:r>
                        <a:rPr lang="es-ES" sz="1600" b="0" i="1" smtClean="0">
                          <a:latin typeface="Cambria Math"/>
                          <a:ea typeface="Cambria Math"/>
                        </a:rPr>
                        <m:t>𝑚</m:t>
                      </m:r>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𝑣</m:t>
                          </m:r>
                        </m:e>
                        <m:sup>
                          <m:r>
                            <a:rPr lang="es-ES" sz="1600" b="0" i="1" smtClean="0">
                              <a:latin typeface="Cambria Math"/>
                              <a:ea typeface="Cambria Math"/>
                            </a:rPr>
                            <m:t>2</m:t>
                          </m:r>
                        </m:sup>
                      </m:sSup>
                      <m:r>
                        <a:rPr lang="es-ES" sz="1600" b="0" i="1" smtClean="0">
                          <a:latin typeface="Cambria Math"/>
                          <a:ea typeface="Cambria Math"/>
                        </a:rPr>
                        <m:t>=</m:t>
                      </m:r>
                      <m:r>
                        <a:rPr lang="es-ES" sz="1600" b="0" i="1" smtClean="0">
                          <a:latin typeface="Cambria Math"/>
                          <a:ea typeface="Cambria Math"/>
                        </a:rPr>
                        <m:t>𝐺</m:t>
                      </m:r>
                      <m:f>
                        <m:fPr>
                          <m:ctrlPr>
                            <a:rPr lang="es-ES" sz="1600" b="0" i="1" smtClean="0">
                              <a:latin typeface="Cambria Math" panose="02040503050406030204" pitchFamily="18" charset="0"/>
                              <a:ea typeface="Cambria Math"/>
                            </a:rPr>
                          </m:ctrlPr>
                        </m:fPr>
                        <m:num>
                          <m:sSub>
                            <m:sSubPr>
                              <m:ctrlPr>
                                <a:rPr lang="es-ES" sz="1600" b="0" i="1" smtClean="0">
                                  <a:latin typeface="Cambria Math" panose="02040503050406030204" pitchFamily="18" charset="0"/>
                                  <a:ea typeface="Cambria Math"/>
                                </a:rPr>
                              </m:ctrlPr>
                            </m:sSubPr>
                            <m:e>
                              <m:r>
                                <a:rPr lang="es-ES" sz="1600" b="0" i="1" smtClean="0">
                                  <a:latin typeface="Cambria Math"/>
                                  <a:ea typeface="Cambria Math"/>
                                </a:rPr>
                                <m:t>𝑀</m:t>
                              </m:r>
                            </m:e>
                            <m:sub>
                              <m:r>
                                <a:rPr lang="es-ES" sz="1600" b="0" i="1" smtClean="0">
                                  <a:latin typeface="Cambria Math"/>
                                  <a:ea typeface="Cambria Math"/>
                                </a:rPr>
                                <m:t>𝑇</m:t>
                              </m:r>
                            </m:sub>
                          </m:sSub>
                          <m:r>
                            <a:rPr lang="es-ES" sz="1600" b="0" i="1" smtClean="0">
                              <a:latin typeface="Cambria Math"/>
                              <a:ea typeface="Cambria Math"/>
                            </a:rPr>
                            <m:t>𝑚</m:t>
                          </m:r>
                        </m:num>
                        <m:den>
                          <m:r>
                            <a:rPr lang="es-ES" sz="1600" b="0" i="1" smtClean="0">
                              <a:latin typeface="Cambria Math"/>
                              <a:ea typeface="Cambria Math"/>
                            </a:rPr>
                            <m:t>2</m:t>
                          </m:r>
                          <m:r>
                            <a:rPr lang="es-ES" sz="1600" b="0" i="1" smtClean="0">
                              <a:latin typeface="Cambria Math"/>
                              <a:ea typeface="Cambria Math"/>
                            </a:rPr>
                            <m:t>𝑟</m:t>
                          </m:r>
                        </m:den>
                      </m:f>
                    </m:oMath>
                  </m:oMathPara>
                </a14:m>
                <a:endParaRPr lang="es-ES" sz="1600" dirty="0"/>
              </a:p>
            </p:txBody>
          </p:sp>
        </mc:Choice>
        <mc:Fallback xmlns="">
          <p:sp>
            <p:nvSpPr>
              <p:cNvPr id="67" name="26 CuadroTexto"/>
              <p:cNvSpPr txBox="1">
                <a:spLocks noRot="1" noChangeAspect="1" noMove="1" noResize="1" noEditPoints="1" noAdjustHandles="1" noChangeArrowheads="1" noChangeShapeType="1" noTextEdit="1"/>
              </p:cNvSpPr>
              <p:nvPr/>
            </p:nvSpPr>
            <p:spPr>
              <a:xfrm>
                <a:off x="300250" y="5338092"/>
                <a:ext cx="4285981" cy="584840"/>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8" name="9 Rectángulo"/>
              <p:cNvSpPr/>
              <p:nvPr/>
            </p:nvSpPr>
            <p:spPr>
              <a:xfrm>
                <a:off x="314340" y="5960515"/>
                <a:ext cx="3352008" cy="551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b="1" i="1" smtClean="0">
                              <a:latin typeface="Cambria Math" panose="02040503050406030204" pitchFamily="18" charset="0"/>
                            </a:rPr>
                          </m:ctrlPr>
                        </m:sSubPr>
                        <m:e>
                          <m:r>
                            <a:rPr lang="es-ES" sz="1600" b="1" i="1">
                              <a:latin typeface="Cambria Math"/>
                            </a:rPr>
                            <m:t>𝑬</m:t>
                          </m:r>
                        </m:e>
                        <m:sub>
                          <m:r>
                            <a:rPr lang="es-ES" sz="1600" b="1" i="1">
                              <a:latin typeface="Cambria Math"/>
                            </a:rPr>
                            <m:t>𝑴</m:t>
                          </m:r>
                        </m:sub>
                      </m:sSub>
                      <m:r>
                        <a:rPr lang="es-ES" sz="1600" b="1" i="1" smtClean="0">
                          <a:latin typeface="Cambria Math"/>
                        </a:rPr>
                        <m:t>=</m:t>
                      </m:r>
                      <m:r>
                        <a:rPr lang="es-ES" sz="1600" i="1">
                          <a:latin typeface="Cambria Math"/>
                          <a:ea typeface="Cambria Math"/>
                        </a:rPr>
                        <m:t>𝐺</m:t>
                      </m:r>
                      <m:f>
                        <m:fPr>
                          <m:ctrlPr>
                            <a:rPr lang="es-ES" sz="1600" i="1">
                              <a:latin typeface="Cambria Math" panose="02040503050406030204" pitchFamily="18" charset="0"/>
                              <a:ea typeface="Cambria Math"/>
                            </a:rPr>
                          </m:ctrlPr>
                        </m:fPr>
                        <m:num>
                          <m:sSub>
                            <m:sSubPr>
                              <m:ctrlPr>
                                <a:rPr lang="es-ES" sz="1600" i="1">
                                  <a:latin typeface="Cambria Math" panose="02040503050406030204" pitchFamily="18" charset="0"/>
                                  <a:ea typeface="Cambria Math"/>
                                </a:rPr>
                              </m:ctrlPr>
                            </m:sSubPr>
                            <m:e>
                              <m:r>
                                <a:rPr lang="es-ES" sz="1600" i="1">
                                  <a:latin typeface="Cambria Math"/>
                                  <a:ea typeface="Cambria Math"/>
                                </a:rPr>
                                <m:t>𝑀</m:t>
                              </m:r>
                            </m:e>
                            <m:sub>
                              <m:r>
                                <a:rPr lang="es-ES" sz="1600" i="1">
                                  <a:latin typeface="Cambria Math"/>
                                  <a:ea typeface="Cambria Math"/>
                                </a:rPr>
                                <m:t>𝑇</m:t>
                              </m:r>
                            </m:sub>
                          </m:sSub>
                          <m:r>
                            <a:rPr lang="es-ES" sz="1600" i="1">
                              <a:latin typeface="Cambria Math"/>
                              <a:ea typeface="Cambria Math"/>
                            </a:rPr>
                            <m:t>𝑚</m:t>
                          </m:r>
                        </m:num>
                        <m:den>
                          <m:r>
                            <a:rPr lang="es-ES" sz="1600" i="1">
                              <a:latin typeface="Cambria Math"/>
                              <a:ea typeface="Cambria Math"/>
                            </a:rPr>
                            <m:t>2</m:t>
                          </m:r>
                          <m:r>
                            <a:rPr lang="es-ES" sz="1600" i="1">
                              <a:latin typeface="Cambria Math"/>
                              <a:ea typeface="Cambria Math"/>
                            </a:rPr>
                            <m:t>𝑟</m:t>
                          </m:r>
                        </m:den>
                      </m:f>
                      <m:r>
                        <a:rPr lang="es-ES" sz="1600" i="1">
                          <a:latin typeface="Cambria Math"/>
                        </a:rPr>
                        <m:t>−</m:t>
                      </m:r>
                      <m:r>
                        <a:rPr lang="es-ES" sz="1600" i="1">
                          <a:latin typeface="Cambria Math"/>
                        </a:rPr>
                        <m:t>𝐺</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i="1">
                              <a:latin typeface="Cambria Math"/>
                            </a:rPr>
                            <m:t>𝑚</m:t>
                          </m:r>
                        </m:num>
                        <m:den>
                          <m:r>
                            <a:rPr lang="es-ES" sz="1600" i="1">
                              <a:latin typeface="Cambria Math"/>
                            </a:rPr>
                            <m:t>𝑟</m:t>
                          </m:r>
                        </m:den>
                      </m:f>
                      <m:r>
                        <a:rPr lang="es-ES" sz="1600" b="0" i="1" smtClean="0">
                          <a:latin typeface="Cambria Math"/>
                        </a:rPr>
                        <m:t>=</m:t>
                      </m:r>
                      <m:r>
                        <a:rPr lang="es-ES" sz="1600" b="1" i="1">
                          <a:latin typeface="Cambria Math"/>
                        </a:rPr>
                        <m:t>−</m:t>
                      </m:r>
                      <m:r>
                        <a:rPr lang="es-ES" sz="1600" b="1" i="1">
                          <a:latin typeface="Cambria Math"/>
                        </a:rPr>
                        <m:t>𝑮</m:t>
                      </m:r>
                      <m:f>
                        <m:fPr>
                          <m:ctrlPr>
                            <a:rPr lang="es-ES" sz="1600" b="1" i="1">
                              <a:latin typeface="Cambria Math" panose="02040503050406030204" pitchFamily="18" charset="0"/>
                            </a:rPr>
                          </m:ctrlPr>
                        </m:fPr>
                        <m:num>
                          <m:sSub>
                            <m:sSubPr>
                              <m:ctrlPr>
                                <a:rPr lang="es-ES" sz="1600" b="1" i="1">
                                  <a:latin typeface="Cambria Math" panose="02040503050406030204" pitchFamily="18" charset="0"/>
                                </a:rPr>
                              </m:ctrlPr>
                            </m:sSubPr>
                            <m:e>
                              <m:r>
                                <a:rPr lang="es-ES" sz="1600" b="1" i="1">
                                  <a:latin typeface="Cambria Math"/>
                                </a:rPr>
                                <m:t>𝑴</m:t>
                              </m:r>
                            </m:e>
                            <m:sub>
                              <m:r>
                                <a:rPr lang="es-ES" sz="1600" b="1" i="1">
                                  <a:latin typeface="Cambria Math"/>
                                </a:rPr>
                                <m:t>𝑻</m:t>
                              </m:r>
                            </m:sub>
                          </m:sSub>
                          <m:r>
                            <a:rPr lang="es-ES" sz="1600" b="1" i="1">
                              <a:latin typeface="Cambria Math"/>
                            </a:rPr>
                            <m:t>𝒎</m:t>
                          </m:r>
                        </m:num>
                        <m:den>
                          <m:r>
                            <a:rPr lang="es-ES" sz="1600" b="1" i="1" smtClean="0">
                              <a:latin typeface="Cambria Math"/>
                            </a:rPr>
                            <m:t>𝟐</m:t>
                          </m:r>
                          <m:r>
                            <a:rPr lang="es-ES" sz="1600" b="1" i="1">
                              <a:latin typeface="Cambria Math"/>
                            </a:rPr>
                            <m:t>𝒓</m:t>
                          </m:r>
                        </m:den>
                      </m:f>
                    </m:oMath>
                  </m:oMathPara>
                </a14:m>
                <a:endParaRPr lang="es-ES" sz="1600" b="1" dirty="0"/>
              </a:p>
            </p:txBody>
          </p:sp>
        </mc:Choice>
        <mc:Fallback xmlns="">
          <p:sp>
            <p:nvSpPr>
              <p:cNvPr id="68" name="9 Rectángulo"/>
              <p:cNvSpPr>
                <a:spLocks noRot="1" noChangeAspect="1" noMove="1" noResize="1" noEditPoints="1" noAdjustHandles="1" noChangeArrowheads="1" noChangeShapeType="1" noTextEdit="1"/>
              </p:cNvSpPr>
              <p:nvPr/>
            </p:nvSpPr>
            <p:spPr>
              <a:xfrm>
                <a:off x="314340" y="5960515"/>
                <a:ext cx="3352008" cy="551754"/>
              </a:xfrm>
              <a:prstGeom prst="rect">
                <a:avLst/>
              </a:prstGeom>
              <a:blipFill>
                <a:blip r:embed="rId8"/>
                <a:stretch>
                  <a:fillRect/>
                </a:stretch>
              </a:blipFill>
            </p:spPr>
            <p:txBody>
              <a:bodyPr/>
              <a:lstStyle/>
              <a:p>
                <a:r>
                  <a:rPr lang="es-ES">
                    <a:noFill/>
                  </a:rPr>
                  <a:t> </a:t>
                </a:r>
              </a:p>
            </p:txBody>
          </p:sp>
        </mc:Fallback>
      </mc:AlternateContent>
      <p:grpSp>
        <p:nvGrpSpPr>
          <p:cNvPr id="69" name="Grupo 68"/>
          <p:cNvGrpSpPr/>
          <p:nvPr/>
        </p:nvGrpSpPr>
        <p:grpSpPr>
          <a:xfrm>
            <a:off x="5304052" y="3932484"/>
            <a:ext cx="5526793" cy="5051939"/>
            <a:chOff x="123379" y="3764514"/>
            <a:chExt cx="5526793" cy="5051939"/>
          </a:xfrm>
        </p:grpSpPr>
        <p:sp>
          <p:nvSpPr>
            <p:cNvPr id="70" name="13 Arco"/>
            <p:cNvSpPr/>
            <p:nvPr/>
          </p:nvSpPr>
          <p:spPr>
            <a:xfrm flipH="1">
              <a:off x="1009931" y="4517410"/>
              <a:ext cx="4640241" cy="4299043"/>
            </a:xfrm>
            <a:prstGeom prst="arc">
              <a:avLst>
                <a:gd name="adj1" fmla="val 16200000"/>
                <a:gd name="adj2" fmla="val 21008052"/>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dirty="0"/>
            </a:p>
          </p:txBody>
        </p:sp>
        <p:grpSp>
          <p:nvGrpSpPr>
            <p:cNvPr id="71" name="Grupo 70"/>
            <p:cNvGrpSpPr/>
            <p:nvPr/>
          </p:nvGrpSpPr>
          <p:grpSpPr>
            <a:xfrm>
              <a:off x="123379" y="3764514"/>
              <a:ext cx="3206675" cy="2559845"/>
              <a:chOff x="123379" y="3764514"/>
              <a:chExt cx="3206675" cy="2559845"/>
            </a:xfrm>
          </p:grpSpPr>
          <p:cxnSp>
            <p:nvCxnSpPr>
              <p:cNvPr id="72" name="11 Conector recto"/>
              <p:cNvCxnSpPr/>
              <p:nvPr/>
            </p:nvCxnSpPr>
            <p:spPr>
              <a:xfrm>
                <a:off x="723331" y="4449170"/>
                <a:ext cx="2606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30 Conector recto"/>
              <p:cNvCxnSpPr/>
              <p:nvPr/>
            </p:nvCxnSpPr>
            <p:spPr>
              <a:xfrm rot="5400000">
                <a:off x="-296150" y="5118359"/>
                <a:ext cx="24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31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764" y="4318947"/>
                <a:ext cx="288000" cy="288000"/>
              </a:xfrm>
              <a:prstGeom prst="rect">
                <a:avLst/>
              </a:prstGeom>
            </p:spPr>
          </p:pic>
          <mc:AlternateContent xmlns:mc="http://schemas.openxmlformats.org/markup-compatibility/2006" xmlns:a14="http://schemas.microsoft.com/office/drawing/2010/main">
            <mc:Choice Requires="a14">
              <p:sp>
                <p:nvSpPr>
                  <p:cNvPr id="75" name="32 Rectángulo"/>
                  <p:cNvSpPr/>
                  <p:nvPr/>
                </p:nvSpPr>
                <p:spPr>
                  <a:xfrm>
                    <a:off x="1784143" y="4979875"/>
                    <a:ext cx="1536383" cy="551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𝐸</m:t>
                              </m:r>
                            </m:e>
                            <m:sub>
                              <m:r>
                                <a:rPr lang="es-ES" sz="1600" b="0" i="1" smtClean="0">
                                  <a:latin typeface="Cambria Math"/>
                                </a:rPr>
                                <m:t>𝑃</m:t>
                              </m:r>
                            </m:sub>
                          </m:sSub>
                          <m:r>
                            <a:rPr lang="es-ES" sz="1600" b="0" i="1" smtClean="0">
                              <a:latin typeface="Cambria Math"/>
                            </a:rPr>
                            <m:t>=</m:t>
                          </m:r>
                          <m:r>
                            <a:rPr lang="es-ES" sz="1600" i="1">
                              <a:latin typeface="Cambria Math"/>
                            </a:rPr>
                            <m:t>−</m:t>
                          </m:r>
                          <m:r>
                            <a:rPr lang="es-ES" sz="1600" i="1">
                              <a:latin typeface="Cambria Math"/>
                            </a:rPr>
                            <m:t>𝐺</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i="1">
                                  <a:latin typeface="Cambria Math"/>
                                </a:rPr>
                                <m:t>𝑚</m:t>
                              </m:r>
                            </m:num>
                            <m:den>
                              <m:r>
                                <a:rPr lang="es-ES" sz="1600" i="1">
                                  <a:latin typeface="Cambria Math"/>
                                </a:rPr>
                                <m:t>𝑟</m:t>
                              </m:r>
                            </m:den>
                          </m:f>
                        </m:oMath>
                      </m:oMathPara>
                    </a14:m>
                    <a:endParaRPr lang="es-ES" sz="1600" dirty="0"/>
                  </a:p>
                </p:txBody>
              </p:sp>
            </mc:Choice>
            <mc:Fallback xmlns="">
              <p:sp>
                <p:nvSpPr>
                  <p:cNvPr id="27" name="32 Rectángulo"/>
                  <p:cNvSpPr>
                    <a:spLocks noRot="1" noChangeAspect="1" noMove="1" noResize="1" noEditPoints="1" noAdjustHandles="1" noChangeArrowheads="1" noChangeShapeType="1" noTextEdit="1"/>
                  </p:cNvSpPr>
                  <p:nvPr/>
                </p:nvSpPr>
                <p:spPr>
                  <a:xfrm>
                    <a:off x="1784143" y="4979875"/>
                    <a:ext cx="1536383" cy="551754"/>
                  </a:xfrm>
                  <a:prstGeom prst="rect">
                    <a:avLst/>
                  </a:prstGeom>
                  <a:blipFill>
                    <a:blip r:embed="rId10"/>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6" name="33 CuadroTexto"/>
                  <p:cNvSpPr txBox="1"/>
                  <p:nvPr/>
                </p:nvSpPr>
                <p:spPr>
                  <a:xfrm>
                    <a:off x="2971384" y="4095921"/>
                    <a:ext cx="3398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𝑟</m:t>
                          </m:r>
                        </m:oMath>
                      </m:oMathPara>
                    </a14:m>
                    <a:endParaRPr lang="es-ES" sz="1600" dirty="0"/>
                  </a:p>
                </p:txBody>
              </p:sp>
            </mc:Choice>
            <mc:Fallback xmlns="">
              <p:sp>
                <p:nvSpPr>
                  <p:cNvPr id="76" name="33 CuadroTexto"/>
                  <p:cNvSpPr txBox="1">
                    <a:spLocks noRot="1" noChangeAspect="1" noMove="1" noResize="1" noEditPoints="1" noAdjustHandles="1" noChangeArrowheads="1" noChangeShapeType="1" noTextEdit="1"/>
                  </p:cNvSpPr>
                  <p:nvPr/>
                </p:nvSpPr>
                <p:spPr>
                  <a:xfrm>
                    <a:off x="2971384" y="4095921"/>
                    <a:ext cx="339837" cy="338554"/>
                  </a:xfrm>
                  <a:prstGeom prst="rect">
                    <a:avLst/>
                  </a:prstGeom>
                  <a:blipFill>
                    <a:blip r:embed="rId11"/>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7" name="15 Rectángulo"/>
                  <p:cNvSpPr/>
                  <p:nvPr/>
                </p:nvSpPr>
                <p:spPr>
                  <a:xfrm>
                    <a:off x="485330" y="3764514"/>
                    <a:ext cx="46301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𝐸</m:t>
                              </m:r>
                            </m:e>
                            <m:sub>
                              <m:r>
                                <a:rPr lang="es-ES" sz="1600" b="0" i="1" smtClean="0">
                                  <a:latin typeface="Cambria Math"/>
                                </a:rPr>
                                <m:t>𝑃</m:t>
                              </m:r>
                            </m:sub>
                          </m:sSub>
                        </m:oMath>
                      </m:oMathPara>
                    </a14:m>
                    <a:endParaRPr lang="es-ES" sz="1600" dirty="0"/>
                  </a:p>
                </p:txBody>
              </p:sp>
            </mc:Choice>
            <mc:Fallback xmlns="">
              <p:sp>
                <p:nvSpPr>
                  <p:cNvPr id="77" name="15 Rectángulo"/>
                  <p:cNvSpPr>
                    <a:spLocks noRot="1" noChangeAspect="1" noMove="1" noResize="1" noEditPoints="1" noAdjustHandles="1" noChangeArrowheads="1" noChangeShapeType="1" noTextEdit="1"/>
                  </p:cNvSpPr>
                  <p:nvPr/>
                </p:nvSpPr>
                <p:spPr>
                  <a:xfrm>
                    <a:off x="485330" y="3764514"/>
                    <a:ext cx="463012" cy="338554"/>
                  </a:xfrm>
                  <a:prstGeom prst="rect">
                    <a:avLst/>
                  </a:prstGeom>
                  <a:blipFill>
                    <a:blip r:embed="rId12"/>
                    <a:stretch>
                      <a:fillRect/>
                    </a:stretch>
                  </a:blipFill>
                </p:spPr>
                <p:txBody>
                  <a:bodyPr/>
                  <a:lstStyle/>
                  <a:p>
                    <a:r>
                      <a:rPr lang="es-ES">
                        <a:noFill/>
                      </a:rPr>
                      <a:t> </a:t>
                    </a:r>
                  </a:p>
                </p:txBody>
              </p:sp>
            </mc:Fallback>
          </mc:AlternateContent>
          <p:cxnSp>
            <p:nvCxnSpPr>
              <p:cNvPr id="78" name="34 Conector recto"/>
              <p:cNvCxnSpPr>
                <a:stCxn id="74" idx="3"/>
              </p:cNvCxnSpPr>
              <p:nvPr/>
            </p:nvCxnSpPr>
            <p:spPr>
              <a:xfrm>
                <a:off x="1068764" y="4462947"/>
                <a:ext cx="9409" cy="159665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9" name="36 Conector recto"/>
              <p:cNvCxnSpPr/>
              <p:nvPr/>
            </p:nvCxnSpPr>
            <p:spPr>
              <a:xfrm>
                <a:off x="1583140" y="4462818"/>
                <a:ext cx="13648" cy="80521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0" name="41 Conector recto"/>
              <p:cNvCxnSpPr/>
              <p:nvPr/>
            </p:nvCxnSpPr>
            <p:spPr>
              <a:xfrm flipH="1">
                <a:off x="2019869" y="4451445"/>
                <a:ext cx="2274" cy="44810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1" name="44 Conector recto"/>
              <p:cNvCxnSpPr/>
              <p:nvPr/>
            </p:nvCxnSpPr>
            <p:spPr>
              <a:xfrm flipH="1">
                <a:off x="898479" y="6067425"/>
                <a:ext cx="182609" cy="128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2" name="50 Conector recto"/>
              <p:cNvCxnSpPr/>
              <p:nvPr/>
            </p:nvCxnSpPr>
            <p:spPr>
              <a:xfrm flipH="1">
                <a:off x="909638" y="5262562"/>
                <a:ext cx="690563"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3" name="52 Conector recto"/>
              <p:cNvCxnSpPr/>
              <p:nvPr/>
            </p:nvCxnSpPr>
            <p:spPr>
              <a:xfrm flipH="1">
                <a:off x="914400" y="4895850"/>
                <a:ext cx="110966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56 Rectángulo"/>
                  <p:cNvSpPr/>
                  <p:nvPr/>
                </p:nvSpPr>
                <p:spPr>
                  <a:xfrm>
                    <a:off x="147192" y="4717014"/>
                    <a:ext cx="82516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𝐸</m:t>
                              </m:r>
                            </m:e>
                            <m:sub>
                              <m:r>
                                <a:rPr lang="es-ES" sz="1600" b="0" i="1" smtClean="0">
                                  <a:latin typeface="Cambria Math"/>
                                </a:rPr>
                                <m:t>3</m:t>
                              </m:r>
                            </m:sub>
                          </m:sSub>
                          <m:r>
                            <a:rPr lang="es-ES" sz="1600" b="0" i="1" smtClean="0">
                              <a:latin typeface="Cambria Math"/>
                            </a:rPr>
                            <m:t>&lt;0</m:t>
                          </m:r>
                        </m:oMath>
                      </m:oMathPara>
                    </a14:m>
                    <a:endParaRPr lang="es-ES" sz="1600" dirty="0"/>
                  </a:p>
                </p:txBody>
              </p:sp>
            </mc:Choice>
            <mc:Fallback xmlns="">
              <p:sp>
                <p:nvSpPr>
                  <p:cNvPr id="36" name="56 Rectángulo"/>
                  <p:cNvSpPr>
                    <a:spLocks noRot="1" noChangeAspect="1" noMove="1" noResize="1" noEditPoints="1" noAdjustHandles="1" noChangeArrowheads="1" noChangeShapeType="1" noTextEdit="1"/>
                  </p:cNvSpPr>
                  <p:nvPr/>
                </p:nvSpPr>
                <p:spPr>
                  <a:xfrm>
                    <a:off x="147192" y="4717014"/>
                    <a:ext cx="825162" cy="338554"/>
                  </a:xfrm>
                  <a:prstGeom prst="rect">
                    <a:avLst/>
                  </a:prstGeom>
                  <a:blipFill>
                    <a:blip r:embed="rId1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5" name="57 Rectángulo"/>
                  <p:cNvSpPr/>
                  <p:nvPr/>
                </p:nvSpPr>
                <p:spPr>
                  <a:xfrm>
                    <a:off x="166242" y="5093252"/>
                    <a:ext cx="82516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𝐸</m:t>
                              </m:r>
                            </m:e>
                            <m:sub>
                              <m:r>
                                <a:rPr lang="es-ES" sz="1600" b="0" i="1" smtClean="0">
                                  <a:latin typeface="Cambria Math"/>
                                </a:rPr>
                                <m:t>2</m:t>
                              </m:r>
                            </m:sub>
                          </m:sSub>
                          <m:r>
                            <a:rPr lang="es-ES" sz="1600" b="0" i="1" smtClean="0">
                              <a:latin typeface="Cambria Math"/>
                            </a:rPr>
                            <m:t>&lt;0</m:t>
                          </m:r>
                        </m:oMath>
                      </m:oMathPara>
                    </a14:m>
                    <a:endParaRPr lang="es-ES" sz="1600" dirty="0"/>
                  </a:p>
                </p:txBody>
              </p:sp>
            </mc:Choice>
            <mc:Fallback xmlns="">
              <p:sp>
                <p:nvSpPr>
                  <p:cNvPr id="37" name="57 Rectángulo"/>
                  <p:cNvSpPr>
                    <a:spLocks noRot="1" noChangeAspect="1" noMove="1" noResize="1" noEditPoints="1" noAdjustHandles="1" noChangeArrowheads="1" noChangeShapeType="1" noTextEdit="1"/>
                  </p:cNvSpPr>
                  <p:nvPr/>
                </p:nvSpPr>
                <p:spPr>
                  <a:xfrm>
                    <a:off x="166242" y="5093252"/>
                    <a:ext cx="825161" cy="338554"/>
                  </a:xfrm>
                  <a:prstGeom prst="rect">
                    <a:avLst/>
                  </a:prstGeom>
                  <a:blipFill>
                    <a:blip r:embed="rId1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6" name="58 Rectángulo"/>
                  <p:cNvSpPr/>
                  <p:nvPr/>
                </p:nvSpPr>
                <p:spPr>
                  <a:xfrm>
                    <a:off x="123379" y="5888589"/>
                    <a:ext cx="82041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𝐸</m:t>
                              </m:r>
                            </m:e>
                            <m:sub>
                              <m:r>
                                <a:rPr lang="es-ES" sz="1600" b="0" i="1" smtClean="0">
                                  <a:latin typeface="Cambria Math"/>
                                </a:rPr>
                                <m:t>1</m:t>
                              </m:r>
                            </m:sub>
                          </m:sSub>
                          <m:r>
                            <a:rPr lang="es-ES" sz="1600" b="0" i="1" smtClean="0">
                              <a:latin typeface="Cambria Math"/>
                            </a:rPr>
                            <m:t>&lt;0</m:t>
                          </m:r>
                        </m:oMath>
                      </m:oMathPara>
                    </a14:m>
                    <a:endParaRPr lang="es-ES" sz="1600" dirty="0"/>
                  </a:p>
                </p:txBody>
              </p:sp>
            </mc:Choice>
            <mc:Fallback xmlns="">
              <p:sp>
                <p:nvSpPr>
                  <p:cNvPr id="38" name="58 Rectángulo"/>
                  <p:cNvSpPr>
                    <a:spLocks noRot="1" noChangeAspect="1" noMove="1" noResize="1" noEditPoints="1" noAdjustHandles="1" noChangeArrowheads="1" noChangeShapeType="1" noTextEdit="1"/>
                  </p:cNvSpPr>
                  <p:nvPr/>
                </p:nvSpPr>
                <p:spPr>
                  <a:xfrm>
                    <a:off x="123379" y="5888589"/>
                    <a:ext cx="820417" cy="338554"/>
                  </a:xfrm>
                  <a:prstGeom prst="rect">
                    <a:avLst/>
                  </a:prstGeom>
                  <a:blipFill>
                    <a:blip r:embed="rId1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7" name="59 Rectángulo"/>
                  <p:cNvSpPr/>
                  <p:nvPr/>
                </p:nvSpPr>
                <p:spPr>
                  <a:xfrm>
                    <a:off x="952054" y="4145514"/>
                    <a:ext cx="47724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oMath>
                      </m:oMathPara>
                    </a14:m>
                    <a:endParaRPr lang="es-ES" sz="1600" dirty="0"/>
                  </a:p>
                </p:txBody>
              </p:sp>
            </mc:Choice>
            <mc:Fallback xmlns="">
              <p:sp>
                <p:nvSpPr>
                  <p:cNvPr id="87" name="59 Rectángulo"/>
                  <p:cNvSpPr>
                    <a:spLocks noRot="1" noChangeAspect="1" noMove="1" noResize="1" noEditPoints="1" noAdjustHandles="1" noChangeArrowheads="1" noChangeShapeType="1" noTextEdit="1"/>
                  </p:cNvSpPr>
                  <p:nvPr/>
                </p:nvSpPr>
                <p:spPr>
                  <a:xfrm>
                    <a:off x="952054" y="4145514"/>
                    <a:ext cx="477246" cy="338554"/>
                  </a:xfrm>
                  <a:prstGeom prst="rect">
                    <a:avLst/>
                  </a:prstGeom>
                  <a:blipFill>
                    <a:blip r:embed="rId1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8" name="60 Rectángulo"/>
                  <p:cNvSpPr/>
                  <p:nvPr/>
                </p:nvSpPr>
                <p:spPr>
                  <a:xfrm>
                    <a:off x="1366392" y="4159802"/>
                    <a:ext cx="40786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2</m:t>
                              </m:r>
                            </m:sub>
                          </m:sSub>
                        </m:oMath>
                      </m:oMathPara>
                    </a14:m>
                    <a:endParaRPr lang="es-ES" sz="1600" dirty="0"/>
                  </a:p>
                </p:txBody>
              </p:sp>
            </mc:Choice>
            <mc:Fallback xmlns="">
              <p:sp>
                <p:nvSpPr>
                  <p:cNvPr id="88" name="60 Rectángulo"/>
                  <p:cNvSpPr>
                    <a:spLocks noRot="1" noChangeAspect="1" noMove="1" noResize="1" noEditPoints="1" noAdjustHandles="1" noChangeArrowheads="1" noChangeShapeType="1" noTextEdit="1"/>
                  </p:cNvSpPr>
                  <p:nvPr/>
                </p:nvSpPr>
                <p:spPr>
                  <a:xfrm>
                    <a:off x="1366392" y="4159802"/>
                    <a:ext cx="407869" cy="338554"/>
                  </a:xfrm>
                  <a:prstGeom prst="rect">
                    <a:avLst/>
                  </a:prstGeom>
                  <a:blipFill>
                    <a:blip r:embed="rId1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9" name="61 Rectángulo"/>
                  <p:cNvSpPr/>
                  <p:nvPr/>
                </p:nvSpPr>
                <p:spPr>
                  <a:xfrm>
                    <a:off x="1804542" y="4150277"/>
                    <a:ext cx="40786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𝑟</m:t>
                              </m:r>
                            </m:e>
                            <m:sub>
                              <m:r>
                                <a:rPr lang="es-ES" sz="1600" b="0" i="1" smtClean="0">
                                  <a:latin typeface="Cambria Math"/>
                                </a:rPr>
                                <m:t>3</m:t>
                              </m:r>
                            </m:sub>
                          </m:sSub>
                        </m:oMath>
                      </m:oMathPara>
                    </a14:m>
                    <a:endParaRPr lang="es-ES" sz="1600" dirty="0"/>
                  </a:p>
                </p:txBody>
              </p:sp>
            </mc:Choice>
            <mc:Fallback xmlns="">
              <p:sp>
                <p:nvSpPr>
                  <p:cNvPr id="89" name="61 Rectángulo"/>
                  <p:cNvSpPr>
                    <a:spLocks noRot="1" noChangeAspect="1" noMove="1" noResize="1" noEditPoints="1" noAdjustHandles="1" noChangeArrowheads="1" noChangeShapeType="1" noTextEdit="1"/>
                  </p:cNvSpPr>
                  <p:nvPr/>
                </p:nvSpPr>
                <p:spPr>
                  <a:xfrm>
                    <a:off x="1804542" y="4150277"/>
                    <a:ext cx="407869" cy="338554"/>
                  </a:xfrm>
                  <a:prstGeom prst="rect">
                    <a:avLst/>
                  </a:prstGeom>
                  <a:blipFill>
                    <a:blip r:embed="rId18"/>
                    <a:stretch>
                      <a:fillRect/>
                    </a:stretch>
                  </a:blipFill>
                </p:spPr>
                <p:txBody>
                  <a:bodyPr/>
                  <a:lstStyle/>
                  <a:p>
                    <a:r>
                      <a:rPr lang="es-ES">
                        <a:noFill/>
                      </a:rPr>
                      <a:t> </a:t>
                    </a:r>
                  </a:p>
                </p:txBody>
              </p:sp>
            </mc:Fallback>
          </mc:AlternateContent>
        </p:grpSp>
      </p:grpSp>
      <p:pic>
        <p:nvPicPr>
          <p:cNvPr id="2" name="Imagen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9572" y="1607038"/>
            <a:ext cx="2436062" cy="2436062"/>
          </a:xfrm>
          <a:prstGeom prst="rect">
            <a:avLst/>
          </a:prstGeom>
        </p:spPr>
      </p:pic>
    </p:spTree>
    <p:extLst>
      <p:ext uri="{BB962C8B-B14F-4D97-AF65-F5344CB8AC3E}">
        <p14:creationId xmlns:p14="http://schemas.microsoft.com/office/powerpoint/2010/main" val="32581938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8</a:t>
            </a:r>
            <a:r>
              <a:rPr lang="es-ES" sz="1600" b="1" dirty="0" smtClean="0">
                <a:solidFill>
                  <a:schemeClr val="bg1"/>
                </a:solidFill>
              </a:rPr>
              <a:t>. Movimiento de cuerpos en un campo</a:t>
            </a:r>
            <a:endParaRPr lang="es-ES" sz="1600" b="1" dirty="0">
              <a:solidFill>
                <a:schemeClr val="bg1"/>
              </a:solidFill>
            </a:endParaRPr>
          </a:p>
        </p:txBody>
      </p:sp>
      <p:sp>
        <p:nvSpPr>
          <p:cNvPr id="27" name="29 CuadroTexto"/>
          <p:cNvSpPr txBox="1"/>
          <p:nvPr/>
        </p:nvSpPr>
        <p:spPr>
          <a:xfrm>
            <a:off x="354841" y="982638"/>
            <a:ext cx="6414449" cy="369332"/>
          </a:xfrm>
          <a:prstGeom prst="rect">
            <a:avLst/>
          </a:prstGeom>
          <a:noFill/>
        </p:spPr>
        <p:txBody>
          <a:bodyPr wrap="square" rtlCol="0">
            <a:spAutoFit/>
          </a:bodyPr>
          <a:lstStyle/>
          <a:p>
            <a:r>
              <a:rPr lang="es-ES" b="1" dirty="0" smtClean="0">
                <a:solidFill>
                  <a:srgbClr val="002060"/>
                </a:solidFill>
                <a:cs typeface="Arial" pitchFamily="34" charset="0"/>
              </a:rPr>
              <a:t>8.2. Energía de puesta en órbita</a:t>
            </a:r>
            <a:endParaRPr lang="es-ES" b="1" dirty="0">
              <a:solidFill>
                <a:srgbClr val="002060"/>
              </a:solidFill>
              <a:cs typeface="Arial" pitchFamily="34" charset="0"/>
            </a:endParaRPr>
          </a:p>
        </p:txBody>
      </p:sp>
      <p:grpSp>
        <p:nvGrpSpPr>
          <p:cNvPr id="28" name="Grupo 27"/>
          <p:cNvGrpSpPr/>
          <p:nvPr/>
        </p:nvGrpSpPr>
        <p:grpSpPr>
          <a:xfrm>
            <a:off x="545911" y="1487605"/>
            <a:ext cx="2340000" cy="2340000"/>
            <a:chOff x="0" y="1214650"/>
            <a:chExt cx="2340000" cy="2340000"/>
          </a:xfrm>
        </p:grpSpPr>
        <p:grpSp>
          <p:nvGrpSpPr>
            <p:cNvPr id="29" name="Grupo 28"/>
            <p:cNvGrpSpPr/>
            <p:nvPr/>
          </p:nvGrpSpPr>
          <p:grpSpPr>
            <a:xfrm>
              <a:off x="586853" y="1393389"/>
              <a:ext cx="1243035" cy="1609119"/>
              <a:chOff x="627797" y="2116720"/>
              <a:chExt cx="1243035" cy="1609119"/>
            </a:xfrm>
          </p:grpSpPr>
          <p:pic>
            <p:nvPicPr>
              <p:cNvPr id="32" name="Imagen 31" descr="Clipart - &lt;strong&gt;TIERRA&lt;/strong&gt;"/>
              <p:cNvPicPr>
                <a:picLocks noChangeAspect="1"/>
              </p:cNvPicPr>
              <p:nvPr/>
            </p:nvPicPr>
            <p:blipFill rotWithShape="1">
              <a:blip r:embed="rId2" cstate="print">
                <a:extLst>
                  <a:ext uri="{28A0092B-C50C-407E-A947-70E740481C1C}">
                    <a14:useLocalDpi xmlns:a14="http://schemas.microsoft.com/office/drawing/2010/main" val="0"/>
                  </a:ext>
                </a:extLst>
              </a:blip>
              <a:srcRect l="2154" t="20497" r="9190" b="17014"/>
              <a:stretch/>
            </p:blipFill>
            <p:spPr>
              <a:xfrm>
                <a:off x="627797" y="2486751"/>
                <a:ext cx="1243035" cy="1239088"/>
              </a:xfrm>
              <a:prstGeom prst="rect">
                <a:avLst/>
              </a:prstGeom>
            </p:spPr>
          </p:pic>
          <p:pic>
            <p:nvPicPr>
              <p:cNvPr id="33" name="Imagen 32" descr="&lt;strong&gt;cohete&lt;/strong&gt; desmontable con imanes"/>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0068" t="5344" r="31688" b="6111"/>
              <a:stretch/>
            </p:blipFill>
            <p:spPr>
              <a:xfrm>
                <a:off x="1148557" y="2116720"/>
                <a:ext cx="198517" cy="406488"/>
              </a:xfrm>
              <a:prstGeom prst="rect">
                <a:avLst/>
              </a:prstGeom>
            </p:spPr>
          </p:pic>
        </p:grpSp>
        <p:pic>
          <p:nvPicPr>
            <p:cNvPr id="30" name="Imagen 29" descr="&lt;strong&gt;cohete&lt;/strong&gt; desmontable con imanes"/>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0068" t="5344" r="31688" b="6111"/>
            <a:stretch/>
          </p:blipFill>
          <p:spPr>
            <a:xfrm rot="1860000">
              <a:off x="2078880" y="2774090"/>
              <a:ext cx="198517" cy="406488"/>
            </a:xfrm>
            <a:prstGeom prst="rect">
              <a:avLst/>
            </a:prstGeom>
          </p:spPr>
        </p:pic>
        <p:sp>
          <p:nvSpPr>
            <p:cNvPr id="31" name="Elipse 30"/>
            <p:cNvSpPr/>
            <p:nvPr/>
          </p:nvSpPr>
          <p:spPr>
            <a:xfrm>
              <a:off x="0" y="1214650"/>
              <a:ext cx="2340000" cy="2340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grpSp>
      <p:sp>
        <p:nvSpPr>
          <p:cNvPr id="34" name="CuadroTexto 33"/>
          <p:cNvSpPr txBox="1"/>
          <p:nvPr/>
        </p:nvSpPr>
        <p:spPr>
          <a:xfrm>
            <a:off x="3589361" y="1433015"/>
            <a:ext cx="5117911" cy="830997"/>
          </a:xfrm>
          <a:prstGeom prst="rect">
            <a:avLst/>
          </a:prstGeom>
          <a:noFill/>
        </p:spPr>
        <p:txBody>
          <a:bodyPr wrap="square" rtlCol="0">
            <a:spAutoFit/>
          </a:bodyPr>
          <a:lstStyle/>
          <a:p>
            <a:pPr algn="just"/>
            <a:r>
              <a:rPr lang="es-ES" sz="1600" dirty="0" smtClean="0"/>
              <a:t>La energía necesaria para poner un satélite en órbita será la diferencia entre la energía que tiene en la órbita y la que tiene en la superficie de la Tierra:</a:t>
            </a:r>
            <a:endParaRPr lang="es-ES" sz="1600" dirty="0"/>
          </a:p>
        </p:txBody>
      </p:sp>
      <mc:AlternateContent xmlns:mc="http://schemas.openxmlformats.org/markup-compatibility/2006" xmlns:a14="http://schemas.microsoft.com/office/drawing/2010/main">
        <mc:Choice Requires="a14">
          <p:sp>
            <p:nvSpPr>
              <p:cNvPr id="35" name="CuadroTexto 34"/>
              <p:cNvSpPr txBox="1"/>
              <p:nvPr/>
            </p:nvSpPr>
            <p:spPr>
              <a:xfrm>
                <a:off x="3623481" y="2518011"/>
                <a:ext cx="2355196" cy="2659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𝐸</m:t>
                      </m:r>
                      <m:r>
                        <a:rPr lang="es-ES" sz="1600" b="0" i="0" smtClean="0">
                          <a:latin typeface="Cambria Math" panose="02040503050406030204" pitchFamily="18" charset="0"/>
                          <a:ea typeface="Cambria Math" panose="02040503050406030204" pitchFamily="18" charset="0"/>
                        </a:rPr>
                        <m:t>=</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r>
                            <a:rPr lang="es-ES" sz="1600" b="0" i="1" smtClean="0">
                              <a:latin typeface="Cambria Math" panose="02040503050406030204" pitchFamily="18" charset="0"/>
                              <a:ea typeface="Cambria Math" panose="02040503050406030204" pitchFamily="18" charset="0"/>
                            </a:rPr>
                            <m:t>Ó</m:t>
                          </m:r>
                          <m:r>
                            <a:rPr lang="es-ES" sz="1600" b="0" i="1" smtClean="0">
                              <a:latin typeface="Cambria Math" panose="02040503050406030204" pitchFamily="18" charset="0"/>
                              <a:ea typeface="Cambria Math" panose="02040503050406030204" pitchFamily="18" charset="0"/>
                            </a:rPr>
                            <m:t>𝑟𝑏𝑖𝑡𝑎</m:t>
                          </m:r>
                        </m:sub>
                      </m:sSub>
                      <m:r>
                        <a:rPr lang="es-ES" sz="1600" b="0" i="1" smtClean="0">
                          <a:latin typeface="Cambria Math" panose="02040503050406030204" pitchFamily="18" charset="0"/>
                          <a:ea typeface="Cambria Math" panose="02040503050406030204" pitchFamily="18" charset="0"/>
                        </a:rPr>
                        <m:t>−</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r>
                            <a:rPr lang="es-ES" sz="1600" b="0" i="1" smtClean="0">
                              <a:latin typeface="Cambria Math" panose="02040503050406030204" pitchFamily="18" charset="0"/>
                              <a:ea typeface="Cambria Math" panose="02040503050406030204" pitchFamily="18" charset="0"/>
                            </a:rPr>
                            <m:t>𝑆𝑢𝑝𝑒𝑟𝑓𝑖𝑐𝑖𝑒</m:t>
                          </m:r>
                        </m:sub>
                      </m:sSub>
                    </m:oMath>
                  </m:oMathPara>
                </a14:m>
                <a:endParaRPr lang="es-ES" sz="1600" dirty="0"/>
              </a:p>
            </p:txBody>
          </p:sp>
        </mc:Choice>
        <mc:Fallback xmlns="">
          <p:sp>
            <p:nvSpPr>
              <p:cNvPr id="35" name="CuadroTexto 34"/>
              <p:cNvSpPr txBox="1">
                <a:spLocks noRot="1" noChangeAspect="1" noMove="1" noResize="1" noEditPoints="1" noAdjustHandles="1" noChangeArrowheads="1" noChangeShapeType="1" noTextEdit="1"/>
              </p:cNvSpPr>
              <p:nvPr/>
            </p:nvSpPr>
            <p:spPr>
              <a:xfrm>
                <a:off x="3623481" y="2518011"/>
                <a:ext cx="2355196" cy="265970"/>
              </a:xfrm>
              <a:prstGeom prst="rect">
                <a:avLst/>
              </a:prstGeom>
              <a:blipFill>
                <a:blip r:embed="rId4"/>
                <a:stretch>
                  <a:fillRect l="-1292" r="-517" b="-2727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6" name="CuadroTexto 35"/>
              <p:cNvSpPr txBox="1"/>
              <p:nvPr/>
            </p:nvSpPr>
            <p:spPr>
              <a:xfrm>
                <a:off x="3666699" y="3107140"/>
                <a:ext cx="4492448"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𝑬</m:t>
                      </m:r>
                      <m:r>
                        <a:rPr lang="es-ES" sz="1600" b="0" i="0"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𝐺</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𝑀</m:t>
                              </m:r>
                            </m:e>
                            <m:sub>
                              <m:r>
                                <a:rPr lang="es-ES" sz="1600" b="0" i="1" smtClean="0">
                                  <a:latin typeface="Cambria Math" panose="02040503050406030204" pitchFamily="18" charset="0"/>
                                  <a:ea typeface="Cambria Math" panose="02040503050406030204" pitchFamily="18" charset="0"/>
                                </a:rPr>
                                <m:t>𝑇</m:t>
                              </m:r>
                            </m:sub>
                          </m:sSub>
                          <m:r>
                            <a:rPr lang="es-ES" sz="1600" b="0" i="1" smtClean="0">
                              <a:latin typeface="Cambria Math" panose="02040503050406030204" pitchFamily="18" charset="0"/>
                              <a:ea typeface="Cambria Math" panose="02040503050406030204" pitchFamily="18" charset="0"/>
                            </a:rPr>
                            <m:t>𝑚</m:t>
                          </m:r>
                        </m:num>
                        <m:den>
                          <m:r>
                            <a:rPr lang="es-ES" sz="1600" b="0" i="1" smtClean="0">
                              <a:latin typeface="Cambria Math" panose="02040503050406030204" pitchFamily="18" charset="0"/>
                              <a:ea typeface="Cambria Math" panose="02040503050406030204" pitchFamily="18" charset="0"/>
                            </a:rPr>
                            <m:t>2</m:t>
                          </m:r>
                          <m:r>
                            <a:rPr lang="es-ES" sz="1600" b="0" i="1" smtClean="0">
                              <a:latin typeface="Cambria Math" panose="02040503050406030204" pitchFamily="18" charset="0"/>
                              <a:ea typeface="Cambria Math" panose="02040503050406030204" pitchFamily="18" charset="0"/>
                            </a:rPr>
                            <m:t>𝑟</m:t>
                          </m:r>
                        </m:den>
                      </m:f>
                      <m:r>
                        <a:rPr lang="es-ES" sz="1600" b="0" i="1" smtClean="0">
                          <a:latin typeface="Cambria Math" panose="02040503050406030204" pitchFamily="18" charset="0"/>
                          <a:ea typeface="Cambria Math" panose="02040503050406030204" pitchFamily="18" charset="0"/>
                        </a:rPr>
                        <m:t>−</m:t>
                      </m:r>
                      <m:d>
                        <m:dPr>
                          <m:ctrlPr>
                            <a:rPr lang="es-ES" sz="1600" b="0" i="1" smtClean="0">
                              <a:latin typeface="Cambria Math" panose="02040503050406030204" pitchFamily="18" charset="0"/>
                              <a:ea typeface="Cambria Math" panose="02040503050406030204" pitchFamily="18" charset="0"/>
                            </a:rPr>
                          </m:ctrlPr>
                        </m:dPr>
                        <m:e>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𝐺</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𝑀</m:t>
                                  </m:r>
                                </m:e>
                                <m:sub>
                                  <m:r>
                                    <a:rPr lang="es-ES" sz="1600" b="0" i="1" smtClean="0">
                                      <a:latin typeface="Cambria Math" panose="02040503050406030204" pitchFamily="18" charset="0"/>
                                      <a:ea typeface="Cambria Math" panose="02040503050406030204" pitchFamily="18" charset="0"/>
                                    </a:rPr>
                                    <m:t>𝑇</m:t>
                                  </m:r>
                                </m:sub>
                              </m:sSub>
                              <m:r>
                                <a:rPr lang="es-ES" sz="1600" b="0" i="1" smtClean="0">
                                  <a:latin typeface="Cambria Math" panose="02040503050406030204" pitchFamily="18" charset="0"/>
                                  <a:ea typeface="Cambria Math" panose="02040503050406030204" pitchFamily="18" charset="0"/>
                                </a:rPr>
                                <m:t>𝑚</m:t>
                              </m:r>
                            </m:num>
                            <m:den>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𝑅</m:t>
                                  </m:r>
                                </m:e>
                                <m:sub>
                                  <m:r>
                                    <a:rPr lang="es-ES" sz="1600" b="0" i="1" smtClean="0">
                                      <a:latin typeface="Cambria Math" panose="02040503050406030204" pitchFamily="18" charset="0"/>
                                      <a:ea typeface="Cambria Math" panose="02040503050406030204" pitchFamily="18" charset="0"/>
                                    </a:rPr>
                                    <m:t>𝑇</m:t>
                                  </m:r>
                                </m:sub>
                              </m:sSub>
                            </m:den>
                          </m:f>
                        </m:e>
                      </m:d>
                      <m:r>
                        <a:rPr lang="es-ES" sz="1600" b="0"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𝑮</m:t>
                      </m:r>
                      <m:sSub>
                        <m:sSubPr>
                          <m:ctrlPr>
                            <a:rPr lang="es-ES" sz="1600" b="1" i="1" smtClean="0">
                              <a:latin typeface="Cambria Math" panose="02040503050406030204" pitchFamily="18" charset="0"/>
                              <a:ea typeface="Cambria Math" panose="02040503050406030204" pitchFamily="18" charset="0"/>
                            </a:rPr>
                          </m:ctrlPr>
                        </m:sSubPr>
                        <m:e>
                          <m:r>
                            <a:rPr lang="es-ES" sz="1600" b="1" i="1" smtClean="0">
                              <a:latin typeface="Cambria Math" panose="02040503050406030204" pitchFamily="18" charset="0"/>
                              <a:ea typeface="Cambria Math" panose="02040503050406030204" pitchFamily="18" charset="0"/>
                            </a:rPr>
                            <m:t>𝑴</m:t>
                          </m:r>
                        </m:e>
                        <m:sub>
                          <m:r>
                            <a:rPr lang="es-ES" sz="1600" b="1" i="1" smtClean="0">
                              <a:latin typeface="Cambria Math" panose="02040503050406030204" pitchFamily="18" charset="0"/>
                              <a:ea typeface="Cambria Math" panose="02040503050406030204" pitchFamily="18" charset="0"/>
                            </a:rPr>
                            <m:t>𝑻</m:t>
                          </m:r>
                        </m:sub>
                      </m:sSub>
                      <m:r>
                        <a:rPr lang="es-ES" sz="1600" b="1" i="1" smtClean="0">
                          <a:latin typeface="Cambria Math" panose="02040503050406030204" pitchFamily="18" charset="0"/>
                          <a:ea typeface="Cambria Math" panose="02040503050406030204" pitchFamily="18" charset="0"/>
                        </a:rPr>
                        <m:t>𝒎</m:t>
                      </m:r>
                      <m:d>
                        <m:dPr>
                          <m:ctrlPr>
                            <a:rPr lang="es-ES" sz="1600" b="1" i="1" smtClean="0">
                              <a:latin typeface="Cambria Math" panose="02040503050406030204" pitchFamily="18" charset="0"/>
                              <a:ea typeface="Cambria Math" panose="02040503050406030204" pitchFamily="18" charset="0"/>
                            </a:rPr>
                          </m:ctrlPr>
                        </m:dPr>
                        <m:e>
                          <m:f>
                            <m:fPr>
                              <m:ctrlPr>
                                <a:rPr lang="es-ES" sz="1600" b="1" i="1" smtClean="0">
                                  <a:latin typeface="Cambria Math" panose="02040503050406030204" pitchFamily="18" charset="0"/>
                                  <a:ea typeface="Cambria Math" panose="02040503050406030204" pitchFamily="18" charset="0"/>
                                </a:rPr>
                              </m:ctrlPr>
                            </m:fPr>
                            <m:num>
                              <m:r>
                                <a:rPr lang="es-ES" sz="1600" b="1" i="1" smtClean="0">
                                  <a:latin typeface="Cambria Math" panose="02040503050406030204" pitchFamily="18" charset="0"/>
                                  <a:ea typeface="Cambria Math" panose="02040503050406030204" pitchFamily="18" charset="0"/>
                                </a:rPr>
                                <m:t>𝟏</m:t>
                              </m:r>
                            </m:num>
                            <m:den>
                              <m:sSub>
                                <m:sSubPr>
                                  <m:ctrlPr>
                                    <a:rPr lang="es-ES" sz="1600" b="1" i="1" smtClean="0">
                                      <a:latin typeface="Cambria Math" panose="02040503050406030204" pitchFamily="18" charset="0"/>
                                      <a:ea typeface="Cambria Math" panose="02040503050406030204" pitchFamily="18" charset="0"/>
                                    </a:rPr>
                                  </m:ctrlPr>
                                </m:sSubPr>
                                <m:e>
                                  <m:r>
                                    <a:rPr lang="es-ES" sz="1600" b="1" i="1" smtClean="0">
                                      <a:latin typeface="Cambria Math" panose="02040503050406030204" pitchFamily="18" charset="0"/>
                                      <a:ea typeface="Cambria Math" panose="02040503050406030204" pitchFamily="18" charset="0"/>
                                    </a:rPr>
                                    <m:t>𝑹</m:t>
                                  </m:r>
                                </m:e>
                                <m:sub>
                                  <m:r>
                                    <a:rPr lang="es-ES" sz="1600" b="1" i="1" smtClean="0">
                                      <a:latin typeface="Cambria Math" panose="02040503050406030204" pitchFamily="18" charset="0"/>
                                      <a:ea typeface="Cambria Math" panose="02040503050406030204" pitchFamily="18" charset="0"/>
                                    </a:rPr>
                                    <m:t>𝑻</m:t>
                                  </m:r>
                                </m:sub>
                              </m:sSub>
                            </m:den>
                          </m:f>
                          <m:r>
                            <a:rPr lang="es-ES" sz="1600" b="1" i="1" smtClean="0">
                              <a:latin typeface="Cambria Math" panose="02040503050406030204" pitchFamily="18" charset="0"/>
                              <a:ea typeface="Cambria Math" panose="02040503050406030204" pitchFamily="18" charset="0"/>
                            </a:rPr>
                            <m:t>−</m:t>
                          </m:r>
                          <m:f>
                            <m:fPr>
                              <m:ctrlPr>
                                <a:rPr lang="es-ES" sz="1600" b="1" i="1" smtClean="0">
                                  <a:latin typeface="Cambria Math" panose="02040503050406030204" pitchFamily="18" charset="0"/>
                                  <a:ea typeface="Cambria Math" panose="02040503050406030204" pitchFamily="18" charset="0"/>
                                </a:rPr>
                              </m:ctrlPr>
                            </m:fPr>
                            <m:num>
                              <m:r>
                                <a:rPr lang="es-ES" sz="1600" b="1" i="1" smtClean="0">
                                  <a:latin typeface="Cambria Math" panose="02040503050406030204" pitchFamily="18" charset="0"/>
                                  <a:ea typeface="Cambria Math" panose="02040503050406030204" pitchFamily="18" charset="0"/>
                                </a:rPr>
                                <m:t>𝟏</m:t>
                              </m:r>
                            </m:num>
                            <m:den>
                              <m:r>
                                <a:rPr lang="es-ES" sz="1600" b="1" i="1" smtClean="0">
                                  <a:latin typeface="Cambria Math" panose="02040503050406030204" pitchFamily="18" charset="0"/>
                                  <a:ea typeface="Cambria Math" panose="02040503050406030204" pitchFamily="18" charset="0"/>
                                </a:rPr>
                                <m:t>𝟐</m:t>
                              </m:r>
                              <m:r>
                                <a:rPr lang="es-ES" sz="1600" b="1" i="1" smtClean="0">
                                  <a:latin typeface="Cambria Math" panose="02040503050406030204" pitchFamily="18" charset="0"/>
                                  <a:ea typeface="Cambria Math" panose="02040503050406030204" pitchFamily="18" charset="0"/>
                                </a:rPr>
                                <m:t>𝒓</m:t>
                              </m:r>
                            </m:den>
                          </m:f>
                        </m:e>
                      </m:d>
                    </m:oMath>
                  </m:oMathPara>
                </a14:m>
                <a:endParaRPr lang="es-ES" sz="1600" b="1" dirty="0"/>
              </a:p>
            </p:txBody>
          </p:sp>
        </mc:Choice>
        <mc:Fallback xmlns="">
          <p:sp>
            <p:nvSpPr>
              <p:cNvPr id="36" name="CuadroTexto 35"/>
              <p:cNvSpPr txBox="1">
                <a:spLocks noRot="1" noChangeAspect="1" noMove="1" noResize="1" noEditPoints="1" noAdjustHandles="1" noChangeArrowheads="1" noChangeShapeType="1" noTextEdit="1"/>
              </p:cNvSpPr>
              <p:nvPr/>
            </p:nvSpPr>
            <p:spPr>
              <a:xfrm>
                <a:off x="3666699" y="3107140"/>
                <a:ext cx="4492448" cy="553228"/>
              </a:xfrm>
              <a:prstGeom prst="rect">
                <a:avLst/>
              </a:prstGeom>
              <a:blipFill>
                <a:blip r:embed="rId5"/>
                <a:stretch>
                  <a:fillRect b="-1111"/>
                </a:stretch>
              </a:blipFill>
            </p:spPr>
            <p:txBody>
              <a:bodyPr/>
              <a:lstStyle/>
              <a:p>
                <a:r>
                  <a:rPr lang="es-ES">
                    <a:noFill/>
                  </a:rPr>
                  <a:t> </a:t>
                </a:r>
              </a:p>
            </p:txBody>
          </p:sp>
        </mc:Fallback>
      </mc:AlternateContent>
      <p:cxnSp>
        <p:nvCxnSpPr>
          <p:cNvPr id="37" name="Conector recto 36"/>
          <p:cNvCxnSpPr/>
          <p:nvPr/>
        </p:nvCxnSpPr>
        <p:spPr>
          <a:xfrm flipV="1">
            <a:off x="1746914" y="2333767"/>
            <a:ext cx="1091821" cy="28660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CuadroTexto 37"/>
              <p:cNvSpPr txBox="1"/>
              <p:nvPr/>
            </p:nvSpPr>
            <p:spPr>
              <a:xfrm>
                <a:off x="2354240" y="2176818"/>
                <a:ext cx="15517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𝑟</m:t>
                      </m:r>
                    </m:oMath>
                  </m:oMathPara>
                </a14:m>
                <a:endParaRPr lang="es-ES" sz="1600" dirty="0"/>
              </a:p>
            </p:txBody>
          </p:sp>
        </mc:Choice>
        <mc:Fallback xmlns="">
          <p:sp>
            <p:nvSpPr>
              <p:cNvPr id="38" name="CuadroTexto 37"/>
              <p:cNvSpPr txBox="1">
                <a:spLocks noRot="1" noChangeAspect="1" noMove="1" noResize="1" noEditPoints="1" noAdjustHandles="1" noChangeArrowheads="1" noChangeShapeType="1" noTextEdit="1"/>
              </p:cNvSpPr>
              <p:nvPr/>
            </p:nvSpPr>
            <p:spPr>
              <a:xfrm>
                <a:off x="2354240" y="2176818"/>
                <a:ext cx="155171" cy="246221"/>
              </a:xfrm>
              <a:prstGeom prst="rect">
                <a:avLst/>
              </a:prstGeom>
              <a:blipFill>
                <a:blip r:embed="rId6"/>
                <a:stretch>
                  <a:fillRect l="-15385" r="-11538"/>
                </a:stretch>
              </a:blipFill>
            </p:spPr>
            <p:txBody>
              <a:bodyPr/>
              <a:lstStyle/>
              <a:p>
                <a:r>
                  <a:rPr lang="es-ES">
                    <a:noFill/>
                  </a:rPr>
                  <a:t> </a:t>
                </a:r>
              </a:p>
            </p:txBody>
          </p:sp>
        </mc:Fallback>
      </mc:AlternateContent>
      <p:sp>
        <p:nvSpPr>
          <p:cNvPr id="39" name="CuadroTexto 38"/>
          <p:cNvSpPr txBox="1"/>
          <p:nvPr/>
        </p:nvSpPr>
        <p:spPr>
          <a:xfrm>
            <a:off x="327547" y="3889612"/>
            <a:ext cx="3630304"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 Cambio de órbita</a:t>
            </a:r>
            <a:endParaRPr lang="es-ES" b="1" dirty="0">
              <a:solidFill>
                <a:srgbClr val="00B0F0"/>
              </a:solidFill>
            </a:endParaRPr>
          </a:p>
        </p:txBody>
      </p:sp>
      <p:grpSp>
        <p:nvGrpSpPr>
          <p:cNvPr id="40" name="Grupo 39"/>
          <p:cNvGrpSpPr/>
          <p:nvPr/>
        </p:nvGrpSpPr>
        <p:grpSpPr>
          <a:xfrm>
            <a:off x="550460" y="4235354"/>
            <a:ext cx="2340000" cy="2340000"/>
            <a:chOff x="509517" y="4385480"/>
            <a:chExt cx="2340000" cy="2340000"/>
          </a:xfrm>
        </p:grpSpPr>
        <p:pic>
          <p:nvPicPr>
            <p:cNvPr id="41" name="Imagen 40" descr="&lt;strong&gt;cohete&lt;/strong&gt; desmontable con imanes"/>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0068" t="5344" r="31688" b="6111"/>
            <a:stretch/>
          </p:blipFill>
          <p:spPr>
            <a:xfrm rot="1860000">
              <a:off x="2395054" y="5928998"/>
              <a:ext cx="198517" cy="406488"/>
            </a:xfrm>
            <a:prstGeom prst="rect">
              <a:avLst/>
            </a:prstGeom>
          </p:spPr>
        </p:pic>
        <p:grpSp>
          <p:nvGrpSpPr>
            <p:cNvPr id="42" name="Grupo 41"/>
            <p:cNvGrpSpPr/>
            <p:nvPr/>
          </p:nvGrpSpPr>
          <p:grpSpPr>
            <a:xfrm>
              <a:off x="509517" y="4385480"/>
              <a:ext cx="2340000" cy="2340000"/>
              <a:chOff x="536812" y="4194411"/>
              <a:chExt cx="2340000" cy="2340000"/>
            </a:xfrm>
          </p:grpSpPr>
          <p:pic>
            <p:nvPicPr>
              <p:cNvPr id="47" name="Imagen 46" descr="Clipart - &lt;strong&gt;TIERRA&lt;/strong&gt;"/>
              <p:cNvPicPr>
                <a:picLocks noChangeAspect="1"/>
              </p:cNvPicPr>
              <p:nvPr/>
            </p:nvPicPr>
            <p:blipFill rotWithShape="1">
              <a:blip r:embed="rId2" cstate="print">
                <a:extLst>
                  <a:ext uri="{28A0092B-C50C-407E-A947-70E740481C1C}">
                    <a14:useLocalDpi xmlns:a14="http://schemas.microsoft.com/office/drawing/2010/main" val="0"/>
                  </a:ext>
                </a:extLst>
              </a:blip>
              <a:srcRect l="2154" t="20497" r="9190" b="17014"/>
              <a:stretch/>
            </p:blipFill>
            <p:spPr>
              <a:xfrm>
                <a:off x="1094095" y="4754555"/>
                <a:ext cx="1243035" cy="1239088"/>
              </a:xfrm>
              <a:prstGeom prst="rect">
                <a:avLst/>
              </a:prstGeom>
            </p:spPr>
          </p:pic>
          <p:sp>
            <p:nvSpPr>
              <p:cNvPr id="48" name="Elipse 47"/>
              <p:cNvSpPr/>
              <p:nvPr/>
            </p:nvSpPr>
            <p:spPr>
              <a:xfrm>
                <a:off x="711958" y="4383205"/>
                <a:ext cx="1980000" cy="1980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49" name="Elipse 48"/>
              <p:cNvSpPr/>
              <p:nvPr/>
            </p:nvSpPr>
            <p:spPr>
              <a:xfrm>
                <a:off x="536812" y="4194411"/>
                <a:ext cx="2340000" cy="23400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grpSp>
        <p:cxnSp>
          <p:nvCxnSpPr>
            <p:cNvPr id="43" name="Conector recto 42"/>
            <p:cNvCxnSpPr/>
            <p:nvPr/>
          </p:nvCxnSpPr>
          <p:spPr>
            <a:xfrm flipV="1">
              <a:off x="1651380" y="5297608"/>
              <a:ext cx="1012209" cy="2843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V="1">
              <a:off x="1665027" y="4612944"/>
              <a:ext cx="696036" cy="9689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CuadroTexto 44"/>
                <p:cNvSpPr txBox="1"/>
                <p:nvPr/>
              </p:nvSpPr>
              <p:spPr>
                <a:xfrm>
                  <a:off x="2381535" y="5343099"/>
                  <a:ext cx="22730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𝐴</m:t>
                            </m:r>
                          </m:sub>
                        </m:sSub>
                      </m:oMath>
                    </m:oMathPara>
                  </a14:m>
                  <a:endParaRPr lang="es-ES" sz="1600" dirty="0"/>
                </a:p>
              </p:txBody>
            </p:sp>
          </mc:Choice>
          <mc:Fallback xmlns="">
            <p:sp>
              <p:nvSpPr>
                <p:cNvPr id="45" name="CuadroTexto 44"/>
                <p:cNvSpPr txBox="1">
                  <a:spLocks noRot="1" noChangeAspect="1" noMove="1" noResize="1" noEditPoints="1" noAdjustHandles="1" noChangeArrowheads="1" noChangeShapeType="1" noTextEdit="1"/>
                </p:cNvSpPr>
                <p:nvPr/>
              </p:nvSpPr>
              <p:spPr>
                <a:xfrm>
                  <a:off x="2381535" y="5343099"/>
                  <a:ext cx="227305" cy="246221"/>
                </a:xfrm>
                <a:prstGeom prst="rect">
                  <a:avLst/>
                </a:prstGeom>
                <a:blipFill>
                  <a:blip r:embed="rId7"/>
                  <a:stretch>
                    <a:fillRect l="-10526" b="-1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6" name="CuadroTexto 45"/>
                <p:cNvSpPr txBox="1"/>
                <p:nvPr/>
              </p:nvSpPr>
              <p:spPr>
                <a:xfrm>
                  <a:off x="1933434" y="4649338"/>
                  <a:ext cx="24166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𝐵</m:t>
                            </m:r>
                          </m:sub>
                        </m:sSub>
                      </m:oMath>
                    </m:oMathPara>
                  </a14:m>
                  <a:endParaRPr lang="es-ES" sz="1600" dirty="0"/>
                </a:p>
              </p:txBody>
            </p:sp>
          </mc:Choice>
          <mc:Fallback xmlns="">
            <p:sp>
              <p:nvSpPr>
                <p:cNvPr id="46" name="CuadroTexto 45"/>
                <p:cNvSpPr txBox="1">
                  <a:spLocks noRot="1" noChangeAspect="1" noMove="1" noResize="1" noEditPoints="1" noAdjustHandles="1" noChangeArrowheads="1" noChangeShapeType="1" noTextEdit="1"/>
                </p:cNvSpPr>
                <p:nvPr/>
              </p:nvSpPr>
              <p:spPr>
                <a:xfrm>
                  <a:off x="1933434" y="4649338"/>
                  <a:ext cx="241669" cy="246221"/>
                </a:xfrm>
                <a:prstGeom prst="rect">
                  <a:avLst/>
                </a:prstGeom>
                <a:blipFill>
                  <a:blip r:embed="rId8"/>
                  <a:stretch>
                    <a:fillRect l="-12500" b="-12500"/>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50" name="CuadroTexto 49"/>
              <p:cNvSpPr txBox="1"/>
              <p:nvPr/>
            </p:nvSpPr>
            <p:spPr>
              <a:xfrm>
                <a:off x="3548419" y="4244454"/>
                <a:ext cx="5240740" cy="830997"/>
              </a:xfrm>
              <a:prstGeom prst="rect">
                <a:avLst/>
              </a:prstGeom>
              <a:noFill/>
            </p:spPr>
            <p:txBody>
              <a:bodyPr wrap="square" rtlCol="0">
                <a:spAutoFit/>
              </a:bodyPr>
              <a:lstStyle/>
              <a:p>
                <a:pPr algn="just"/>
                <a:r>
                  <a:rPr lang="es-ES" sz="1600" dirty="0" smtClean="0"/>
                  <a:t>Para que un satélite pueda cambiar de una órbita de radio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𝐴</m:t>
                        </m:r>
                      </m:sub>
                    </m:sSub>
                  </m:oMath>
                </a14:m>
                <a:r>
                  <a:rPr lang="es-ES" sz="1600" dirty="0" smtClean="0"/>
                  <a:t> a otra de radio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𝑟</m:t>
                        </m:r>
                      </m:e>
                      <m:sub>
                        <m:r>
                          <a:rPr lang="es-ES" sz="1600" b="0" i="1" smtClean="0">
                            <a:latin typeface="Cambria Math" panose="02040503050406030204" pitchFamily="18" charset="0"/>
                          </a:rPr>
                          <m:t>𝐵</m:t>
                        </m:r>
                      </m:sub>
                    </m:sSub>
                  </m:oMath>
                </a14:m>
                <a:r>
                  <a:rPr lang="es-ES" sz="1600" dirty="0" smtClean="0"/>
                  <a:t>, será necesaria una energía que viene dada por:</a:t>
                </a:r>
                <a:endParaRPr lang="es-ES" sz="1600" dirty="0"/>
              </a:p>
            </p:txBody>
          </p:sp>
        </mc:Choice>
        <mc:Fallback xmlns="">
          <p:sp>
            <p:nvSpPr>
              <p:cNvPr id="50" name="CuadroTexto 49"/>
              <p:cNvSpPr txBox="1">
                <a:spLocks noRot="1" noChangeAspect="1" noMove="1" noResize="1" noEditPoints="1" noAdjustHandles="1" noChangeArrowheads="1" noChangeShapeType="1" noTextEdit="1"/>
              </p:cNvSpPr>
              <p:nvPr/>
            </p:nvSpPr>
            <p:spPr>
              <a:xfrm>
                <a:off x="3548419" y="4244454"/>
                <a:ext cx="5240740" cy="830997"/>
              </a:xfrm>
              <a:prstGeom prst="rect">
                <a:avLst/>
              </a:prstGeom>
              <a:blipFill>
                <a:blip r:embed="rId9"/>
                <a:stretch>
                  <a:fillRect l="-581" t="-1460" r="-698" b="-875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9" name="CuadroTexto 68"/>
              <p:cNvSpPr txBox="1"/>
              <p:nvPr/>
            </p:nvSpPr>
            <p:spPr>
              <a:xfrm>
                <a:off x="3637129" y="5233915"/>
                <a:ext cx="3783600"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𝐸</m:t>
                      </m:r>
                      <m:r>
                        <a:rPr lang="es-ES" sz="1600" b="0" i="1" smtClean="0">
                          <a:latin typeface="Cambria Math" panose="02040503050406030204" pitchFamily="18" charset="0"/>
                          <a:ea typeface="Cambria Math" panose="02040503050406030204" pitchFamily="18" charset="0"/>
                        </a:rPr>
                        <m:t>=</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𝑀</m:t>
                              </m:r>
                            </m:e>
                            <m:sub>
                              <m:r>
                                <a:rPr lang="es-ES" sz="1600" b="0" i="1" smtClean="0">
                                  <a:latin typeface="Cambria Math" panose="02040503050406030204" pitchFamily="18" charset="0"/>
                                  <a:ea typeface="Cambria Math" panose="02040503050406030204" pitchFamily="18" charset="0"/>
                                </a:rPr>
                                <m:t>2</m:t>
                              </m:r>
                            </m:sub>
                          </m:sSub>
                        </m:sub>
                      </m:sSub>
                      <m:r>
                        <a:rPr lang="es-ES" sz="1600" b="0" i="1" smtClean="0">
                          <a:latin typeface="Cambria Math" panose="02040503050406030204" pitchFamily="18" charset="0"/>
                          <a:ea typeface="Cambria Math" panose="02040503050406030204" pitchFamily="18" charset="0"/>
                        </a:rPr>
                        <m:t>−</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𝑀</m:t>
                              </m:r>
                            </m:e>
                            <m:sub>
                              <m:r>
                                <a:rPr lang="es-ES" sz="1600" b="0" i="1" smtClean="0">
                                  <a:latin typeface="Cambria Math" panose="02040503050406030204" pitchFamily="18" charset="0"/>
                                  <a:ea typeface="Cambria Math" panose="02040503050406030204" pitchFamily="18" charset="0"/>
                                </a:rPr>
                                <m:t>1</m:t>
                              </m:r>
                            </m:sub>
                          </m:sSub>
                        </m:sub>
                      </m:sSub>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𝐺</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𝑀</m:t>
                              </m:r>
                            </m:e>
                            <m:sub>
                              <m:r>
                                <a:rPr lang="es-ES" sz="1600" b="0" i="1" smtClean="0">
                                  <a:latin typeface="Cambria Math" panose="02040503050406030204" pitchFamily="18" charset="0"/>
                                  <a:ea typeface="Cambria Math" panose="02040503050406030204" pitchFamily="18" charset="0"/>
                                </a:rPr>
                                <m:t>𝑇</m:t>
                              </m:r>
                            </m:sub>
                          </m:sSub>
                          <m:r>
                            <a:rPr lang="es-ES" sz="1600" b="0" i="1" smtClean="0">
                              <a:latin typeface="Cambria Math" panose="02040503050406030204" pitchFamily="18" charset="0"/>
                              <a:ea typeface="Cambria Math" panose="02040503050406030204" pitchFamily="18" charset="0"/>
                            </a:rPr>
                            <m:t>𝑚</m:t>
                          </m:r>
                        </m:num>
                        <m:den>
                          <m:r>
                            <a:rPr lang="es-ES" sz="1600" b="0" i="1" smtClean="0">
                              <a:latin typeface="Cambria Math" panose="02040503050406030204" pitchFamily="18" charset="0"/>
                              <a:ea typeface="Cambria Math" panose="02040503050406030204" pitchFamily="18" charset="0"/>
                            </a:rPr>
                            <m:t>2</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𝑟</m:t>
                              </m:r>
                            </m:e>
                            <m:sub>
                              <m:r>
                                <a:rPr lang="es-ES" sz="1600" b="0" i="1" smtClean="0">
                                  <a:latin typeface="Cambria Math" panose="02040503050406030204" pitchFamily="18" charset="0"/>
                                  <a:ea typeface="Cambria Math" panose="02040503050406030204" pitchFamily="18" charset="0"/>
                                </a:rPr>
                                <m:t>𝐵</m:t>
                              </m:r>
                            </m:sub>
                          </m:sSub>
                        </m:den>
                      </m:f>
                      <m:r>
                        <a:rPr lang="es-ES" sz="1600" b="0" i="1" smtClean="0">
                          <a:latin typeface="Cambria Math" panose="02040503050406030204" pitchFamily="18" charset="0"/>
                          <a:ea typeface="Cambria Math" panose="02040503050406030204" pitchFamily="18" charset="0"/>
                        </a:rPr>
                        <m:t>−</m:t>
                      </m:r>
                      <m:d>
                        <m:dPr>
                          <m:ctrlPr>
                            <a:rPr lang="es-ES" sz="1600" b="0" i="1" smtClean="0">
                              <a:latin typeface="Cambria Math" panose="02040503050406030204" pitchFamily="18" charset="0"/>
                              <a:ea typeface="Cambria Math" panose="02040503050406030204" pitchFamily="18" charset="0"/>
                            </a:rPr>
                          </m:ctrlPr>
                        </m:dPr>
                        <m:e>
                          <m:r>
                            <a:rPr lang="es-ES" sz="1600" b="0" i="1" smtClean="0">
                              <a:latin typeface="Cambria Math" panose="02040503050406030204" pitchFamily="18" charset="0"/>
                              <a:ea typeface="Cambria Math" panose="02040503050406030204" pitchFamily="18" charset="0"/>
                            </a:rPr>
                            <m:t>−</m:t>
                          </m:r>
                          <m:f>
                            <m:fPr>
                              <m:ctrlPr>
                                <a:rPr lang="es-ES" sz="1600" i="1">
                                  <a:latin typeface="Cambria Math" panose="02040503050406030204" pitchFamily="18" charset="0"/>
                                  <a:ea typeface="Cambria Math" panose="02040503050406030204" pitchFamily="18" charset="0"/>
                                </a:rPr>
                              </m:ctrlPr>
                            </m:fPr>
                            <m:num>
                              <m:r>
                                <a:rPr lang="es-ES" sz="1600" i="1">
                                  <a:latin typeface="Cambria Math" panose="02040503050406030204" pitchFamily="18" charset="0"/>
                                  <a:ea typeface="Cambria Math" panose="02040503050406030204" pitchFamily="18" charset="0"/>
                                </a:rPr>
                                <m:t>𝐺</m:t>
                              </m:r>
                              <m:sSub>
                                <m:sSubPr>
                                  <m:ctrlPr>
                                    <a:rPr lang="es-ES" sz="1600" i="1">
                                      <a:latin typeface="Cambria Math" panose="02040503050406030204" pitchFamily="18" charset="0"/>
                                      <a:ea typeface="Cambria Math" panose="02040503050406030204" pitchFamily="18" charset="0"/>
                                    </a:rPr>
                                  </m:ctrlPr>
                                </m:sSubPr>
                                <m:e>
                                  <m:r>
                                    <a:rPr lang="es-ES" sz="1600" i="1">
                                      <a:latin typeface="Cambria Math" panose="02040503050406030204" pitchFamily="18" charset="0"/>
                                      <a:ea typeface="Cambria Math" panose="02040503050406030204" pitchFamily="18" charset="0"/>
                                    </a:rPr>
                                    <m:t>𝑀</m:t>
                                  </m:r>
                                </m:e>
                                <m:sub>
                                  <m:r>
                                    <a:rPr lang="es-ES" sz="1600" i="1">
                                      <a:latin typeface="Cambria Math" panose="02040503050406030204" pitchFamily="18" charset="0"/>
                                      <a:ea typeface="Cambria Math" panose="02040503050406030204" pitchFamily="18" charset="0"/>
                                    </a:rPr>
                                    <m:t>𝑇</m:t>
                                  </m:r>
                                </m:sub>
                              </m:sSub>
                              <m:r>
                                <a:rPr lang="es-ES" sz="1600" i="1">
                                  <a:latin typeface="Cambria Math" panose="02040503050406030204" pitchFamily="18" charset="0"/>
                                  <a:ea typeface="Cambria Math" panose="02040503050406030204" pitchFamily="18" charset="0"/>
                                </a:rPr>
                                <m:t>𝑚</m:t>
                              </m:r>
                            </m:num>
                            <m:den>
                              <m:r>
                                <a:rPr lang="es-ES" sz="1600" i="1">
                                  <a:latin typeface="Cambria Math" panose="02040503050406030204" pitchFamily="18" charset="0"/>
                                  <a:ea typeface="Cambria Math" panose="02040503050406030204" pitchFamily="18" charset="0"/>
                                </a:rPr>
                                <m:t>2</m:t>
                              </m:r>
                              <m:sSub>
                                <m:sSubPr>
                                  <m:ctrlPr>
                                    <a:rPr lang="es-ES" sz="1600" i="1">
                                      <a:latin typeface="Cambria Math" panose="02040503050406030204" pitchFamily="18" charset="0"/>
                                      <a:ea typeface="Cambria Math" panose="02040503050406030204" pitchFamily="18" charset="0"/>
                                    </a:rPr>
                                  </m:ctrlPr>
                                </m:sSubPr>
                                <m:e>
                                  <m:r>
                                    <a:rPr lang="es-ES" sz="1600" i="1">
                                      <a:latin typeface="Cambria Math" panose="02040503050406030204" pitchFamily="18" charset="0"/>
                                      <a:ea typeface="Cambria Math" panose="02040503050406030204" pitchFamily="18" charset="0"/>
                                    </a:rPr>
                                    <m:t>𝑟</m:t>
                                  </m:r>
                                </m:e>
                                <m:sub>
                                  <m:r>
                                    <a:rPr lang="es-ES" sz="1600" b="0" i="1" smtClean="0">
                                      <a:latin typeface="Cambria Math" panose="02040503050406030204" pitchFamily="18" charset="0"/>
                                      <a:ea typeface="Cambria Math" panose="02040503050406030204" pitchFamily="18" charset="0"/>
                                    </a:rPr>
                                    <m:t>𝐴</m:t>
                                  </m:r>
                                </m:sub>
                              </m:sSub>
                            </m:den>
                          </m:f>
                        </m:e>
                      </m:d>
                    </m:oMath>
                  </m:oMathPara>
                </a14:m>
                <a:endParaRPr lang="es-ES" sz="1600" dirty="0"/>
              </a:p>
            </p:txBody>
          </p:sp>
        </mc:Choice>
        <mc:Fallback xmlns="">
          <p:sp>
            <p:nvSpPr>
              <p:cNvPr id="69" name="CuadroTexto 68"/>
              <p:cNvSpPr txBox="1">
                <a:spLocks noRot="1" noChangeAspect="1" noMove="1" noResize="1" noEditPoints="1" noAdjustHandles="1" noChangeArrowheads="1" noChangeShapeType="1" noTextEdit="1"/>
              </p:cNvSpPr>
              <p:nvPr/>
            </p:nvSpPr>
            <p:spPr>
              <a:xfrm>
                <a:off x="3637129" y="5233915"/>
                <a:ext cx="3783600" cy="553228"/>
              </a:xfrm>
              <a:prstGeom prst="rect">
                <a:avLst/>
              </a:prstGeom>
              <a:blipFill>
                <a:blip r:embed="rId10"/>
                <a:stretch>
                  <a:fillRect b="-111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0" name="CuadroTexto 69"/>
              <p:cNvSpPr txBox="1"/>
              <p:nvPr/>
            </p:nvSpPr>
            <p:spPr>
              <a:xfrm>
                <a:off x="3639403" y="5932225"/>
                <a:ext cx="2159501"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𝑬</m:t>
                      </m:r>
                      <m:r>
                        <a:rPr lang="es-ES" sz="1600" b="1" i="1" smtClean="0">
                          <a:latin typeface="Cambria Math" panose="02040503050406030204" pitchFamily="18" charset="0"/>
                          <a:ea typeface="Cambria Math" panose="02040503050406030204" pitchFamily="18" charset="0"/>
                        </a:rPr>
                        <m:t>=</m:t>
                      </m:r>
                      <m:f>
                        <m:fPr>
                          <m:ctrlPr>
                            <a:rPr lang="es-ES" sz="1600" b="1" i="1" smtClean="0">
                              <a:latin typeface="Cambria Math" panose="02040503050406030204" pitchFamily="18" charset="0"/>
                              <a:ea typeface="Cambria Math" panose="02040503050406030204" pitchFamily="18" charset="0"/>
                            </a:rPr>
                          </m:ctrlPr>
                        </m:fPr>
                        <m:num>
                          <m:r>
                            <a:rPr lang="es-ES" sz="1600" b="1" i="1" smtClean="0">
                              <a:latin typeface="Cambria Math" panose="02040503050406030204" pitchFamily="18" charset="0"/>
                              <a:ea typeface="Cambria Math" panose="02040503050406030204" pitchFamily="18" charset="0"/>
                            </a:rPr>
                            <m:t>𝑮</m:t>
                          </m:r>
                          <m:sSub>
                            <m:sSubPr>
                              <m:ctrlPr>
                                <a:rPr lang="es-ES" sz="1600" b="1" i="1" smtClean="0">
                                  <a:latin typeface="Cambria Math" panose="02040503050406030204" pitchFamily="18" charset="0"/>
                                  <a:ea typeface="Cambria Math" panose="02040503050406030204" pitchFamily="18" charset="0"/>
                                </a:rPr>
                              </m:ctrlPr>
                            </m:sSubPr>
                            <m:e>
                              <m:r>
                                <a:rPr lang="es-ES" sz="1600" b="1" i="1" smtClean="0">
                                  <a:latin typeface="Cambria Math" panose="02040503050406030204" pitchFamily="18" charset="0"/>
                                  <a:ea typeface="Cambria Math" panose="02040503050406030204" pitchFamily="18" charset="0"/>
                                </a:rPr>
                                <m:t>𝑴</m:t>
                              </m:r>
                            </m:e>
                            <m:sub>
                              <m:r>
                                <a:rPr lang="es-ES" sz="1600" b="1" i="1" smtClean="0">
                                  <a:latin typeface="Cambria Math" panose="02040503050406030204" pitchFamily="18" charset="0"/>
                                  <a:ea typeface="Cambria Math" panose="02040503050406030204" pitchFamily="18" charset="0"/>
                                </a:rPr>
                                <m:t>𝑻</m:t>
                              </m:r>
                            </m:sub>
                          </m:sSub>
                          <m:r>
                            <a:rPr lang="es-ES" sz="1600" b="1" i="1" smtClean="0">
                              <a:latin typeface="Cambria Math" panose="02040503050406030204" pitchFamily="18" charset="0"/>
                              <a:ea typeface="Cambria Math" panose="02040503050406030204" pitchFamily="18" charset="0"/>
                            </a:rPr>
                            <m:t>𝒎</m:t>
                          </m:r>
                        </m:num>
                        <m:den>
                          <m:r>
                            <a:rPr lang="es-ES" sz="1600" b="1" i="1" smtClean="0">
                              <a:latin typeface="Cambria Math" panose="02040503050406030204" pitchFamily="18" charset="0"/>
                              <a:ea typeface="Cambria Math" panose="02040503050406030204" pitchFamily="18" charset="0"/>
                            </a:rPr>
                            <m:t>𝟐</m:t>
                          </m:r>
                        </m:den>
                      </m:f>
                      <m:d>
                        <m:dPr>
                          <m:ctrlPr>
                            <a:rPr lang="es-ES" sz="1600" b="1" i="1" smtClean="0">
                              <a:latin typeface="Cambria Math" panose="02040503050406030204" pitchFamily="18" charset="0"/>
                              <a:ea typeface="Cambria Math" panose="02040503050406030204" pitchFamily="18" charset="0"/>
                            </a:rPr>
                          </m:ctrlPr>
                        </m:dPr>
                        <m:e>
                          <m:f>
                            <m:fPr>
                              <m:ctrlPr>
                                <a:rPr lang="es-ES" sz="1600" b="1" i="1" smtClean="0">
                                  <a:latin typeface="Cambria Math" panose="02040503050406030204" pitchFamily="18" charset="0"/>
                                  <a:ea typeface="Cambria Math" panose="02040503050406030204" pitchFamily="18" charset="0"/>
                                </a:rPr>
                              </m:ctrlPr>
                            </m:fPr>
                            <m:num>
                              <m:r>
                                <a:rPr lang="es-ES" sz="1600" b="1" i="1" smtClean="0">
                                  <a:latin typeface="Cambria Math" panose="02040503050406030204" pitchFamily="18" charset="0"/>
                                  <a:ea typeface="Cambria Math" panose="02040503050406030204" pitchFamily="18" charset="0"/>
                                </a:rPr>
                                <m:t>𝟏</m:t>
                              </m:r>
                            </m:num>
                            <m:den>
                              <m:sSub>
                                <m:sSubPr>
                                  <m:ctrlPr>
                                    <a:rPr lang="es-ES" sz="1600" b="1" i="1">
                                      <a:latin typeface="Cambria Math" panose="02040503050406030204" pitchFamily="18" charset="0"/>
                                      <a:ea typeface="Cambria Math" panose="02040503050406030204" pitchFamily="18" charset="0"/>
                                    </a:rPr>
                                  </m:ctrlPr>
                                </m:sSubPr>
                                <m:e>
                                  <m:r>
                                    <a:rPr lang="es-ES" sz="1600" b="1" i="1">
                                      <a:latin typeface="Cambria Math" panose="02040503050406030204" pitchFamily="18" charset="0"/>
                                      <a:ea typeface="Cambria Math" panose="02040503050406030204" pitchFamily="18" charset="0"/>
                                    </a:rPr>
                                    <m:t>𝒓</m:t>
                                  </m:r>
                                </m:e>
                                <m:sub>
                                  <m:r>
                                    <a:rPr lang="es-ES" sz="1600" b="1" i="1">
                                      <a:latin typeface="Cambria Math" panose="02040503050406030204" pitchFamily="18" charset="0"/>
                                      <a:ea typeface="Cambria Math" panose="02040503050406030204" pitchFamily="18" charset="0"/>
                                    </a:rPr>
                                    <m:t>𝑨</m:t>
                                  </m:r>
                                </m:sub>
                              </m:sSub>
                            </m:den>
                          </m:f>
                          <m:r>
                            <a:rPr lang="es-ES" sz="1600" b="1" i="1" smtClean="0">
                              <a:latin typeface="Cambria Math" panose="02040503050406030204" pitchFamily="18" charset="0"/>
                              <a:ea typeface="Cambria Math" panose="02040503050406030204" pitchFamily="18" charset="0"/>
                            </a:rPr>
                            <m:t>−</m:t>
                          </m:r>
                          <m:f>
                            <m:fPr>
                              <m:ctrlPr>
                                <a:rPr lang="es-ES" sz="1600" b="1" i="1">
                                  <a:latin typeface="Cambria Math" panose="02040503050406030204" pitchFamily="18" charset="0"/>
                                  <a:ea typeface="Cambria Math" panose="02040503050406030204" pitchFamily="18" charset="0"/>
                                </a:rPr>
                              </m:ctrlPr>
                            </m:fPr>
                            <m:num>
                              <m:r>
                                <a:rPr lang="es-ES" sz="1600" b="1" i="1" smtClean="0">
                                  <a:latin typeface="Cambria Math" panose="02040503050406030204" pitchFamily="18" charset="0"/>
                                  <a:ea typeface="Cambria Math" panose="02040503050406030204" pitchFamily="18" charset="0"/>
                                </a:rPr>
                                <m:t>𝟏</m:t>
                              </m:r>
                            </m:num>
                            <m:den>
                              <m:sSub>
                                <m:sSubPr>
                                  <m:ctrlPr>
                                    <a:rPr lang="es-ES" sz="1600" b="1" i="1">
                                      <a:latin typeface="Cambria Math" panose="02040503050406030204" pitchFamily="18" charset="0"/>
                                      <a:ea typeface="Cambria Math" panose="02040503050406030204" pitchFamily="18" charset="0"/>
                                    </a:rPr>
                                  </m:ctrlPr>
                                </m:sSubPr>
                                <m:e>
                                  <m:r>
                                    <a:rPr lang="es-ES" sz="1600" b="1" i="1">
                                      <a:latin typeface="Cambria Math" panose="02040503050406030204" pitchFamily="18" charset="0"/>
                                      <a:ea typeface="Cambria Math" panose="02040503050406030204" pitchFamily="18" charset="0"/>
                                    </a:rPr>
                                    <m:t>𝒓</m:t>
                                  </m:r>
                                </m:e>
                                <m:sub>
                                  <m:r>
                                    <a:rPr lang="es-ES" sz="1600" b="1" i="1" smtClean="0">
                                      <a:latin typeface="Cambria Math" panose="02040503050406030204" pitchFamily="18" charset="0"/>
                                      <a:ea typeface="Cambria Math" panose="02040503050406030204" pitchFamily="18" charset="0"/>
                                    </a:rPr>
                                    <m:t>𝑩</m:t>
                                  </m:r>
                                </m:sub>
                              </m:sSub>
                            </m:den>
                          </m:f>
                        </m:e>
                      </m:d>
                    </m:oMath>
                  </m:oMathPara>
                </a14:m>
                <a:endParaRPr lang="es-ES" sz="1600" b="1" dirty="0"/>
              </a:p>
            </p:txBody>
          </p:sp>
        </mc:Choice>
        <mc:Fallback xmlns="">
          <p:sp>
            <p:nvSpPr>
              <p:cNvPr id="70" name="CuadroTexto 69"/>
              <p:cNvSpPr txBox="1">
                <a:spLocks noRot="1" noChangeAspect="1" noMove="1" noResize="1" noEditPoints="1" noAdjustHandles="1" noChangeArrowheads="1" noChangeShapeType="1" noTextEdit="1"/>
              </p:cNvSpPr>
              <p:nvPr/>
            </p:nvSpPr>
            <p:spPr>
              <a:xfrm>
                <a:off x="3639403" y="5932225"/>
                <a:ext cx="2159501" cy="553228"/>
              </a:xfrm>
              <a:prstGeom prst="rect">
                <a:avLst/>
              </a:prstGeom>
              <a:blipFill>
                <a:blip r:embed="rId11"/>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582536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1.2. Teorías heliocéntricas</a:t>
            </a:r>
            <a:endParaRPr lang="es-ES" b="1" dirty="0">
              <a:solidFill>
                <a:srgbClr val="002060"/>
              </a:solidFill>
            </a:endParaRPr>
          </a:p>
        </p:txBody>
      </p:sp>
      <p:sp>
        <p:nvSpPr>
          <p:cNvPr id="61" name="CuadroTexto 60"/>
          <p:cNvSpPr txBox="1"/>
          <p:nvPr/>
        </p:nvSpPr>
        <p:spPr>
          <a:xfrm>
            <a:off x="364010" y="1271390"/>
            <a:ext cx="57192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Nicolás Copérnico (1473 – 1543)</a:t>
            </a:r>
          </a:p>
        </p:txBody>
      </p:sp>
      <p:pic>
        <p:nvPicPr>
          <p:cNvPr id="17" name="1 Imagen"/>
          <p:cNvPicPr>
            <a:picLocks noChangeAspect="1"/>
          </p:cNvPicPr>
          <p:nvPr/>
        </p:nvPicPr>
        <p:blipFill rotWithShape="1">
          <a:blip r:embed="rId2">
            <a:extLst>
              <a:ext uri="{28A0092B-C50C-407E-A947-70E740481C1C}">
                <a14:useLocalDpi xmlns:a14="http://schemas.microsoft.com/office/drawing/2010/main" val="0"/>
              </a:ext>
            </a:extLst>
          </a:blip>
          <a:srcRect l="14293" r="13611"/>
          <a:stretch/>
        </p:blipFill>
        <p:spPr>
          <a:xfrm>
            <a:off x="423079" y="1704127"/>
            <a:ext cx="2988860" cy="2533439"/>
          </a:xfrm>
          <a:prstGeom prst="rect">
            <a:avLst/>
          </a:prstGeom>
        </p:spPr>
      </p:pic>
      <p:pic>
        <p:nvPicPr>
          <p:cNvPr id="18" name="1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14" y="4516917"/>
            <a:ext cx="2969526" cy="1992573"/>
          </a:xfrm>
          <a:prstGeom prst="rect">
            <a:avLst/>
          </a:prstGeom>
        </p:spPr>
      </p:pic>
      <p:sp>
        <p:nvSpPr>
          <p:cNvPr id="22" name="9 CuadroTexto"/>
          <p:cNvSpPr txBox="1"/>
          <p:nvPr/>
        </p:nvSpPr>
        <p:spPr>
          <a:xfrm>
            <a:off x="3585759" y="1704127"/>
            <a:ext cx="5154234" cy="3293209"/>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“Sobre las revoluciones (de las órbitas celestes)” supone un cambio profundo en el desarrollo de la astronomía y la ciencia.</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El Sol se sitúa en el centro del Universo, y que todos los planetas se movían en esferas concéntricas.</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Establece los periodos orbitales alrededor del Sol </a:t>
            </a:r>
            <a:r>
              <a:rPr lang="es-ES" sz="1600" dirty="0">
                <a:latin typeface="Nunito Sans" panose="00000500000000000000" pitchFamily="2" charset="0"/>
                <a:cs typeface="Arial" pitchFamily="34" charset="0"/>
                <a:sym typeface="Wingdings"/>
              </a:rPr>
              <a:t>(muy aproximados a los que hoy conocemos</a:t>
            </a:r>
            <a:r>
              <a:rPr lang="es-ES" sz="1600" dirty="0" smtClean="0">
                <a:latin typeface="Nunito Sans" panose="00000500000000000000" pitchFamily="2" charset="0"/>
                <a:cs typeface="Arial" pitchFamily="34" charset="0"/>
                <a:sym typeface="Wingdings"/>
              </a:rPr>
              <a:t>) y las distancias relativas de los planetas al Sol.</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Explica de manera muy sencilla el movimiento retrógrado.</a:t>
            </a:r>
          </a:p>
        </p:txBody>
      </p:sp>
    </p:spTree>
    <p:extLst>
      <p:ext uri="{BB962C8B-B14F-4D97-AF65-F5344CB8AC3E}">
        <p14:creationId xmlns:p14="http://schemas.microsoft.com/office/powerpoint/2010/main" val="24047189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8</a:t>
            </a:r>
            <a:r>
              <a:rPr lang="es-ES" sz="1600" b="1" dirty="0" smtClean="0">
                <a:solidFill>
                  <a:schemeClr val="bg1"/>
                </a:solidFill>
              </a:rPr>
              <a:t>. Movimiento de cuerpos en un campo</a:t>
            </a:r>
            <a:endParaRPr lang="es-ES" sz="1600" b="1" dirty="0">
              <a:solidFill>
                <a:schemeClr val="bg1"/>
              </a:solidFill>
            </a:endParaRPr>
          </a:p>
        </p:txBody>
      </p:sp>
      <p:sp>
        <p:nvSpPr>
          <p:cNvPr id="51" name="29 CuadroTexto"/>
          <p:cNvSpPr txBox="1"/>
          <p:nvPr/>
        </p:nvSpPr>
        <p:spPr>
          <a:xfrm>
            <a:off x="272954" y="1037229"/>
            <a:ext cx="6414449" cy="369332"/>
          </a:xfrm>
          <a:prstGeom prst="rect">
            <a:avLst/>
          </a:prstGeom>
          <a:noFill/>
        </p:spPr>
        <p:txBody>
          <a:bodyPr wrap="square" rtlCol="0">
            <a:spAutoFit/>
          </a:bodyPr>
          <a:lstStyle/>
          <a:p>
            <a:r>
              <a:rPr lang="es-ES" b="1" dirty="0" smtClean="0">
                <a:solidFill>
                  <a:srgbClr val="002060"/>
                </a:solidFill>
                <a:cs typeface="Arial" pitchFamily="34" charset="0"/>
              </a:rPr>
              <a:t>8.3. Escape del campo gravitatorio terrestre</a:t>
            </a:r>
            <a:endParaRPr lang="es-ES" b="1" dirty="0">
              <a:solidFill>
                <a:srgbClr val="002060"/>
              </a:solidFill>
              <a:cs typeface="Arial" pitchFamily="34" charset="0"/>
            </a:endParaRPr>
          </a:p>
        </p:txBody>
      </p:sp>
      <p:sp>
        <p:nvSpPr>
          <p:cNvPr id="52" name="CuadroTexto 51"/>
          <p:cNvSpPr txBox="1"/>
          <p:nvPr/>
        </p:nvSpPr>
        <p:spPr>
          <a:xfrm>
            <a:off x="286603" y="1433015"/>
            <a:ext cx="8387497" cy="338554"/>
          </a:xfrm>
          <a:prstGeom prst="rect">
            <a:avLst/>
          </a:prstGeom>
          <a:noFill/>
        </p:spPr>
        <p:txBody>
          <a:bodyPr wrap="square" rtlCol="0">
            <a:spAutoFit/>
          </a:bodyPr>
          <a:lstStyle/>
          <a:p>
            <a:pPr algn="just"/>
            <a:r>
              <a:rPr lang="es-ES" sz="1600" dirty="0" smtClean="0"/>
              <a:t>Un cuerpo situado sobre la superficie de la Tierra tiene una energía que viene dada por:</a:t>
            </a:r>
            <a:endParaRPr lang="es-ES" sz="1600" dirty="0"/>
          </a:p>
        </p:txBody>
      </p:sp>
      <mc:AlternateContent xmlns:mc="http://schemas.openxmlformats.org/markup-compatibility/2006" xmlns:a14="http://schemas.microsoft.com/office/drawing/2010/main">
        <mc:Choice Requires="a14">
          <p:sp>
            <p:nvSpPr>
              <p:cNvPr id="53" name="CuadroTexto 52"/>
              <p:cNvSpPr txBox="1"/>
              <p:nvPr/>
            </p:nvSpPr>
            <p:spPr>
              <a:xfrm>
                <a:off x="2763672" y="1890214"/>
                <a:ext cx="1322733" cy="5028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𝐸</m:t>
                          </m:r>
                        </m:e>
                        <m:sub>
                          <m:r>
                            <a:rPr lang="es-ES" sz="1600" b="0" i="1" smtClean="0">
                              <a:latin typeface="Cambria Math" panose="02040503050406030204" pitchFamily="18" charset="0"/>
                            </a:rPr>
                            <m:t>𝑃</m:t>
                          </m:r>
                        </m:sub>
                      </m:sSub>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𝐺</m:t>
                          </m:r>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𝑀</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𝑚</m:t>
                          </m:r>
                        </m:num>
                        <m:den>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𝑅</m:t>
                              </m:r>
                            </m:e>
                            <m:sub>
                              <m:r>
                                <a:rPr lang="es-ES" sz="1600" b="0" i="1" smtClean="0">
                                  <a:latin typeface="Cambria Math" panose="02040503050406030204" pitchFamily="18" charset="0"/>
                                </a:rPr>
                                <m:t>𝑇</m:t>
                              </m:r>
                            </m:sub>
                          </m:sSub>
                        </m:den>
                      </m:f>
                    </m:oMath>
                  </m:oMathPara>
                </a14:m>
                <a:endParaRPr lang="es-ES" sz="1600" dirty="0"/>
              </a:p>
            </p:txBody>
          </p:sp>
        </mc:Choice>
        <mc:Fallback xmlns="">
          <p:sp>
            <p:nvSpPr>
              <p:cNvPr id="53" name="CuadroTexto 52"/>
              <p:cNvSpPr txBox="1">
                <a:spLocks noRot="1" noChangeAspect="1" noMove="1" noResize="1" noEditPoints="1" noAdjustHandles="1" noChangeArrowheads="1" noChangeShapeType="1" noTextEdit="1"/>
              </p:cNvSpPr>
              <p:nvPr/>
            </p:nvSpPr>
            <p:spPr>
              <a:xfrm>
                <a:off x="2763672" y="1890214"/>
                <a:ext cx="1322733" cy="502895"/>
              </a:xfrm>
              <a:prstGeom prst="rect">
                <a:avLst/>
              </a:prstGeom>
              <a:blipFill>
                <a:blip r:embed="rId2"/>
                <a:stretch>
                  <a:fillRect/>
                </a:stretch>
              </a:blipFill>
            </p:spPr>
            <p:txBody>
              <a:bodyPr/>
              <a:lstStyle/>
              <a:p>
                <a:r>
                  <a:rPr lang="es-ES">
                    <a:noFill/>
                  </a:rPr>
                  <a:t> </a:t>
                </a:r>
              </a:p>
            </p:txBody>
          </p:sp>
        </mc:Fallback>
      </mc:AlternateContent>
      <p:sp>
        <p:nvSpPr>
          <p:cNvPr id="57" name="CuadroTexto 56"/>
          <p:cNvSpPr txBox="1"/>
          <p:nvPr/>
        </p:nvSpPr>
        <p:spPr>
          <a:xfrm>
            <a:off x="2661314" y="2565779"/>
            <a:ext cx="6059606" cy="584775"/>
          </a:xfrm>
          <a:prstGeom prst="rect">
            <a:avLst/>
          </a:prstGeom>
          <a:noFill/>
        </p:spPr>
        <p:txBody>
          <a:bodyPr wrap="square" rtlCol="0">
            <a:spAutoFit/>
          </a:bodyPr>
          <a:lstStyle/>
          <a:p>
            <a:pPr algn="just"/>
            <a:r>
              <a:rPr lang="es-ES" sz="1600" dirty="0" smtClean="0"/>
              <a:t>Para que se aleje hasta el infinito debemos comunicarle, como mínimo, una energía cinética tal que:</a:t>
            </a:r>
            <a:endParaRPr lang="es-ES" sz="1600" dirty="0"/>
          </a:p>
        </p:txBody>
      </p:sp>
      <mc:AlternateContent xmlns:mc="http://schemas.openxmlformats.org/markup-compatibility/2006" xmlns:a14="http://schemas.microsoft.com/office/drawing/2010/main">
        <mc:Choice Requires="a14">
          <p:sp>
            <p:nvSpPr>
              <p:cNvPr id="58" name="6 CuadroTexto"/>
              <p:cNvSpPr txBox="1"/>
              <p:nvPr/>
            </p:nvSpPr>
            <p:spPr>
              <a:xfrm>
                <a:off x="2586971" y="3274779"/>
                <a:ext cx="4133504" cy="819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s-ES" sz="1600" b="0" i="1" smtClean="0">
                              <a:latin typeface="Cambria Math" panose="02040503050406030204" pitchFamily="18" charset="0"/>
                            </a:rPr>
                          </m:ctrlPr>
                        </m:fPr>
                        <m:num>
                          <m:r>
                            <a:rPr lang="es-ES" sz="1600" b="0" i="1" smtClean="0">
                              <a:latin typeface="Cambria Math"/>
                            </a:rPr>
                            <m:t>1</m:t>
                          </m:r>
                        </m:num>
                        <m:den>
                          <m:r>
                            <a:rPr lang="es-ES" sz="1600" b="0" i="1" smtClean="0">
                              <a:latin typeface="Cambria Math"/>
                            </a:rPr>
                            <m:t>2</m:t>
                          </m:r>
                        </m:den>
                      </m:f>
                      <m:r>
                        <a:rPr lang="es-ES" sz="1600" b="0" i="1" smtClean="0">
                          <a:latin typeface="Cambria Math"/>
                        </a:rPr>
                        <m:t>𝑚</m:t>
                      </m:r>
                      <m:sSubSup>
                        <m:sSubSupPr>
                          <m:ctrlPr>
                            <a:rPr lang="es-ES" sz="1600" b="0" i="1" smtClean="0">
                              <a:latin typeface="Cambria Math" panose="02040503050406030204" pitchFamily="18" charset="0"/>
                            </a:rPr>
                          </m:ctrlPr>
                        </m:sSubSupPr>
                        <m:e>
                          <m:r>
                            <a:rPr lang="es-ES" sz="1600" b="0" i="1" smtClean="0">
                              <a:latin typeface="Cambria Math" panose="02040503050406030204" pitchFamily="18" charset="0"/>
                            </a:rPr>
                            <m:t>𝑣</m:t>
                          </m:r>
                        </m:e>
                        <m:sub>
                          <m:r>
                            <a:rPr lang="es-ES" sz="1600" b="0" i="1" smtClean="0">
                              <a:latin typeface="Cambria Math" panose="02040503050406030204" pitchFamily="18" charset="0"/>
                            </a:rPr>
                            <m:t>𝐸</m:t>
                          </m:r>
                        </m:sub>
                        <m:sup>
                          <m:r>
                            <a:rPr lang="es-ES" sz="1600" b="0" i="1" smtClean="0">
                              <a:latin typeface="Cambria Math" panose="02040503050406030204" pitchFamily="18" charset="0"/>
                            </a:rPr>
                            <m:t>2</m:t>
                          </m:r>
                        </m:sup>
                      </m:sSubSup>
                      <m:r>
                        <a:rPr lang="es-ES" sz="1600" b="0" i="1" smtClean="0">
                          <a:latin typeface="Cambria Math" panose="02040503050406030204" pitchFamily="18" charset="0"/>
                        </a:rPr>
                        <m:t>−</m:t>
                      </m:r>
                      <m:r>
                        <a:rPr lang="es-ES" sz="1600" b="0" i="1" smtClean="0">
                          <a:latin typeface="Cambria Math"/>
                        </a:rPr>
                        <m:t>𝐺</m:t>
                      </m:r>
                      <m:f>
                        <m:fPr>
                          <m:ctrlPr>
                            <a:rPr lang="es-ES" sz="1600" b="0" i="1" smtClean="0">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i="1">
                              <a:latin typeface="Cambria Math"/>
                            </a:rPr>
                            <m:t>𝑚</m:t>
                          </m:r>
                        </m:num>
                        <m:den>
                          <m:sSub>
                            <m:sSubPr>
                              <m:ctrlPr>
                                <a:rPr lang="es-ES" sz="1600" b="0" i="1" smtClean="0">
                                  <a:latin typeface="Cambria Math" panose="02040503050406030204" pitchFamily="18" charset="0"/>
                                </a:rPr>
                              </m:ctrlPr>
                            </m:sSubPr>
                            <m:e>
                              <m:r>
                                <a:rPr lang="es-ES" sz="1600" b="0" i="1" smtClean="0">
                                  <a:latin typeface="Cambria Math"/>
                                </a:rPr>
                                <m:t>𝑅</m:t>
                              </m:r>
                            </m:e>
                            <m:sub>
                              <m:r>
                                <a:rPr lang="es-ES" sz="1600" b="0" i="1" smtClean="0">
                                  <a:latin typeface="Cambria Math"/>
                                </a:rPr>
                                <m:t>𝑇</m:t>
                              </m:r>
                            </m:sub>
                          </m:sSub>
                        </m:den>
                      </m:f>
                      <m:r>
                        <a:rPr lang="es-ES" sz="1600" b="0" i="1" smtClean="0">
                          <a:latin typeface="Cambria Math" panose="02040503050406030204" pitchFamily="18" charset="0"/>
                        </a:rPr>
                        <m:t>=0</m:t>
                      </m:r>
                      <m:r>
                        <a:rPr lang="es-ES" sz="1600" b="0" i="1" smtClean="0">
                          <a:latin typeface="Cambria Math"/>
                        </a:rPr>
                        <m:t>   </m:t>
                      </m:r>
                      <m:r>
                        <a:rPr lang="es-ES" sz="1600" b="0" i="1" smtClean="0">
                          <a:latin typeface="Cambria Math" panose="02040503050406030204" pitchFamily="18" charset="0"/>
                        </a:rPr>
                        <m:t>   </m:t>
                      </m:r>
                      <m:r>
                        <a:rPr lang="es-ES" sz="1600" b="0" i="1" smtClean="0">
                          <a:latin typeface="Cambria Math"/>
                          <a:ea typeface="Cambria Math"/>
                        </a:rPr>
                        <m:t>⟹      </m:t>
                      </m:r>
                      <m:sSub>
                        <m:sSubPr>
                          <m:ctrlPr>
                            <a:rPr lang="es-ES" sz="1600" b="1" i="1" smtClean="0">
                              <a:latin typeface="Cambria Math" panose="02040503050406030204" pitchFamily="18" charset="0"/>
                              <a:ea typeface="Cambria Math"/>
                            </a:rPr>
                          </m:ctrlPr>
                        </m:sSubPr>
                        <m:e>
                          <m:r>
                            <a:rPr lang="es-ES" sz="1600" b="1" i="1" smtClean="0">
                              <a:latin typeface="Cambria Math" panose="02040503050406030204" pitchFamily="18" charset="0"/>
                              <a:ea typeface="Cambria Math"/>
                            </a:rPr>
                            <m:t>𝒗</m:t>
                          </m:r>
                        </m:e>
                        <m:sub>
                          <m:r>
                            <a:rPr lang="es-ES" sz="1600" b="1" i="1" smtClean="0">
                              <a:latin typeface="Cambria Math" panose="02040503050406030204" pitchFamily="18" charset="0"/>
                              <a:ea typeface="Cambria Math"/>
                            </a:rPr>
                            <m:t>𝑬</m:t>
                          </m:r>
                        </m:sub>
                      </m:sSub>
                      <m:r>
                        <a:rPr lang="es-ES" sz="1600" b="1" i="1" smtClean="0">
                          <a:latin typeface="Cambria Math"/>
                          <a:ea typeface="Cambria Math"/>
                        </a:rPr>
                        <m:t>=</m:t>
                      </m:r>
                      <m:rad>
                        <m:radPr>
                          <m:degHide m:val="on"/>
                          <m:ctrlPr>
                            <a:rPr lang="es-ES" sz="1600" b="1" i="1" smtClean="0">
                              <a:latin typeface="Cambria Math" panose="02040503050406030204" pitchFamily="18" charset="0"/>
                              <a:ea typeface="Cambria Math"/>
                            </a:rPr>
                          </m:ctrlPr>
                        </m:radPr>
                        <m:deg/>
                        <m:e>
                          <m:f>
                            <m:fPr>
                              <m:ctrlPr>
                                <a:rPr lang="es-ES" sz="1600" b="1" i="1" smtClean="0">
                                  <a:latin typeface="Cambria Math" panose="02040503050406030204" pitchFamily="18" charset="0"/>
                                  <a:ea typeface="Cambria Math"/>
                                </a:rPr>
                              </m:ctrlPr>
                            </m:fPr>
                            <m:num>
                              <m:r>
                                <a:rPr lang="es-ES" sz="1600" b="1" i="1" smtClean="0">
                                  <a:latin typeface="Cambria Math"/>
                                  <a:ea typeface="Cambria Math"/>
                                </a:rPr>
                                <m:t>𝟐</m:t>
                              </m:r>
                              <m:r>
                                <a:rPr lang="es-ES" sz="1600" b="1" i="1" smtClean="0">
                                  <a:latin typeface="Cambria Math"/>
                                  <a:ea typeface="Cambria Math"/>
                                </a:rPr>
                                <m:t>𝑮</m:t>
                              </m:r>
                              <m:sSub>
                                <m:sSubPr>
                                  <m:ctrlPr>
                                    <a:rPr lang="es-ES" sz="1600" b="1" i="1" smtClean="0">
                                      <a:latin typeface="Cambria Math" panose="02040503050406030204" pitchFamily="18" charset="0"/>
                                      <a:ea typeface="Cambria Math"/>
                                    </a:rPr>
                                  </m:ctrlPr>
                                </m:sSubPr>
                                <m:e>
                                  <m:r>
                                    <a:rPr lang="es-ES" sz="1600" b="1" i="1" smtClean="0">
                                      <a:latin typeface="Cambria Math"/>
                                      <a:ea typeface="Cambria Math"/>
                                    </a:rPr>
                                    <m:t>𝑴</m:t>
                                  </m:r>
                                </m:e>
                                <m:sub>
                                  <m:r>
                                    <a:rPr lang="es-ES" sz="1600" b="1" i="1" smtClean="0">
                                      <a:latin typeface="Cambria Math"/>
                                      <a:ea typeface="Cambria Math"/>
                                    </a:rPr>
                                    <m:t>𝑻</m:t>
                                  </m:r>
                                </m:sub>
                              </m:sSub>
                            </m:num>
                            <m:den>
                              <m:sSub>
                                <m:sSubPr>
                                  <m:ctrlPr>
                                    <a:rPr lang="es-ES" sz="1600" b="1" i="1" smtClean="0">
                                      <a:latin typeface="Cambria Math" panose="02040503050406030204" pitchFamily="18" charset="0"/>
                                      <a:ea typeface="Cambria Math"/>
                                    </a:rPr>
                                  </m:ctrlPr>
                                </m:sSubPr>
                                <m:e>
                                  <m:r>
                                    <a:rPr lang="es-ES" sz="1600" b="1" i="1" smtClean="0">
                                      <a:latin typeface="Cambria Math"/>
                                      <a:ea typeface="Cambria Math"/>
                                    </a:rPr>
                                    <m:t>𝑹</m:t>
                                  </m:r>
                                </m:e>
                                <m:sub>
                                  <m:r>
                                    <a:rPr lang="es-ES" sz="1600" b="1" i="1" smtClean="0">
                                      <a:latin typeface="Cambria Math"/>
                                      <a:ea typeface="Cambria Math"/>
                                    </a:rPr>
                                    <m:t>𝑻</m:t>
                                  </m:r>
                                </m:sub>
                              </m:sSub>
                            </m:den>
                          </m:f>
                        </m:e>
                      </m:rad>
                    </m:oMath>
                  </m:oMathPara>
                </a14:m>
                <a:endParaRPr lang="es-ES" sz="1600" b="1" dirty="0"/>
              </a:p>
            </p:txBody>
          </p:sp>
        </mc:Choice>
        <mc:Fallback xmlns="">
          <p:sp>
            <p:nvSpPr>
              <p:cNvPr id="58" name="6 CuadroTexto"/>
              <p:cNvSpPr txBox="1">
                <a:spLocks noRot="1" noChangeAspect="1" noMove="1" noResize="1" noEditPoints="1" noAdjustHandles="1" noChangeArrowheads="1" noChangeShapeType="1" noTextEdit="1"/>
              </p:cNvSpPr>
              <p:nvPr/>
            </p:nvSpPr>
            <p:spPr>
              <a:xfrm>
                <a:off x="2586971" y="3274779"/>
                <a:ext cx="4133504" cy="819840"/>
              </a:xfrm>
              <a:prstGeom prst="rect">
                <a:avLst/>
              </a:prstGeom>
              <a:blipFill>
                <a:blip r:embed="rId5"/>
                <a:stretch>
                  <a:fillRect/>
                </a:stretch>
              </a:blipFill>
            </p:spPr>
            <p:txBody>
              <a:bodyPr/>
              <a:lstStyle/>
              <a:p>
                <a:r>
                  <a:rPr lang="es-ES">
                    <a:noFill/>
                  </a:rPr>
                  <a:t> </a:t>
                </a:r>
              </a:p>
            </p:txBody>
          </p:sp>
        </mc:Fallback>
      </mc:AlternateContent>
      <p:sp>
        <p:nvSpPr>
          <p:cNvPr id="59" name="Rectángulo 58"/>
          <p:cNvSpPr/>
          <p:nvPr/>
        </p:nvSpPr>
        <p:spPr>
          <a:xfrm>
            <a:off x="307074" y="4419559"/>
            <a:ext cx="8509380" cy="1077218"/>
          </a:xfrm>
          <a:prstGeom prst="rect">
            <a:avLst/>
          </a:prstGeom>
        </p:spPr>
        <p:txBody>
          <a:bodyPr wrap="square">
            <a:spAutoFit/>
          </a:bodyPr>
          <a:lstStyle/>
          <a:p>
            <a:pPr marL="177800" indent="-177800" algn="just">
              <a:buFont typeface="Wingdings" panose="05000000000000000000" pitchFamily="2" charset="2"/>
              <a:buChar char=""/>
            </a:pPr>
            <a:r>
              <a:rPr lang="es-ES" sz="1600" dirty="0" smtClean="0"/>
              <a:t>Esta </a:t>
            </a:r>
            <a:r>
              <a:rPr lang="es-ES" sz="1600" dirty="0"/>
              <a:t>velocidad se denomina </a:t>
            </a:r>
            <a:r>
              <a:rPr lang="es-ES" sz="1600" b="1" dirty="0"/>
              <a:t>velocidad de escape </a:t>
            </a:r>
            <a:r>
              <a:rPr lang="es-ES" sz="1600" dirty="0"/>
              <a:t>y es independiente de la masa del cuerpo e indiferente de la dirección de </a:t>
            </a:r>
            <a:r>
              <a:rPr lang="es-ES" sz="1600" dirty="0" smtClean="0"/>
              <a:t>lanzamiento.</a:t>
            </a:r>
          </a:p>
          <a:p>
            <a:pPr marL="177800" indent="-177800" algn="just">
              <a:buFont typeface="Wingdings" panose="05000000000000000000" pitchFamily="2" charset="2"/>
              <a:buChar char=""/>
            </a:pPr>
            <a:endParaRPr lang="es-ES" sz="1600" dirty="0" smtClean="0"/>
          </a:p>
          <a:p>
            <a:pPr marL="177800" indent="-177800" algn="just">
              <a:buFont typeface="Wingdings" panose="05000000000000000000" pitchFamily="2" charset="2"/>
              <a:buChar char=""/>
            </a:pPr>
            <a:r>
              <a:rPr lang="es-ES" sz="1600" dirty="0" smtClean="0"/>
              <a:t>En </a:t>
            </a:r>
            <a:r>
              <a:rPr lang="es-ES" sz="1600" dirty="0"/>
              <a:t>la Tierra vale 11,2 km/s. No es suficiente para escapar del sistema solar.</a:t>
            </a:r>
          </a:p>
        </p:txBody>
      </p:sp>
      <p:pic>
        <p:nvPicPr>
          <p:cNvPr id="4" name="Imagen 3"/>
          <p:cNvPicPr>
            <a:picLocks noChangeAspect="1"/>
          </p:cNvPicPr>
          <p:nvPr/>
        </p:nvPicPr>
        <p:blipFill>
          <a:blip r:embed="rId6"/>
          <a:stretch>
            <a:fillRect/>
          </a:stretch>
        </p:blipFill>
        <p:spPr>
          <a:xfrm>
            <a:off x="369898" y="1844751"/>
            <a:ext cx="2047875" cy="2209800"/>
          </a:xfrm>
          <a:prstGeom prst="rect">
            <a:avLst/>
          </a:prstGeom>
        </p:spPr>
      </p:pic>
    </p:spTree>
    <p:extLst>
      <p:ext uri="{BB962C8B-B14F-4D97-AF65-F5344CB8AC3E}">
        <p14:creationId xmlns:p14="http://schemas.microsoft.com/office/powerpoint/2010/main" val="27938664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8</a:t>
            </a:r>
            <a:r>
              <a:rPr lang="es-ES" sz="1600" b="1" dirty="0" smtClean="0">
                <a:solidFill>
                  <a:schemeClr val="bg1"/>
                </a:solidFill>
              </a:rPr>
              <a:t>. Movimiento de cuerpos en un campo</a:t>
            </a:r>
            <a:endParaRPr lang="es-ES" sz="1600" b="1" dirty="0">
              <a:solidFill>
                <a:schemeClr val="bg1"/>
              </a:solidFill>
            </a:endParaRPr>
          </a:p>
        </p:txBody>
      </p:sp>
      <p:sp>
        <p:nvSpPr>
          <p:cNvPr id="18" name="29 CuadroTexto"/>
          <p:cNvSpPr txBox="1"/>
          <p:nvPr/>
        </p:nvSpPr>
        <p:spPr>
          <a:xfrm>
            <a:off x="354841" y="846161"/>
            <a:ext cx="6414449" cy="369332"/>
          </a:xfrm>
          <a:prstGeom prst="rect">
            <a:avLst/>
          </a:prstGeom>
          <a:noFill/>
        </p:spPr>
        <p:txBody>
          <a:bodyPr wrap="square" rtlCol="0">
            <a:spAutoFit/>
          </a:bodyPr>
          <a:lstStyle/>
          <a:p>
            <a:r>
              <a:rPr lang="es-ES" b="1" dirty="0" smtClean="0">
                <a:solidFill>
                  <a:srgbClr val="002060"/>
                </a:solidFill>
                <a:cs typeface="Arial" pitchFamily="34" charset="0"/>
              </a:rPr>
              <a:t>8.4. Energía mecánica y órbitas</a:t>
            </a:r>
            <a:endParaRPr lang="es-ES" b="1" dirty="0">
              <a:solidFill>
                <a:srgbClr val="002060"/>
              </a:solidFill>
              <a:cs typeface="Arial" pitchFamily="34" charset="0"/>
            </a:endParaRPr>
          </a:p>
        </p:txBody>
      </p:sp>
      <p:grpSp>
        <p:nvGrpSpPr>
          <p:cNvPr id="19" name="Grupo 18"/>
          <p:cNvGrpSpPr/>
          <p:nvPr/>
        </p:nvGrpSpPr>
        <p:grpSpPr>
          <a:xfrm>
            <a:off x="508006" y="1112057"/>
            <a:ext cx="3323583" cy="2754567"/>
            <a:chOff x="361314" y="2290557"/>
            <a:chExt cx="3323583" cy="2754567"/>
          </a:xfrm>
        </p:grpSpPr>
        <p:cxnSp>
          <p:nvCxnSpPr>
            <p:cNvPr id="20" name="39 Conector recto"/>
            <p:cNvCxnSpPr/>
            <p:nvPr/>
          </p:nvCxnSpPr>
          <p:spPr>
            <a:xfrm>
              <a:off x="1050877" y="2975213"/>
              <a:ext cx="2606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40 Conector recto"/>
            <p:cNvCxnSpPr/>
            <p:nvPr/>
          </p:nvCxnSpPr>
          <p:spPr>
            <a:xfrm rot="5400000">
              <a:off x="-65965" y="3741763"/>
              <a:ext cx="2606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4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10" y="2844990"/>
              <a:ext cx="288000" cy="288000"/>
            </a:xfrm>
            <a:prstGeom prst="rect">
              <a:avLst/>
            </a:prstGeom>
          </p:spPr>
        </p:pic>
        <mc:AlternateContent xmlns:mc="http://schemas.openxmlformats.org/markup-compatibility/2006" xmlns:a14="http://schemas.microsoft.com/office/drawing/2010/main">
          <mc:Choice Requires="a14">
            <p:sp>
              <p:nvSpPr>
                <p:cNvPr id="23" name="43 Rectángulo"/>
                <p:cNvSpPr/>
                <p:nvPr/>
              </p:nvSpPr>
              <p:spPr>
                <a:xfrm>
                  <a:off x="1729552" y="3396737"/>
                  <a:ext cx="1536383" cy="551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𝐸</m:t>
                            </m:r>
                          </m:e>
                          <m:sub>
                            <m:r>
                              <a:rPr lang="es-ES" sz="1600" b="0" i="1" smtClean="0">
                                <a:latin typeface="Cambria Math"/>
                              </a:rPr>
                              <m:t>𝑃</m:t>
                            </m:r>
                          </m:sub>
                        </m:sSub>
                        <m:r>
                          <a:rPr lang="es-ES" sz="1600" b="0" i="1" smtClean="0">
                            <a:latin typeface="Cambria Math"/>
                          </a:rPr>
                          <m:t>=</m:t>
                        </m:r>
                        <m:r>
                          <a:rPr lang="es-ES" sz="1600" i="1">
                            <a:latin typeface="Cambria Math"/>
                          </a:rPr>
                          <m:t>−</m:t>
                        </m:r>
                        <m:r>
                          <a:rPr lang="es-ES" sz="1600" i="1">
                            <a:latin typeface="Cambria Math"/>
                          </a:rPr>
                          <m:t>𝐺</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i="1">
                                <a:latin typeface="Cambria Math"/>
                              </a:rPr>
                              <m:t>𝑚</m:t>
                            </m:r>
                          </m:num>
                          <m:den>
                            <m:r>
                              <a:rPr lang="es-ES" sz="1600" i="1">
                                <a:latin typeface="Cambria Math"/>
                              </a:rPr>
                              <m:t>𝑟</m:t>
                            </m:r>
                          </m:den>
                        </m:f>
                      </m:oMath>
                    </m:oMathPara>
                  </a14:m>
                  <a:endParaRPr lang="es-ES" sz="1600" dirty="0"/>
                </a:p>
              </p:txBody>
            </p:sp>
          </mc:Choice>
          <mc:Fallback xmlns="">
            <p:sp>
              <p:nvSpPr>
                <p:cNvPr id="18" name="43 Rectángulo"/>
                <p:cNvSpPr>
                  <a:spLocks noRot="1" noChangeAspect="1" noMove="1" noResize="1" noEditPoints="1" noAdjustHandles="1" noChangeArrowheads="1" noChangeShapeType="1" noTextEdit="1"/>
                </p:cNvSpPr>
                <p:nvPr/>
              </p:nvSpPr>
              <p:spPr>
                <a:xfrm>
                  <a:off x="1729552" y="3396737"/>
                  <a:ext cx="1536383" cy="551754"/>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45 CuadroTexto"/>
                <p:cNvSpPr txBox="1"/>
                <p:nvPr/>
              </p:nvSpPr>
              <p:spPr>
                <a:xfrm>
                  <a:off x="3339874" y="2649259"/>
                  <a:ext cx="33342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𝑟</m:t>
                        </m:r>
                      </m:oMath>
                    </m:oMathPara>
                  </a14:m>
                  <a:endParaRPr lang="es-ES" sz="1600" dirty="0"/>
                </a:p>
              </p:txBody>
            </p:sp>
          </mc:Choice>
          <mc:Fallback xmlns="">
            <p:sp>
              <p:nvSpPr>
                <p:cNvPr id="19" name="45 CuadroTexto"/>
                <p:cNvSpPr txBox="1">
                  <a:spLocks noRot="1" noChangeAspect="1" noMove="1" noResize="1" noEditPoints="1" noAdjustHandles="1" noChangeArrowheads="1" noChangeShapeType="1" noTextEdit="1"/>
                </p:cNvSpPr>
                <p:nvPr/>
              </p:nvSpPr>
              <p:spPr>
                <a:xfrm>
                  <a:off x="3339874" y="2649259"/>
                  <a:ext cx="333425" cy="338554"/>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5" name="46 Rectángulo"/>
                <p:cNvSpPr/>
                <p:nvPr/>
              </p:nvSpPr>
              <p:spPr>
                <a:xfrm>
                  <a:off x="922058" y="2290557"/>
                  <a:ext cx="36740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a:rPr>
                          <m:t>𝐸</m:t>
                        </m:r>
                      </m:oMath>
                    </m:oMathPara>
                  </a14:m>
                  <a:endParaRPr lang="es-ES" sz="1600" dirty="0"/>
                </a:p>
              </p:txBody>
            </p:sp>
          </mc:Choice>
          <mc:Fallback xmlns="">
            <p:sp>
              <p:nvSpPr>
                <p:cNvPr id="21" name="46 Rectángulo"/>
                <p:cNvSpPr>
                  <a:spLocks noRot="1" noChangeAspect="1" noMove="1" noResize="1" noEditPoints="1" noAdjustHandles="1" noChangeArrowheads="1" noChangeShapeType="1" noTextEdit="1"/>
                </p:cNvSpPr>
                <p:nvPr/>
              </p:nvSpPr>
              <p:spPr>
                <a:xfrm>
                  <a:off x="922058" y="2290557"/>
                  <a:ext cx="367408" cy="338554"/>
                </a:xfrm>
                <a:prstGeom prst="rect">
                  <a:avLst/>
                </a:prstGeom>
                <a:blipFill>
                  <a:blip r:embed="rId5"/>
                  <a:stretch>
                    <a:fillRect/>
                  </a:stretch>
                </a:blipFill>
              </p:spPr>
              <p:txBody>
                <a:bodyPr/>
                <a:lstStyle/>
                <a:p>
                  <a:r>
                    <a:rPr lang="es-ES">
                      <a:noFill/>
                    </a:rPr>
                    <a:t> </a:t>
                  </a:r>
                </a:p>
              </p:txBody>
            </p:sp>
          </mc:Fallback>
        </mc:AlternateContent>
        <p:cxnSp>
          <p:nvCxnSpPr>
            <p:cNvPr id="26" name="48 Conector recto"/>
            <p:cNvCxnSpPr/>
            <p:nvPr/>
          </p:nvCxnSpPr>
          <p:spPr>
            <a:xfrm>
              <a:off x="1992572" y="2988860"/>
              <a:ext cx="0" cy="432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53 Conector recto"/>
            <p:cNvCxnSpPr/>
            <p:nvPr/>
          </p:nvCxnSpPr>
          <p:spPr>
            <a:xfrm flipH="1">
              <a:off x="1264479" y="3392820"/>
              <a:ext cx="690563"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66 Rectángulo"/>
                <p:cNvSpPr/>
                <p:nvPr/>
              </p:nvSpPr>
              <p:spPr>
                <a:xfrm>
                  <a:off x="361314" y="3225138"/>
                  <a:ext cx="90191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b="1" i="1" smtClean="0">
                                <a:latin typeface="Cambria Math" panose="02040503050406030204" pitchFamily="18" charset="0"/>
                              </a:rPr>
                            </m:ctrlPr>
                          </m:sSubPr>
                          <m:e>
                            <m:r>
                              <a:rPr lang="es-ES" sz="1600" b="1" i="1">
                                <a:latin typeface="Cambria Math"/>
                              </a:rPr>
                              <m:t>𝑬</m:t>
                            </m:r>
                          </m:e>
                          <m:sub>
                            <m:r>
                              <a:rPr lang="es-ES" sz="1600" b="1" i="1" smtClean="0">
                                <a:latin typeface="Cambria Math"/>
                              </a:rPr>
                              <m:t>𝑴</m:t>
                            </m:r>
                          </m:sub>
                        </m:sSub>
                        <m:r>
                          <a:rPr lang="es-ES" sz="1600" b="1" i="1" smtClean="0">
                            <a:latin typeface="Cambria Math"/>
                          </a:rPr>
                          <m:t>&lt;</m:t>
                        </m:r>
                        <m:r>
                          <a:rPr lang="es-ES" sz="1600" b="1" i="1" smtClean="0">
                            <a:latin typeface="Cambria Math"/>
                          </a:rPr>
                          <m:t>𝟎</m:t>
                        </m:r>
                      </m:oMath>
                    </m:oMathPara>
                  </a14:m>
                  <a:endParaRPr lang="es-ES" sz="1600" b="1" dirty="0"/>
                </a:p>
              </p:txBody>
            </p:sp>
          </mc:Choice>
          <mc:Fallback xmlns="">
            <p:sp>
              <p:nvSpPr>
                <p:cNvPr id="28" name="66 Rectángulo"/>
                <p:cNvSpPr>
                  <a:spLocks noRot="1" noChangeAspect="1" noMove="1" noResize="1" noEditPoints="1" noAdjustHandles="1" noChangeArrowheads="1" noChangeShapeType="1" noTextEdit="1"/>
                </p:cNvSpPr>
                <p:nvPr/>
              </p:nvSpPr>
              <p:spPr>
                <a:xfrm>
                  <a:off x="361314" y="3225138"/>
                  <a:ext cx="901914" cy="338554"/>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9" name="70 Rectángulo"/>
                <p:cNvSpPr/>
                <p:nvPr/>
              </p:nvSpPr>
              <p:spPr>
                <a:xfrm>
                  <a:off x="1762177" y="2658550"/>
                  <a:ext cx="89203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solidFill>
                                  <a:srgbClr val="00B0F0"/>
                                </a:solidFill>
                                <a:latin typeface="Cambria Math" panose="02040503050406030204" pitchFamily="18" charset="0"/>
                              </a:rPr>
                            </m:ctrlPr>
                          </m:sSubPr>
                          <m:e>
                            <m:r>
                              <a:rPr lang="es-ES" sz="1600" b="0" i="1" smtClean="0">
                                <a:solidFill>
                                  <a:srgbClr val="00B0F0"/>
                                </a:solidFill>
                                <a:latin typeface="Cambria Math"/>
                              </a:rPr>
                              <m:t>𝑟</m:t>
                            </m:r>
                          </m:e>
                          <m:sub>
                            <m:r>
                              <a:rPr lang="es-ES" sz="1600" b="0" i="1" smtClean="0">
                                <a:solidFill>
                                  <a:srgbClr val="00B0F0"/>
                                </a:solidFill>
                                <a:latin typeface="Cambria Math"/>
                              </a:rPr>
                              <m:t>𝑀</m:t>
                            </m:r>
                            <m:r>
                              <a:rPr lang="es-ES" sz="1600" b="0" i="1" smtClean="0">
                                <a:solidFill>
                                  <a:srgbClr val="00B0F0"/>
                                </a:solidFill>
                                <a:latin typeface="Cambria Math"/>
                              </a:rPr>
                              <m:t>á</m:t>
                            </m:r>
                            <m:r>
                              <a:rPr lang="es-ES" sz="1600" b="0" i="1" smtClean="0">
                                <a:solidFill>
                                  <a:srgbClr val="00B0F0"/>
                                </a:solidFill>
                                <a:latin typeface="Cambria Math"/>
                              </a:rPr>
                              <m:t>𝑥𝑖𝑚𝑜</m:t>
                            </m:r>
                          </m:sub>
                        </m:sSub>
                      </m:oMath>
                    </m:oMathPara>
                  </a14:m>
                  <a:endParaRPr lang="es-ES" sz="1600" dirty="0">
                    <a:solidFill>
                      <a:srgbClr val="00B0F0"/>
                    </a:solidFill>
                  </a:endParaRPr>
                </a:p>
              </p:txBody>
            </p:sp>
          </mc:Choice>
          <mc:Fallback xmlns="">
            <p:sp>
              <p:nvSpPr>
                <p:cNvPr id="25" name="70 Rectángulo"/>
                <p:cNvSpPr>
                  <a:spLocks noRot="1" noChangeAspect="1" noMove="1" noResize="1" noEditPoints="1" noAdjustHandles="1" noChangeArrowheads="1" noChangeShapeType="1" noTextEdit="1"/>
                </p:cNvSpPr>
                <p:nvPr/>
              </p:nvSpPr>
              <p:spPr>
                <a:xfrm>
                  <a:off x="1762177" y="2658550"/>
                  <a:ext cx="892039" cy="338554"/>
                </a:xfrm>
                <a:prstGeom prst="rect">
                  <a:avLst/>
                </a:prstGeom>
                <a:blipFill>
                  <a:blip r:embed="rId7"/>
                  <a:stretch>
                    <a:fillRect/>
                  </a:stretch>
                </a:blipFill>
              </p:spPr>
              <p:txBody>
                <a:bodyPr/>
                <a:lstStyle/>
                <a:p>
                  <a:r>
                    <a:rPr lang="es-ES">
                      <a:noFill/>
                    </a:rPr>
                    <a:t> </a:t>
                  </a:r>
                </a:p>
              </p:txBody>
            </p:sp>
          </mc:Fallback>
        </mc:AlternateContent>
        <p:sp>
          <p:nvSpPr>
            <p:cNvPr id="30" name="8 Forma libre"/>
            <p:cNvSpPr/>
            <p:nvPr/>
          </p:nvSpPr>
          <p:spPr>
            <a:xfrm>
              <a:off x="1378425" y="3084396"/>
              <a:ext cx="2306472" cy="1678674"/>
            </a:xfrm>
            <a:custGeom>
              <a:avLst/>
              <a:gdLst>
                <a:gd name="connsiteX0" fmla="*/ 0 w 2674961"/>
                <a:gd name="connsiteY0" fmla="*/ 1146412 h 1146412"/>
                <a:gd name="connsiteX1" fmla="*/ 191069 w 2674961"/>
                <a:gd name="connsiteY1" fmla="*/ 504967 h 1146412"/>
                <a:gd name="connsiteX2" fmla="*/ 955343 w 2674961"/>
                <a:gd name="connsiteY2" fmla="*/ 163773 h 1146412"/>
                <a:gd name="connsiteX3" fmla="*/ 2674961 w 2674961"/>
                <a:gd name="connsiteY3" fmla="*/ 0 h 1146412"/>
                <a:gd name="connsiteX4" fmla="*/ 2674961 w 2674961"/>
                <a:gd name="connsiteY4" fmla="*/ 0 h 11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961" h="1146412">
                  <a:moveTo>
                    <a:pt x="0" y="1146412"/>
                  </a:moveTo>
                  <a:cubicBezTo>
                    <a:pt x="15922" y="907576"/>
                    <a:pt x="31845" y="668740"/>
                    <a:pt x="191069" y="504967"/>
                  </a:cubicBezTo>
                  <a:cubicBezTo>
                    <a:pt x="350293" y="341194"/>
                    <a:pt x="541361" y="247934"/>
                    <a:pt x="955343" y="163773"/>
                  </a:cubicBezTo>
                  <a:cubicBezTo>
                    <a:pt x="1369325" y="79612"/>
                    <a:pt x="2674961" y="0"/>
                    <a:pt x="2674961" y="0"/>
                  </a:cubicBezTo>
                  <a:lnTo>
                    <a:pt x="2674961"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1" name="75 Conector recto"/>
            <p:cNvCxnSpPr/>
            <p:nvPr/>
          </p:nvCxnSpPr>
          <p:spPr>
            <a:xfrm>
              <a:off x="1530823" y="3386920"/>
              <a:ext cx="0" cy="432000"/>
            </a:xfrm>
            <a:prstGeom prst="line">
              <a:avLst/>
            </a:prstGeom>
            <a:ln>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76 Rectángulo"/>
                <p:cNvSpPr/>
                <p:nvPr/>
              </p:nvSpPr>
              <p:spPr>
                <a:xfrm>
                  <a:off x="1145752" y="3409105"/>
                  <a:ext cx="45480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solidFill>
                                  <a:srgbClr val="FF0000"/>
                                </a:solidFill>
                                <a:latin typeface="Cambria Math" panose="02040503050406030204" pitchFamily="18" charset="0"/>
                              </a:rPr>
                            </m:ctrlPr>
                          </m:sSubPr>
                          <m:e>
                            <m:r>
                              <a:rPr lang="es-ES" sz="1600" i="1">
                                <a:solidFill>
                                  <a:srgbClr val="FF0000"/>
                                </a:solidFill>
                                <a:latin typeface="Cambria Math"/>
                              </a:rPr>
                              <m:t>𝐸</m:t>
                            </m:r>
                          </m:e>
                          <m:sub>
                            <m:r>
                              <a:rPr lang="es-ES" sz="1600" b="0" i="1" smtClean="0">
                                <a:solidFill>
                                  <a:srgbClr val="FF0000"/>
                                </a:solidFill>
                                <a:latin typeface="Cambria Math"/>
                              </a:rPr>
                              <m:t>𝐶</m:t>
                            </m:r>
                          </m:sub>
                        </m:sSub>
                      </m:oMath>
                    </m:oMathPara>
                  </a14:m>
                  <a:endParaRPr lang="es-ES" sz="1600" dirty="0">
                    <a:solidFill>
                      <a:srgbClr val="FF0000"/>
                    </a:solidFill>
                  </a:endParaRPr>
                </a:p>
              </p:txBody>
            </p:sp>
          </mc:Choice>
          <mc:Fallback xmlns="">
            <p:sp>
              <p:nvSpPr>
                <p:cNvPr id="28" name="76 Rectángulo"/>
                <p:cNvSpPr>
                  <a:spLocks noRot="1" noChangeAspect="1" noMove="1" noResize="1" noEditPoints="1" noAdjustHandles="1" noChangeArrowheads="1" noChangeShapeType="1" noTextEdit="1"/>
                </p:cNvSpPr>
                <p:nvPr/>
              </p:nvSpPr>
              <p:spPr>
                <a:xfrm>
                  <a:off x="1145752" y="3409105"/>
                  <a:ext cx="454804" cy="338554"/>
                </a:xfrm>
                <a:prstGeom prst="rect">
                  <a:avLst/>
                </a:prstGeom>
                <a:blipFill>
                  <a:blip r:embed="rId8"/>
                  <a:stretch>
                    <a:fillRect/>
                  </a:stretch>
                </a:blipFill>
              </p:spPr>
              <p:txBody>
                <a:bodyPr/>
                <a:lstStyle/>
                <a:p>
                  <a:r>
                    <a:rPr lang="es-ES">
                      <a:noFill/>
                    </a:rPr>
                    <a:t> </a:t>
                  </a:r>
                </a:p>
              </p:txBody>
            </p:sp>
          </mc:Fallback>
        </mc:AlternateContent>
      </p:grpSp>
      <p:sp>
        <p:nvSpPr>
          <p:cNvPr id="33" name="65 CuadroTexto"/>
          <p:cNvSpPr txBox="1"/>
          <p:nvPr/>
        </p:nvSpPr>
        <p:spPr>
          <a:xfrm>
            <a:off x="1948196" y="2861237"/>
            <a:ext cx="2157674" cy="830997"/>
          </a:xfrm>
          <a:prstGeom prst="rect">
            <a:avLst/>
          </a:prstGeom>
          <a:noFill/>
        </p:spPr>
        <p:txBody>
          <a:bodyPr wrap="square" rtlCol="0">
            <a:spAutoFit/>
          </a:bodyPr>
          <a:lstStyle/>
          <a:p>
            <a:pPr algn="just"/>
            <a:r>
              <a:rPr lang="es-ES" sz="1600" dirty="0" smtClean="0">
                <a:cs typeface="Arial" pitchFamily="34" charset="0"/>
              </a:rPr>
              <a:t>En este caso las </a:t>
            </a:r>
            <a:r>
              <a:rPr lang="es-ES" sz="1600" b="1" dirty="0" smtClean="0">
                <a:cs typeface="Arial" pitchFamily="34" charset="0"/>
              </a:rPr>
              <a:t>órbitas son cerradas</a:t>
            </a:r>
            <a:r>
              <a:rPr lang="es-ES" sz="1600" dirty="0" smtClean="0">
                <a:cs typeface="Arial" pitchFamily="34" charset="0"/>
              </a:rPr>
              <a:t>: </a:t>
            </a:r>
            <a:r>
              <a:rPr lang="es-ES" sz="1600" i="1" dirty="0" smtClean="0">
                <a:cs typeface="Arial" pitchFamily="34" charset="0"/>
              </a:rPr>
              <a:t>circulares</a:t>
            </a:r>
            <a:r>
              <a:rPr lang="es-ES" sz="1600" dirty="0" smtClean="0">
                <a:cs typeface="Arial" pitchFamily="34" charset="0"/>
              </a:rPr>
              <a:t> o </a:t>
            </a:r>
            <a:r>
              <a:rPr lang="es-ES" sz="1600" i="1" dirty="0" smtClean="0">
                <a:cs typeface="Arial" pitchFamily="34" charset="0"/>
              </a:rPr>
              <a:t>elípticas</a:t>
            </a:r>
            <a:r>
              <a:rPr lang="es-ES" sz="1600" dirty="0" smtClean="0">
                <a:cs typeface="Arial" pitchFamily="34" charset="0"/>
              </a:rPr>
              <a:t>.</a:t>
            </a:r>
            <a:endParaRPr lang="es-ES" sz="1600" dirty="0">
              <a:cs typeface="Arial" pitchFamily="34" charset="0"/>
            </a:endParaRPr>
          </a:p>
        </p:txBody>
      </p:sp>
      <p:sp>
        <p:nvSpPr>
          <p:cNvPr id="34" name="65 CuadroTexto"/>
          <p:cNvSpPr txBox="1"/>
          <p:nvPr/>
        </p:nvSpPr>
        <p:spPr>
          <a:xfrm>
            <a:off x="2002788" y="5659029"/>
            <a:ext cx="2090382" cy="830997"/>
          </a:xfrm>
          <a:prstGeom prst="rect">
            <a:avLst/>
          </a:prstGeom>
          <a:noFill/>
        </p:spPr>
        <p:txBody>
          <a:bodyPr wrap="square" rtlCol="0">
            <a:spAutoFit/>
          </a:bodyPr>
          <a:lstStyle/>
          <a:p>
            <a:pPr algn="just"/>
            <a:r>
              <a:rPr lang="es-ES" sz="1600" dirty="0" smtClean="0">
                <a:cs typeface="Arial" pitchFamily="34" charset="0"/>
              </a:rPr>
              <a:t>En este caso las </a:t>
            </a:r>
            <a:r>
              <a:rPr lang="es-ES" sz="1600" b="1" dirty="0" smtClean="0">
                <a:cs typeface="Arial" pitchFamily="34" charset="0"/>
              </a:rPr>
              <a:t>órbitas son abiertas</a:t>
            </a:r>
            <a:r>
              <a:rPr lang="es-ES" sz="1600" dirty="0" smtClean="0">
                <a:cs typeface="Arial" pitchFamily="34" charset="0"/>
              </a:rPr>
              <a:t>: </a:t>
            </a:r>
            <a:r>
              <a:rPr lang="es-ES" sz="1600" i="1" dirty="0" smtClean="0">
                <a:cs typeface="Arial" pitchFamily="34" charset="0"/>
              </a:rPr>
              <a:t>parábolas</a:t>
            </a:r>
            <a:r>
              <a:rPr lang="es-ES" sz="1600" dirty="0" smtClean="0">
                <a:cs typeface="Arial" pitchFamily="34" charset="0"/>
              </a:rPr>
              <a:t>.</a:t>
            </a:r>
            <a:endParaRPr lang="es-ES" sz="1600" dirty="0">
              <a:cs typeface="Arial" pitchFamily="34" charset="0"/>
            </a:endParaRPr>
          </a:p>
        </p:txBody>
      </p:sp>
      <p:cxnSp>
        <p:nvCxnSpPr>
          <p:cNvPr id="35" name="39 Conector recto"/>
          <p:cNvCxnSpPr/>
          <p:nvPr/>
        </p:nvCxnSpPr>
        <p:spPr>
          <a:xfrm>
            <a:off x="1197569" y="4471674"/>
            <a:ext cx="2606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40 Conector recto"/>
          <p:cNvCxnSpPr/>
          <p:nvPr/>
        </p:nvCxnSpPr>
        <p:spPr>
          <a:xfrm rot="5400000">
            <a:off x="80727" y="5238224"/>
            <a:ext cx="2606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4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02" y="4341451"/>
            <a:ext cx="288000" cy="288000"/>
          </a:xfrm>
          <a:prstGeom prst="rect">
            <a:avLst/>
          </a:prstGeom>
        </p:spPr>
      </p:pic>
      <mc:AlternateContent xmlns:mc="http://schemas.openxmlformats.org/markup-compatibility/2006" xmlns:a14="http://schemas.microsoft.com/office/drawing/2010/main">
        <mc:Choice Requires="a14">
          <p:sp>
            <p:nvSpPr>
              <p:cNvPr id="38" name="43 Rectángulo"/>
              <p:cNvSpPr/>
              <p:nvPr/>
            </p:nvSpPr>
            <p:spPr>
              <a:xfrm>
                <a:off x="1726120" y="5070619"/>
                <a:ext cx="1536383" cy="551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𝐸</m:t>
                          </m:r>
                        </m:e>
                        <m:sub>
                          <m:r>
                            <a:rPr lang="es-ES" sz="1600" b="0" i="1" smtClean="0">
                              <a:latin typeface="Cambria Math"/>
                            </a:rPr>
                            <m:t>𝑃</m:t>
                          </m:r>
                        </m:sub>
                      </m:sSub>
                      <m:r>
                        <a:rPr lang="es-ES" sz="1600" b="0" i="1" smtClean="0">
                          <a:latin typeface="Cambria Math"/>
                        </a:rPr>
                        <m:t>=</m:t>
                      </m:r>
                      <m:r>
                        <a:rPr lang="es-ES" sz="1600" i="1">
                          <a:latin typeface="Cambria Math"/>
                        </a:rPr>
                        <m:t>−</m:t>
                      </m:r>
                      <m:r>
                        <a:rPr lang="es-ES" sz="1600" i="1">
                          <a:latin typeface="Cambria Math"/>
                        </a:rPr>
                        <m:t>𝐺</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i="1">
                              <a:latin typeface="Cambria Math"/>
                            </a:rPr>
                            <m:t>𝑚</m:t>
                          </m:r>
                        </m:num>
                        <m:den>
                          <m:r>
                            <a:rPr lang="es-ES" sz="1600" i="1">
                              <a:latin typeface="Cambria Math"/>
                            </a:rPr>
                            <m:t>𝑟</m:t>
                          </m:r>
                        </m:den>
                      </m:f>
                    </m:oMath>
                  </m:oMathPara>
                </a14:m>
                <a:endParaRPr lang="es-ES" sz="1600" dirty="0"/>
              </a:p>
            </p:txBody>
          </p:sp>
        </mc:Choice>
        <mc:Fallback xmlns="">
          <p:sp>
            <p:nvSpPr>
              <p:cNvPr id="38" name="43 Rectángulo"/>
              <p:cNvSpPr>
                <a:spLocks noRot="1" noChangeAspect="1" noMove="1" noResize="1" noEditPoints="1" noAdjustHandles="1" noChangeArrowheads="1" noChangeShapeType="1" noTextEdit="1"/>
              </p:cNvSpPr>
              <p:nvPr/>
            </p:nvSpPr>
            <p:spPr>
              <a:xfrm>
                <a:off x="1726120" y="5070619"/>
                <a:ext cx="1536383" cy="551754"/>
              </a:xfrm>
              <a:prstGeom prst="rect">
                <a:avLst/>
              </a:prstGeom>
              <a:blipFill>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9" name="45 CuadroTexto"/>
              <p:cNvSpPr txBox="1"/>
              <p:nvPr/>
            </p:nvSpPr>
            <p:spPr>
              <a:xfrm>
                <a:off x="3486566" y="4145720"/>
                <a:ext cx="33342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𝑟</m:t>
                      </m:r>
                    </m:oMath>
                  </m:oMathPara>
                </a14:m>
                <a:endParaRPr lang="es-ES" sz="1600" dirty="0"/>
              </a:p>
            </p:txBody>
          </p:sp>
        </mc:Choice>
        <mc:Fallback xmlns="">
          <p:sp>
            <p:nvSpPr>
              <p:cNvPr id="39" name="45 CuadroTexto"/>
              <p:cNvSpPr txBox="1">
                <a:spLocks noRot="1" noChangeAspect="1" noMove="1" noResize="1" noEditPoints="1" noAdjustHandles="1" noChangeArrowheads="1" noChangeShapeType="1" noTextEdit="1"/>
              </p:cNvSpPr>
              <p:nvPr/>
            </p:nvSpPr>
            <p:spPr>
              <a:xfrm>
                <a:off x="3486566" y="4145720"/>
                <a:ext cx="333425" cy="338554"/>
              </a:xfrm>
              <a:prstGeom prst="rect">
                <a:avLst/>
              </a:prstGeom>
              <a:blipFill>
                <a:blip r:embed="rId10"/>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0" name="46 Rectángulo"/>
              <p:cNvSpPr/>
              <p:nvPr/>
            </p:nvSpPr>
            <p:spPr>
              <a:xfrm>
                <a:off x="1068750" y="3787018"/>
                <a:ext cx="36740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a:rPr>
                        <m:t>𝐸</m:t>
                      </m:r>
                    </m:oMath>
                  </m:oMathPara>
                </a14:m>
                <a:endParaRPr lang="es-ES" sz="1600" dirty="0"/>
              </a:p>
            </p:txBody>
          </p:sp>
        </mc:Choice>
        <mc:Fallback xmlns="">
          <p:sp>
            <p:nvSpPr>
              <p:cNvPr id="40" name="46 Rectángulo"/>
              <p:cNvSpPr>
                <a:spLocks noRot="1" noChangeAspect="1" noMove="1" noResize="1" noEditPoints="1" noAdjustHandles="1" noChangeArrowheads="1" noChangeShapeType="1" noTextEdit="1"/>
              </p:cNvSpPr>
              <p:nvPr/>
            </p:nvSpPr>
            <p:spPr>
              <a:xfrm>
                <a:off x="1068750" y="3787018"/>
                <a:ext cx="367408" cy="338554"/>
              </a:xfrm>
              <a:prstGeom prst="rect">
                <a:avLst/>
              </a:prstGeom>
              <a:blipFill>
                <a:blip r:embed="rId11"/>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1" name="66 Rectángulo"/>
              <p:cNvSpPr/>
              <p:nvPr/>
            </p:nvSpPr>
            <p:spPr>
              <a:xfrm>
                <a:off x="403066" y="4289142"/>
                <a:ext cx="90191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b="1" i="1" smtClean="0">
                              <a:latin typeface="Cambria Math" panose="02040503050406030204" pitchFamily="18" charset="0"/>
                            </a:rPr>
                          </m:ctrlPr>
                        </m:sSubPr>
                        <m:e>
                          <m:r>
                            <a:rPr lang="es-ES" sz="1600" b="1" i="1">
                              <a:latin typeface="Cambria Math"/>
                            </a:rPr>
                            <m:t>𝑬</m:t>
                          </m:r>
                        </m:e>
                        <m:sub>
                          <m:r>
                            <a:rPr lang="es-ES" sz="1600" b="1" i="1" smtClean="0">
                              <a:latin typeface="Cambria Math"/>
                            </a:rPr>
                            <m:t>𝑴</m:t>
                          </m:r>
                        </m:sub>
                      </m:sSub>
                      <m:r>
                        <a:rPr lang="es-ES" sz="1600" b="1" i="1" smtClean="0">
                          <a:latin typeface="Cambria Math"/>
                        </a:rPr>
                        <m:t>=</m:t>
                      </m:r>
                      <m:r>
                        <a:rPr lang="es-ES" sz="1600" b="1" i="1" smtClean="0">
                          <a:latin typeface="Cambria Math"/>
                        </a:rPr>
                        <m:t>𝟎</m:t>
                      </m:r>
                    </m:oMath>
                  </m:oMathPara>
                </a14:m>
                <a:endParaRPr lang="es-ES" sz="1600" b="1" dirty="0"/>
              </a:p>
            </p:txBody>
          </p:sp>
        </mc:Choice>
        <mc:Fallback xmlns="">
          <p:sp>
            <p:nvSpPr>
              <p:cNvPr id="41" name="66 Rectángulo"/>
              <p:cNvSpPr>
                <a:spLocks noRot="1" noChangeAspect="1" noMove="1" noResize="1" noEditPoints="1" noAdjustHandles="1" noChangeArrowheads="1" noChangeShapeType="1" noTextEdit="1"/>
              </p:cNvSpPr>
              <p:nvPr/>
            </p:nvSpPr>
            <p:spPr>
              <a:xfrm>
                <a:off x="403066" y="4289142"/>
                <a:ext cx="901914" cy="338554"/>
              </a:xfrm>
              <a:prstGeom prst="rect">
                <a:avLst/>
              </a:prstGeom>
              <a:blipFill>
                <a:blip r:embed="rId12"/>
                <a:stretch>
                  <a:fillRect/>
                </a:stretch>
              </a:blipFill>
            </p:spPr>
            <p:txBody>
              <a:bodyPr/>
              <a:lstStyle/>
              <a:p>
                <a:r>
                  <a:rPr lang="es-ES">
                    <a:noFill/>
                  </a:rPr>
                  <a:t> </a:t>
                </a:r>
              </a:p>
            </p:txBody>
          </p:sp>
        </mc:Fallback>
      </mc:AlternateContent>
      <p:sp>
        <p:nvSpPr>
          <p:cNvPr id="42" name="8 Forma libre"/>
          <p:cNvSpPr/>
          <p:nvPr/>
        </p:nvSpPr>
        <p:spPr>
          <a:xfrm>
            <a:off x="1525117" y="4580857"/>
            <a:ext cx="2306472" cy="1678674"/>
          </a:xfrm>
          <a:custGeom>
            <a:avLst/>
            <a:gdLst>
              <a:gd name="connsiteX0" fmla="*/ 0 w 2674961"/>
              <a:gd name="connsiteY0" fmla="*/ 1146412 h 1146412"/>
              <a:gd name="connsiteX1" fmla="*/ 191069 w 2674961"/>
              <a:gd name="connsiteY1" fmla="*/ 504967 h 1146412"/>
              <a:gd name="connsiteX2" fmla="*/ 955343 w 2674961"/>
              <a:gd name="connsiteY2" fmla="*/ 163773 h 1146412"/>
              <a:gd name="connsiteX3" fmla="*/ 2674961 w 2674961"/>
              <a:gd name="connsiteY3" fmla="*/ 0 h 1146412"/>
              <a:gd name="connsiteX4" fmla="*/ 2674961 w 2674961"/>
              <a:gd name="connsiteY4" fmla="*/ 0 h 11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961" h="1146412">
                <a:moveTo>
                  <a:pt x="0" y="1146412"/>
                </a:moveTo>
                <a:cubicBezTo>
                  <a:pt x="15922" y="907576"/>
                  <a:pt x="31845" y="668740"/>
                  <a:pt x="191069" y="504967"/>
                </a:cubicBezTo>
                <a:cubicBezTo>
                  <a:pt x="350293" y="341194"/>
                  <a:pt x="541361" y="247934"/>
                  <a:pt x="955343" y="163773"/>
                </a:cubicBezTo>
                <a:cubicBezTo>
                  <a:pt x="1369325" y="79612"/>
                  <a:pt x="2674961" y="0"/>
                  <a:pt x="2674961" y="0"/>
                </a:cubicBezTo>
                <a:lnTo>
                  <a:pt x="2674961"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43" name="75 Conector recto"/>
          <p:cNvCxnSpPr/>
          <p:nvPr/>
        </p:nvCxnSpPr>
        <p:spPr>
          <a:xfrm>
            <a:off x="2141539" y="4460300"/>
            <a:ext cx="0" cy="432000"/>
          </a:xfrm>
          <a:prstGeom prst="line">
            <a:avLst/>
          </a:prstGeom>
          <a:ln>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76 Rectángulo"/>
              <p:cNvSpPr/>
              <p:nvPr/>
            </p:nvSpPr>
            <p:spPr>
              <a:xfrm>
                <a:off x="1688229" y="4496133"/>
                <a:ext cx="45480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solidFill>
                                <a:srgbClr val="FF0000"/>
                              </a:solidFill>
                              <a:latin typeface="Cambria Math" panose="02040503050406030204" pitchFamily="18" charset="0"/>
                            </a:rPr>
                          </m:ctrlPr>
                        </m:sSubPr>
                        <m:e>
                          <m:r>
                            <a:rPr lang="es-ES" sz="1600" i="1">
                              <a:solidFill>
                                <a:srgbClr val="FF0000"/>
                              </a:solidFill>
                              <a:latin typeface="Cambria Math"/>
                            </a:rPr>
                            <m:t>𝐸</m:t>
                          </m:r>
                        </m:e>
                        <m:sub>
                          <m:r>
                            <a:rPr lang="es-ES" sz="1600" b="0" i="1" smtClean="0">
                              <a:solidFill>
                                <a:srgbClr val="FF0000"/>
                              </a:solidFill>
                              <a:latin typeface="Cambria Math"/>
                            </a:rPr>
                            <m:t>𝐶</m:t>
                          </m:r>
                        </m:sub>
                      </m:sSub>
                    </m:oMath>
                  </m:oMathPara>
                </a14:m>
                <a:endParaRPr lang="es-ES" sz="1600" dirty="0">
                  <a:solidFill>
                    <a:srgbClr val="FF0000"/>
                  </a:solidFill>
                </a:endParaRPr>
              </a:p>
            </p:txBody>
          </p:sp>
        </mc:Choice>
        <mc:Fallback xmlns="">
          <p:sp>
            <p:nvSpPr>
              <p:cNvPr id="44" name="76 Rectángulo"/>
              <p:cNvSpPr>
                <a:spLocks noRot="1" noChangeAspect="1" noMove="1" noResize="1" noEditPoints="1" noAdjustHandles="1" noChangeArrowheads="1" noChangeShapeType="1" noTextEdit="1"/>
              </p:cNvSpPr>
              <p:nvPr/>
            </p:nvSpPr>
            <p:spPr>
              <a:xfrm>
                <a:off x="1688229" y="4496133"/>
                <a:ext cx="454804" cy="338554"/>
              </a:xfrm>
              <a:prstGeom prst="rect">
                <a:avLst/>
              </a:prstGeom>
              <a:blipFill>
                <a:blip r:embed="rId13"/>
                <a:stretch>
                  <a:fillRect/>
                </a:stretch>
              </a:blipFill>
            </p:spPr>
            <p:txBody>
              <a:bodyPr/>
              <a:lstStyle/>
              <a:p>
                <a:r>
                  <a:rPr lang="es-ES">
                    <a:noFill/>
                  </a:rPr>
                  <a:t> </a:t>
                </a:r>
              </a:p>
            </p:txBody>
          </p:sp>
        </mc:Fallback>
      </mc:AlternateContent>
      <p:grpSp>
        <p:nvGrpSpPr>
          <p:cNvPr id="45" name="Grupo 44"/>
          <p:cNvGrpSpPr/>
          <p:nvPr/>
        </p:nvGrpSpPr>
        <p:grpSpPr>
          <a:xfrm>
            <a:off x="4753085" y="1002874"/>
            <a:ext cx="3309310" cy="2822806"/>
            <a:chOff x="375587" y="2222318"/>
            <a:chExt cx="3309310" cy="2822806"/>
          </a:xfrm>
        </p:grpSpPr>
        <p:cxnSp>
          <p:nvCxnSpPr>
            <p:cNvPr id="46" name="39 Conector recto"/>
            <p:cNvCxnSpPr/>
            <p:nvPr/>
          </p:nvCxnSpPr>
          <p:spPr>
            <a:xfrm>
              <a:off x="1050877" y="2975213"/>
              <a:ext cx="2606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40 Conector recto"/>
            <p:cNvCxnSpPr/>
            <p:nvPr/>
          </p:nvCxnSpPr>
          <p:spPr>
            <a:xfrm rot="5400000">
              <a:off x="-65965" y="3741763"/>
              <a:ext cx="26067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4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10" y="2844990"/>
              <a:ext cx="288000" cy="288000"/>
            </a:xfrm>
            <a:prstGeom prst="rect">
              <a:avLst/>
            </a:prstGeom>
          </p:spPr>
        </p:pic>
        <mc:AlternateContent xmlns:mc="http://schemas.openxmlformats.org/markup-compatibility/2006" xmlns:a14="http://schemas.microsoft.com/office/drawing/2010/main">
          <mc:Choice Requires="a14">
            <p:sp>
              <p:nvSpPr>
                <p:cNvPr id="49" name="43 Rectángulo"/>
                <p:cNvSpPr/>
                <p:nvPr/>
              </p:nvSpPr>
              <p:spPr>
                <a:xfrm>
                  <a:off x="1784144" y="3383090"/>
                  <a:ext cx="1536383" cy="551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𝐸</m:t>
                            </m:r>
                          </m:e>
                          <m:sub>
                            <m:r>
                              <a:rPr lang="es-ES" sz="1600" b="0" i="1" smtClean="0">
                                <a:latin typeface="Cambria Math"/>
                              </a:rPr>
                              <m:t>𝑃</m:t>
                            </m:r>
                          </m:sub>
                        </m:sSub>
                        <m:r>
                          <a:rPr lang="es-ES" sz="1600" b="0" i="1" smtClean="0">
                            <a:latin typeface="Cambria Math"/>
                          </a:rPr>
                          <m:t>=</m:t>
                        </m:r>
                        <m:r>
                          <a:rPr lang="es-ES" sz="1600" i="1">
                            <a:latin typeface="Cambria Math"/>
                          </a:rPr>
                          <m:t>−</m:t>
                        </m:r>
                        <m:r>
                          <a:rPr lang="es-ES" sz="1600" i="1">
                            <a:latin typeface="Cambria Math"/>
                          </a:rPr>
                          <m:t>𝐺</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𝑀</m:t>
                                </m:r>
                              </m:e>
                              <m:sub>
                                <m:r>
                                  <a:rPr lang="es-ES" sz="1600" i="1">
                                    <a:latin typeface="Cambria Math"/>
                                  </a:rPr>
                                  <m:t>𝑇</m:t>
                                </m:r>
                              </m:sub>
                            </m:sSub>
                            <m:r>
                              <a:rPr lang="es-ES" sz="1600" i="1">
                                <a:latin typeface="Cambria Math"/>
                              </a:rPr>
                              <m:t>𝑚</m:t>
                            </m:r>
                          </m:num>
                          <m:den>
                            <m:r>
                              <a:rPr lang="es-ES" sz="1600" i="1">
                                <a:latin typeface="Cambria Math"/>
                              </a:rPr>
                              <m:t>𝑟</m:t>
                            </m:r>
                          </m:den>
                        </m:f>
                      </m:oMath>
                    </m:oMathPara>
                  </a14:m>
                  <a:endParaRPr lang="es-ES" sz="1600" dirty="0"/>
                </a:p>
              </p:txBody>
            </p:sp>
          </mc:Choice>
          <mc:Fallback xmlns="">
            <p:sp>
              <p:nvSpPr>
                <p:cNvPr id="72" name="43 Rectángulo"/>
                <p:cNvSpPr>
                  <a:spLocks noRot="1" noChangeAspect="1" noMove="1" noResize="1" noEditPoints="1" noAdjustHandles="1" noChangeArrowheads="1" noChangeShapeType="1" noTextEdit="1"/>
                </p:cNvSpPr>
                <p:nvPr/>
              </p:nvSpPr>
              <p:spPr>
                <a:xfrm>
                  <a:off x="1784144" y="3383090"/>
                  <a:ext cx="1536383" cy="551754"/>
                </a:xfrm>
                <a:prstGeom prst="rect">
                  <a:avLst/>
                </a:prstGeom>
                <a:blipFill>
                  <a:blip r:embed="rId1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0" name="45 CuadroTexto"/>
                <p:cNvSpPr txBox="1"/>
                <p:nvPr/>
              </p:nvSpPr>
              <p:spPr>
                <a:xfrm>
                  <a:off x="3339874" y="2649259"/>
                  <a:ext cx="33342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𝑟</m:t>
                        </m:r>
                      </m:oMath>
                    </m:oMathPara>
                  </a14:m>
                  <a:endParaRPr lang="es-ES" sz="1600" dirty="0"/>
                </a:p>
              </p:txBody>
            </p:sp>
          </mc:Choice>
          <mc:Fallback xmlns="">
            <p:sp>
              <p:nvSpPr>
                <p:cNvPr id="73" name="45 CuadroTexto"/>
                <p:cNvSpPr txBox="1">
                  <a:spLocks noRot="1" noChangeAspect="1" noMove="1" noResize="1" noEditPoints="1" noAdjustHandles="1" noChangeArrowheads="1" noChangeShapeType="1" noTextEdit="1"/>
                </p:cNvSpPr>
                <p:nvPr/>
              </p:nvSpPr>
              <p:spPr>
                <a:xfrm>
                  <a:off x="3339874" y="2649259"/>
                  <a:ext cx="333425" cy="338554"/>
                </a:xfrm>
                <a:prstGeom prst="rect">
                  <a:avLst/>
                </a:prstGeom>
                <a:blipFill>
                  <a:blip r:embed="rId1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0" name="46 Rectángulo"/>
                <p:cNvSpPr/>
                <p:nvPr/>
              </p:nvSpPr>
              <p:spPr>
                <a:xfrm>
                  <a:off x="949354" y="2222318"/>
                  <a:ext cx="36740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a:rPr>
                          <m:t>𝐸</m:t>
                        </m:r>
                      </m:oMath>
                    </m:oMathPara>
                  </a14:m>
                  <a:endParaRPr lang="es-ES" sz="1600" dirty="0"/>
                </a:p>
              </p:txBody>
            </p:sp>
          </mc:Choice>
          <mc:Fallback xmlns="">
            <p:sp>
              <p:nvSpPr>
                <p:cNvPr id="74" name="46 Rectángulo"/>
                <p:cNvSpPr>
                  <a:spLocks noRot="1" noChangeAspect="1" noMove="1" noResize="1" noEditPoints="1" noAdjustHandles="1" noChangeArrowheads="1" noChangeShapeType="1" noTextEdit="1"/>
                </p:cNvSpPr>
                <p:nvPr/>
              </p:nvSpPr>
              <p:spPr>
                <a:xfrm>
                  <a:off x="949354" y="2222318"/>
                  <a:ext cx="367408" cy="338554"/>
                </a:xfrm>
                <a:prstGeom prst="rect">
                  <a:avLst/>
                </a:prstGeom>
                <a:blipFill>
                  <a:blip r:embed="rId16"/>
                  <a:stretch>
                    <a:fillRect/>
                  </a:stretch>
                </a:blipFill>
              </p:spPr>
              <p:txBody>
                <a:bodyPr/>
                <a:lstStyle/>
                <a:p>
                  <a:r>
                    <a:rPr lang="es-ES">
                      <a:noFill/>
                    </a:rPr>
                    <a:t> </a:t>
                  </a:r>
                </a:p>
              </p:txBody>
            </p:sp>
          </mc:Fallback>
        </mc:AlternateContent>
        <p:cxnSp>
          <p:nvCxnSpPr>
            <p:cNvPr id="61" name="63 Conector recto"/>
            <p:cNvCxnSpPr/>
            <p:nvPr/>
          </p:nvCxnSpPr>
          <p:spPr>
            <a:xfrm flipH="1">
              <a:off x="1227660" y="2678943"/>
              <a:ext cx="191928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66 Rectángulo"/>
                <p:cNvSpPr/>
                <p:nvPr/>
              </p:nvSpPr>
              <p:spPr>
                <a:xfrm>
                  <a:off x="375587" y="2504704"/>
                  <a:ext cx="90191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b="1" i="1" smtClean="0">
                                <a:latin typeface="Cambria Math" panose="02040503050406030204" pitchFamily="18" charset="0"/>
                              </a:rPr>
                            </m:ctrlPr>
                          </m:sSubPr>
                          <m:e>
                            <m:r>
                              <a:rPr lang="es-ES" sz="1600" b="1" i="1">
                                <a:latin typeface="Cambria Math"/>
                              </a:rPr>
                              <m:t>𝑬</m:t>
                            </m:r>
                          </m:e>
                          <m:sub>
                            <m:r>
                              <a:rPr lang="es-ES" sz="1600" b="1" i="1" smtClean="0">
                                <a:latin typeface="Cambria Math"/>
                              </a:rPr>
                              <m:t>𝑴</m:t>
                            </m:r>
                          </m:sub>
                        </m:sSub>
                        <m:r>
                          <a:rPr lang="es-ES" sz="1600" b="1" i="1" smtClean="0">
                            <a:latin typeface="Cambria Math"/>
                          </a:rPr>
                          <m:t>&gt;</m:t>
                        </m:r>
                        <m:r>
                          <a:rPr lang="es-ES" sz="1600" b="1" i="1" smtClean="0">
                            <a:latin typeface="Cambria Math"/>
                          </a:rPr>
                          <m:t>𝟎</m:t>
                        </m:r>
                      </m:oMath>
                    </m:oMathPara>
                  </a14:m>
                  <a:endParaRPr lang="es-ES" sz="1600" b="1" dirty="0"/>
                </a:p>
              </p:txBody>
            </p:sp>
          </mc:Choice>
          <mc:Fallback xmlns="">
            <p:sp>
              <p:nvSpPr>
                <p:cNvPr id="62" name="66 Rectángulo"/>
                <p:cNvSpPr>
                  <a:spLocks noRot="1" noChangeAspect="1" noMove="1" noResize="1" noEditPoints="1" noAdjustHandles="1" noChangeArrowheads="1" noChangeShapeType="1" noTextEdit="1"/>
                </p:cNvSpPr>
                <p:nvPr/>
              </p:nvSpPr>
              <p:spPr>
                <a:xfrm>
                  <a:off x="375587" y="2504704"/>
                  <a:ext cx="901914" cy="338554"/>
                </a:xfrm>
                <a:prstGeom prst="rect">
                  <a:avLst/>
                </a:prstGeom>
                <a:blipFill>
                  <a:blip r:embed="rId17"/>
                  <a:stretch>
                    <a:fillRect/>
                  </a:stretch>
                </a:blipFill>
              </p:spPr>
              <p:txBody>
                <a:bodyPr/>
                <a:lstStyle/>
                <a:p>
                  <a:r>
                    <a:rPr lang="es-ES">
                      <a:noFill/>
                    </a:rPr>
                    <a:t> </a:t>
                  </a:r>
                </a:p>
              </p:txBody>
            </p:sp>
          </mc:Fallback>
        </mc:AlternateContent>
        <p:sp>
          <p:nvSpPr>
            <p:cNvPr id="63" name="8 Forma libre"/>
            <p:cNvSpPr/>
            <p:nvPr/>
          </p:nvSpPr>
          <p:spPr>
            <a:xfrm>
              <a:off x="1378425" y="3084396"/>
              <a:ext cx="2306472" cy="1678674"/>
            </a:xfrm>
            <a:custGeom>
              <a:avLst/>
              <a:gdLst>
                <a:gd name="connsiteX0" fmla="*/ 0 w 2674961"/>
                <a:gd name="connsiteY0" fmla="*/ 1146412 h 1146412"/>
                <a:gd name="connsiteX1" fmla="*/ 191069 w 2674961"/>
                <a:gd name="connsiteY1" fmla="*/ 504967 h 1146412"/>
                <a:gd name="connsiteX2" fmla="*/ 955343 w 2674961"/>
                <a:gd name="connsiteY2" fmla="*/ 163773 h 1146412"/>
                <a:gd name="connsiteX3" fmla="*/ 2674961 w 2674961"/>
                <a:gd name="connsiteY3" fmla="*/ 0 h 1146412"/>
                <a:gd name="connsiteX4" fmla="*/ 2674961 w 2674961"/>
                <a:gd name="connsiteY4" fmla="*/ 0 h 11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961" h="1146412">
                  <a:moveTo>
                    <a:pt x="0" y="1146412"/>
                  </a:moveTo>
                  <a:cubicBezTo>
                    <a:pt x="15922" y="907576"/>
                    <a:pt x="31845" y="668740"/>
                    <a:pt x="191069" y="504967"/>
                  </a:cubicBezTo>
                  <a:cubicBezTo>
                    <a:pt x="350293" y="341194"/>
                    <a:pt x="541361" y="247934"/>
                    <a:pt x="955343" y="163773"/>
                  </a:cubicBezTo>
                  <a:cubicBezTo>
                    <a:pt x="1369325" y="79612"/>
                    <a:pt x="2674961" y="0"/>
                    <a:pt x="2674961" y="0"/>
                  </a:cubicBezTo>
                  <a:lnTo>
                    <a:pt x="2674961"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64" name="75 Conector recto"/>
            <p:cNvCxnSpPr/>
            <p:nvPr/>
          </p:nvCxnSpPr>
          <p:spPr>
            <a:xfrm>
              <a:off x="1530822" y="2663588"/>
              <a:ext cx="0" cy="1188000"/>
            </a:xfrm>
            <a:prstGeom prst="line">
              <a:avLst/>
            </a:prstGeom>
            <a:ln>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76 Rectángulo"/>
                <p:cNvSpPr/>
                <p:nvPr/>
              </p:nvSpPr>
              <p:spPr>
                <a:xfrm>
                  <a:off x="1145752" y="3204389"/>
                  <a:ext cx="45480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solidFill>
                                  <a:srgbClr val="FF0000"/>
                                </a:solidFill>
                                <a:latin typeface="Cambria Math" panose="02040503050406030204" pitchFamily="18" charset="0"/>
                              </a:rPr>
                            </m:ctrlPr>
                          </m:sSubPr>
                          <m:e>
                            <m:r>
                              <a:rPr lang="es-ES" sz="1600" i="1">
                                <a:solidFill>
                                  <a:srgbClr val="FF0000"/>
                                </a:solidFill>
                                <a:latin typeface="Cambria Math"/>
                              </a:rPr>
                              <m:t>𝐸</m:t>
                            </m:r>
                          </m:e>
                          <m:sub>
                            <m:r>
                              <a:rPr lang="es-ES" sz="1600" b="0" i="1" smtClean="0">
                                <a:solidFill>
                                  <a:srgbClr val="FF0000"/>
                                </a:solidFill>
                                <a:latin typeface="Cambria Math"/>
                              </a:rPr>
                              <m:t>𝐶</m:t>
                            </m:r>
                          </m:sub>
                        </m:sSub>
                      </m:oMath>
                    </m:oMathPara>
                  </a14:m>
                  <a:endParaRPr lang="es-ES" sz="1600" dirty="0">
                    <a:solidFill>
                      <a:srgbClr val="FF0000"/>
                    </a:solidFill>
                  </a:endParaRPr>
                </a:p>
              </p:txBody>
            </p:sp>
          </mc:Choice>
          <mc:Fallback xmlns="">
            <p:sp>
              <p:nvSpPr>
                <p:cNvPr id="79" name="76 Rectángulo"/>
                <p:cNvSpPr>
                  <a:spLocks noRot="1" noChangeAspect="1" noMove="1" noResize="1" noEditPoints="1" noAdjustHandles="1" noChangeArrowheads="1" noChangeShapeType="1" noTextEdit="1"/>
                </p:cNvSpPr>
                <p:nvPr/>
              </p:nvSpPr>
              <p:spPr>
                <a:xfrm>
                  <a:off x="1145752" y="3204389"/>
                  <a:ext cx="454804" cy="338554"/>
                </a:xfrm>
                <a:prstGeom prst="rect">
                  <a:avLst/>
                </a:prstGeom>
                <a:blipFill>
                  <a:blip r:embed="rId18"/>
                  <a:stretch>
                    <a:fillRect/>
                  </a:stretch>
                </a:blipFill>
              </p:spPr>
              <p:txBody>
                <a:bodyPr/>
                <a:lstStyle/>
                <a:p>
                  <a:r>
                    <a:rPr lang="es-ES">
                      <a:noFill/>
                    </a:rPr>
                    <a:t> </a:t>
                  </a:r>
                </a:p>
              </p:txBody>
            </p:sp>
          </mc:Fallback>
        </mc:AlternateContent>
      </p:grpSp>
      <p:sp>
        <p:nvSpPr>
          <p:cNvPr id="66" name="Rectángulo 65"/>
          <p:cNvSpPr/>
          <p:nvPr/>
        </p:nvSpPr>
        <p:spPr>
          <a:xfrm>
            <a:off x="6103940" y="2937269"/>
            <a:ext cx="2510430" cy="584775"/>
          </a:xfrm>
          <a:prstGeom prst="rect">
            <a:avLst/>
          </a:prstGeom>
        </p:spPr>
        <p:txBody>
          <a:bodyPr wrap="square">
            <a:spAutoFit/>
          </a:bodyPr>
          <a:lstStyle/>
          <a:p>
            <a:r>
              <a:rPr lang="es-ES" sz="1600" dirty="0"/>
              <a:t>En este caso las </a:t>
            </a:r>
            <a:r>
              <a:rPr lang="es-ES" sz="1600" b="1" dirty="0"/>
              <a:t>órbitas son abiertas</a:t>
            </a:r>
            <a:r>
              <a:rPr lang="es-ES" sz="1600" dirty="0"/>
              <a:t>: </a:t>
            </a:r>
            <a:r>
              <a:rPr lang="es-ES" sz="1600" i="1" dirty="0"/>
              <a:t>hipérbolas</a:t>
            </a:r>
            <a:r>
              <a:rPr lang="es-ES" sz="1600" dirty="0"/>
              <a:t>.</a:t>
            </a:r>
          </a:p>
        </p:txBody>
      </p:sp>
      <p:pic>
        <p:nvPicPr>
          <p:cNvPr id="67" name="Imagen 6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61520" y="3797317"/>
            <a:ext cx="3381375" cy="2638425"/>
          </a:xfrm>
          <a:prstGeom prst="rect">
            <a:avLst/>
          </a:prstGeom>
        </p:spPr>
      </p:pic>
      <p:pic>
        <p:nvPicPr>
          <p:cNvPr id="51" name="Imagen 50">
            <a:hlinkClick r:id="rId20"/>
          </p:cNvPr>
          <p:cNvPicPr>
            <a:picLocks noChangeAspect="1"/>
          </p:cNvPicPr>
          <p:nvPr/>
        </p:nvPicPr>
        <p:blipFill>
          <a:blip r:embed="rId21">
            <a:clrChange>
              <a:clrFrom>
                <a:srgbClr val="000000"/>
              </a:clrFrom>
              <a:clrTo>
                <a:srgbClr val="000000">
                  <a:alpha val="0"/>
                </a:srgbClr>
              </a:clrTo>
            </a:clrChange>
          </a:blip>
          <a:stretch>
            <a:fillRect/>
          </a:stretch>
        </p:blipFill>
        <p:spPr>
          <a:xfrm>
            <a:off x="8179493" y="116507"/>
            <a:ext cx="360000" cy="360000"/>
          </a:xfrm>
          <a:prstGeom prst="rect">
            <a:avLst/>
          </a:prstGeom>
        </p:spPr>
      </p:pic>
    </p:spTree>
    <p:extLst>
      <p:ext uri="{BB962C8B-B14F-4D97-AF65-F5344CB8AC3E}">
        <p14:creationId xmlns:p14="http://schemas.microsoft.com/office/powerpoint/2010/main" val="505701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8</a:t>
            </a:r>
            <a:r>
              <a:rPr lang="es-ES" sz="1600" b="1" dirty="0" smtClean="0">
                <a:solidFill>
                  <a:schemeClr val="bg1"/>
                </a:solidFill>
              </a:rPr>
              <a:t>. Movimiento de cuerpos en un campo</a:t>
            </a:r>
            <a:endParaRPr lang="es-ES" sz="1600" b="1" dirty="0">
              <a:solidFill>
                <a:schemeClr val="bg1"/>
              </a:solidFill>
            </a:endParaRPr>
          </a:p>
        </p:txBody>
      </p:sp>
      <p:sp>
        <p:nvSpPr>
          <p:cNvPr id="51" name="29 CuadroTexto"/>
          <p:cNvSpPr txBox="1"/>
          <p:nvPr/>
        </p:nvSpPr>
        <p:spPr>
          <a:xfrm>
            <a:off x="313897" y="1023581"/>
            <a:ext cx="6414449" cy="369332"/>
          </a:xfrm>
          <a:prstGeom prst="rect">
            <a:avLst/>
          </a:prstGeom>
          <a:noFill/>
        </p:spPr>
        <p:txBody>
          <a:bodyPr wrap="square" rtlCol="0">
            <a:spAutoFit/>
          </a:bodyPr>
          <a:lstStyle/>
          <a:p>
            <a:r>
              <a:rPr lang="es-ES" b="1" dirty="0" smtClean="0">
                <a:solidFill>
                  <a:srgbClr val="002060"/>
                </a:solidFill>
                <a:cs typeface="Arial" pitchFamily="34" charset="0"/>
              </a:rPr>
              <a:t>8.5. Satélites de órbita terrestre</a:t>
            </a:r>
            <a:endParaRPr lang="es-ES" b="1" dirty="0">
              <a:solidFill>
                <a:srgbClr val="002060"/>
              </a:solidFill>
              <a:cs typeface="Arial" pitchFamily="34" charset="0"/>
            </a:endParaRPr>
          </a:p>
        </p:txBody>
      </p:sp>
      <p:graphicFrame>
        <p:nvGraphicFramePr>
          <p:cNvPr id="52" name="Tabla 51"/>
          <p:cNvGraphicFramePr>
            <a:graphicFrameLocks noGrp="1"/>
          </p:cNvGraphicFramePr>
          <p:nvPr>
            <p:extLst>
              <p:ext uri="{D42A27DB-BD31-4B8C-83A1-F6EECF244321}">
                <p14:modId xmlns:p14="http://schemas.microsoft.com/office/powerpoint/2010/main" val="3198725745"/>
              </p:ext>
            </p:extLst>
          </p:nvPr>
        </p:nvGraphicFramePr>
        <p:xfrm>
          <a:off x="400690" y="1588068"/>
          <a:ext cx="8443059" cy="4572000"/>
        </p:xfrm>
        <a:graphic>
          <a:graphicData uri="http://schemas.openxmlformats.org/drawingml/2006/table">
            <a:tbl>
              <a:tblPr firstRow="1" bandRow="1">
                <a:tableStyleId>{7DF18680-E054-41AD-8BC1-D1AEF772440D}</a:tableStyleId>
              </a:tblPr>
              <a:tblGrid>
                <a:gridCol w="2814353">
                  <a:extLst>
                    <a:ext uri="{9D8B030D-6E8A-4147-A177-3AD203B41FA5}">
                      <a16:colId xmlns:a16="http://schemas.microsoft.com/office/drawing/2014/main" val="20000"/>
                    </a:ext>
                  </a:extLst>
                </a:gridCol>
                <a:gridCol w="2814353">
                  <a:extLst>
                    <a:ext uri="{9D8B030D-6E8A-4147-A177-3AD203B41FA5}">
                      <a16:colId xmlns:a16="http://schemas.microsoft.com/office/drawing/2014/main" val="20001"/>
                    </a:ext>
                  </a:extLst>
                </a:gridCol>
                <a:gridCol w="2814353">
                  <a:extLst>
                    <a:ext uri="{9D8B030D-6E8A-4147-A177-3AD203B41FA5}">
                      <a16:colId xmlns:a16="http://schemas.microsoft.com/office/drawing/2014/main" val="20002"/>
                    </a:ext>
                  </a:extLst>
                </a:gridCol>
              </a:tblGrid>
              <a:tr h="370840">
                <a:tc>
                  <a:txBody>
                    <a:bodyPr/>
                    <a:lstStyle/>
                    <a:p>
                      <a:pPr algn="ctr"/>
                      <a:r>
                        <a:rPr lang="es-ES" sz="1600" dirty="0" smtClean="0"/>
                        <a:t>Órbita terrestre baja </a:t>
                      </a:r>
                    </a:p>
                    <a:p>
                      <a:pPr algn="ctr"/>
                      <a:r>
                        <a:rPr lang="es-ES" sz="1600" dirty="0" smtClean="0"/>
                        <a:t>(LEO)</a:t>
                      </a:r>
                      <a:endParaRPr lang="es-ES" sz="1600" dirty="0"/>
                    </a:p>
                  </a:txBody>
                  <a:tcPr/>
                </a:tc>
                <a:tc>
                  <a:txBody>
                    <a:bodyPr/>
                    <a:lstStyle/>
                    <a:p>
                      <a:pPr algn="ctr"/>
                      <a:r>
                        <a:rPr lang="es-ES" sz="1600" dirty="0" smtClean="0"/>
                        <a:t>Órbita terrestre</a:t>
                      </a:r>
                      <a:r>
                        <a:rPr lang="es-ES" sz="1600" baseline="0" dirty="0" smtClean="0"/>
                        <a:t> media (MEO)</a:t>
                      </a:r>
                      <a:endParaRPr lang="es-ES" sz="1600" dirty="0"/>
                    </a:p>
                  </a:txBody>
                  <a:tcPr anchor="ctr"/>
                </a:tc>
                <a:tc>
                  <a:txBody>
                    <a:bodyPr/>
                    <a:lstStyle/>
                    <a:p>
                      <a:pPr algn="ctr"/>
                      <a:r>
                        <a:rPr lang="es-ES" sz="1600" dirty="0" smtClean="0"/>
                        <a:t>Órbita geoestacionaria (GEO)</a:t>
                      </a:r>
                      <a:endParaRPr lang="es-ES" sz="1600" dirty="0"/>
                    </a:p>
                  </a:txBody>
                  <a:tcPr anchor="ctr"/>
                </a:tc>
                <a:extLst>
                  <a:ext uri="{0D108BD9-81ED-4DB2-BD59-A6C34878D82A}">
                    <a16:rowId xmlns:a16="http://schemas.microsoft.com/office/drawing/2014/main" val="10000"/>
                  </a:ext>
                </a:extLst>
              </a:tr>
              <a:tr h="370840">
                <a:tc>
                  <a:txBody>
                    <a:bodyPr/>
                    <a:lstStyle/>
                    <a:p>
                      <a:pPr marL="285750" indent="-285750">
                        <a:buFont typeface="Wingdings" panose="05000000000000000000" pitchFamily="2" charset="2"/>
                        <a:buChar char=""/>
                      </a:pPr>
                      <a:r>
                        <a:rPr lang="es-ES" sz="1600" dirty="0" smtClean="0">
                          <a:sym typeface="Wingdings" panose="05000000000000000000" pitchFamily="2" charset="2"/>
                        </a:rPr>
                        <a:t>El radio de la órbita está entre 600 y 1200</a:t>
                      </a:r>
                      <a:r>
                        <a:rPr lang="es-ES" sz="1600" baseline="0" dirty="0" smtClean="0">
                          <a:sym typeface="Wingdings" panose="05000000000000000000" pitchFamily="2" charset="2"/>
                        </a:rPr>
                        <a:t> km.</a:t>
                      </a:r>
                    </a:p>
                    <a:p>
                      <a:pPr marL="285750" indent="-285750">
                        <a:buFont typeface="Wingdings" panose="05000000000000000000" pitchFamily="2" charset="2"/>
                        <a:buChar char=""/>
                      </a:pPr>
                      <a:r>
                        <a:rPr lang="es-ES" sz="1600" baseline="0" dirty="0" smtClean="0">
                          <a:sym typeface="Wingdings" panose="05000000000000000000" pitchFamily="2" charset="2"/>
                        </a:rPr>
                        <a:t>El plano de la órbita tiene una orientación fija respecto del Sol (heliosíncronas).</a:t>
                      </a:r>
                    </a:p>
                    <a:p>
                      <a:pPr marL="285750" indent="-285750">
                        <a:buFont typeface="Wingdings" panose="05000000000000000000" pitchFamily="2" charset="2"/>
                        <a:buChar char=""/>
                      </a:pPr>
                      <a:r>
                        <a:rPr lang="es-ES" sz="1600" baseline="0" dirty="0" smtClean="0">
                          <a:sym typeface="Wingdings" panose="05000000000000000000" pitchFamily="2" charset="2"/>
                        </a:rPr>
                        <a:t>Usos: </a:t>
                      </a:r>
                    </a:p>
                    <a:p>
                      <a:pPr marL="557213" indent="-285750">
                        <a:buFontTx/>
                        <a:buChar char="-"/>
                      </a:pPr>
                      <a:r>
                        <a:rPr lang="es-ES" sz="1600" baseline="0" dirty="0" smtClean="0">
                          <a:sym typeface="Wingdings" panose="05000000000000000000" pitchFamily="2" charset="2"/>
                        </a:rPr>
                        <a:t>Localización de personas.</a:t>
                      </a:r>
                    </a:p>
                    <a:p>
                      <a:pPr marL="557213" indent="-285750">
                        <a:buFontTx/>
                        <a:buChar char="-"/>
                      </a:pPr>
                      <a:r>
                        <a:rPr lang="es-ES" sz="1600" baseline="0" dirty="0" smtClean="0">
                          <a:sym typeface="Wingdings" panose="05000000000000000000" pitchFamily="2" charset="2"/>
                        </a:rPr>
                        <a:t>Observación de la Tierra.</a:t>
                      </a:r>
                    </a:p>
                    <a:p>
                      <a:pPr marL="557213" indent="-285750">
                        <a:buFontTx/>
                        <a:buChar char="-"/>
                      </a:pPr>
                      <a:r>
                        <a:rPr lang="es-ES" sz="1600" baseline="0" dirty="0" smtClean="0">
                          <a:sym typeface="Wingdings" panose="05000000000000000000" pitchFamily="2" charset="2"/>
                        </a:rPr>
                        <a:t>Estudio de cosechas.</a:t>
                      </a:r>
                    </a:p>
                    <a:p>
                      <a:pPr marL="557213" indent="-285750">
                        <a:buFontTx/>
                        <a:buChar char="-"/>
                      </a:pPr>
                      <a:r>
                        <a:rPr lang="es-ES" sz="1600" baseline="0" dirty="0" smtClean="0">
                          <a:sym typeface="Wingdings" panose="05000000000000000000" pitchFamily="2" charset="2"/>
                        </a:rPr>
                        <a:t>Análisis de la masa forestal.</a:t>
                      </a:r>
                    </a:p>
                    <a:p>
                      <a:pPr marL="557213" indent="-285750">
                        <a:buFontTx/>
                        <a:buChar char="-"/>
                      </a:pPr>
                      <a:r>
                        <a:rPr lang="es-ES" sz="1600" baseline="0" dirty="0" smtClean="0">
                          <a:sym typeface="Wingdings" panose="05000000000000000000" pitchFamily="2" charset="2"/>
                        </a:rPr>
                        <a:t>Telefonía móvil.</a:t>
                      </a:r>
                    </a:p>
                    <a:p>
                      <a:pPr marL="557213" indent="-285750">
                        <a:buFontTx/>
                        <a:buChar char="-"/>
                      </a:pPr>
                      <a:r>
                        <a:rPr lang="es-ES" sz="1600" baseline="0" dirty="0" smtClean="0">
                          <a:sym typeface="Wingdings" panose="05000000000000000000" pitchFamily="2" charset="2"/>
                        </a:rPr>
                        <a:t>Transmisión de datos.</a:t>
                      </a:r>
                      <a:endParaRPr lang="es-ES" sz="1600" dirty="0"/>
                    </a:p>
                  </a:txBody>
                  <a:tcPr/>
                </a:tc>
                <a:tc>
                  <a:txBody>
                    <a:bodyPr/>
                    <a:lstStyle/>
                    <a:p>
                      <a:pPr marL="285750" indent="-285750">
                        <a:buFont typeface="Wingdings" panose="05000000000000000000" pitchFamily="2" charset="2"/>
                        <a:buChar char=""/>
                      </a:pPr>
                      <a:r>
                        <a:rPr lang="es-ES" sz="1600" dirty="0" smtClean="0">
                          <a:sym typeface="Wingdings" panose="05000000000000000000" pitchFamily="2" charset="2"/>
                        </a:rPr>
                        <a:t>El radio de la órbita está entre 10000 y 20000</a:t>
                      </a:r>
                      <a:r>
                        <a:rPr lang="es-ES" sz="1600" baseline="0" dirty="0" smtClean="0">
                          <a:sym typeface="Wingdings" panose="05000000000000000000" pitchFamily="2" charset="2"/>
                        </a:rPr>
                        <a:t> km.</a:t>
                      </a:r>
                    </a:p>
                    <a:p>
                      <a:pPr marL="285750" indent="-285750">
                        <a:buFont typeface="Wingdings" panose="05000000000000000000" pitchFamily="2" charset="2"/>
                        <a:buChar char=""/>
                      </a:pPr>
                      <a:r>
                        <a:rPr lang="es-ES" sz="1600" baseline="0" dirty="0" smtClean="0">
                          <a:sym typeface="Wingdings" panose="05000000000000000000" pitchFamily="2" charset="2"/>
                        </a:rPr>
                        <a:t>Usos: </a:t>
                      </a:r>
                    </a:p>
                    <a:p>
                      <a:pPr marL="557213" indent="-285750">
                        <a:buFontTx/>
                        <a:buChar char="-"/>
                      </a:pPr>
                      <a:r>
                        <a:rPr lang="es-ES" sz="1600" baseline="0" dirty="0" smtClean="0">
                          <a:sym typeface="Wingdings" panose="05000000000000000000" pitchFamily="2" charset="2"/>
                        </a:rPr>
                        <a:t>Telefonía móvil.</a:t>
                      </a:r>
                    </a:p>
                    <a:p>
                      <a:pPr marL="557213" indent="-285750">
                        <a:buFontTx/>
                        <a:buChar char="-"/>
                      </a:pPr>
                      <a:r>
                        <a:rPr lang="es-ES" sz="1600" baseline="0" dirty="0" smtClean="0">
                          <a:sym typeface="Wingdings" panose="05000000000000000000" pitchFamily="2" charset="2"/>
                        </a:rPr>
                        <a:t>Televisión.</a:t>
                      </a:r>
                    </a:p>
                    <a:p>
                      <a:pPr marL="557213" indent="-285750">
                        <a:buFontTx/>
                        <a:buChar char="-"/>
                      </a:pPr>
                      <a:r>
                        <a:rPr lang="es-ES" sz="1600" baseline="0" dirty="0" smtClean="0">
                          <a:sym typeface="Wingdings" panose="05000000000000000000" pitchFamily="2" charset="2"/>
                        </a:rPr>
                        <a:t>Medida de elementos espaciales.</a:t>
                      </a:r>
                    </a:p>
                    <a:p>
                      <a:pPr marL="557213" indent="-285750">
                        <a:buFontTx/>
                        <a:buChar char="-"/>
                      </a:pPr>
                      <a:r>
                        <a:rPr lang="es-ES" sz="1600" baseline="0" dirty="0" smtClean="0">
                          <a:sym typeface="Wingdings" panose="05000000000000000000" pitchFamily="2" charset="2"/>
                        </a:rPr>
                        <a:t>Localización de personas, vehículos con fines civiles y militares (GPS, a 20200 km)</a:t>
                      </a:r>
                      <a:endParaRPr lang="es-ES" sz="1600" dirty="0" smtClean="0"/>
                    </a:p>
                    <a:p>
                      <a:endParaRPr lang="es-ES" sz="1600" dirty="0"/>
                    </a:p>
                  </a:txBody>
                  <a:tcPr/>
                </a:tc>
                <a:tc>
                  <a:txBody>
                    <a:bodyPr/>
                    <a:lstStyle/>
                    <a:p>
                      <a:pPr marL="285750" indent="-285750">
                        <a:buFont typeface="Wingdings" panose="05000000000000000000" pitchFamily="2" charset="2"/>
                        <a:buChar char=""/>
                      </a:pPr>
                      <a:r>
                        <a:rPr lang="es-ES" sz="1600" dirty="0" smtClean="0">
                          <a:sym typeface="Wingdings" panose="05000000000000000000" pitchFamily="2" charset="2"/>
                        </a:rPr>
                        <a:t>Se encuentra siempre sobre el mismo punto de la superficie terrestre,</a:t>
                      </a:r>
                      <a:r>
                        <a:rPr lang="es-ES" sz="1600" baseline="0" dirty="0" smtClean="0">
                          <a:sym typeface="Wingdings" panose="05000000000000000000" pitchFamily="2" charset="2"/>
                        </a:rPr>
                        <a:t> a una altura sobre la superficie de unos 35900 km.</a:t>
                      </a:r>
                    </a:p>
                    <a:p>
                      <a:pPr marL="285750" indent="-285750">
                        <a:buFont typeface="Wingdings" panose="05000000000000000000" pitchFamily="2" charset="2"/>
                        <a:buChar char=""/>
                      </a:pPr>
                      <a:r>
                        <a:rPr lang="es-ES" sz="1600" baseline="0" dirty="0" smtClean="0">
                          <a:sym typeface="Wingdings" panose="05000000000000000000" pitchFamily="2" charset="2"/>
                        </a:rPr>
                        <a:t>El periodo de la órbita coincide con el de rotación de la Tierra (24 h).</a:t>
                      </a:r>
                    </a:p>
                    <a:p>
                      <a:pPr marL="285750" indent="-285750">
                        <a:buFont typeface="Wingdings" panose="05000000000000000000" pitchFamily="2" charset="2"/>
                        <a:buChar char=""/>
                      </a:pPr>
                      <a:r>
                        <a:rPr lang="es-ES" sz="1600" baseline="0" dirty="0" smtClean="0">
                          <a:sym typeface="Wingdings" panose="05000000000000000000" pitchFamily="2" charset="2"/>
                        </a:rPr>
                        <a:t>Usos: </a:t>
                      </a:r>
                    </a:p>
                    <a:p>
                      <a:pPr marL="557213" indent="-285750">
                        <a:buFontTx/>
                        <a:buChar char="-"/>
                      </a:pPr>
                      <a:r>
                        <a:rPr lang="es-ES" sz="1600" baseline="0" dirty="0" smtClean="0">
                          <a:sym typeface="Wingdings" panose="05000000000000000000" pitchFamily="2" charset="2"/>
                        </a:rPr>
                        <a:t>Meteorología.</a:t>
                      </a:r>
                    </a:p>
                    <a:p>
                      <a:pPr marL="557213" indent="-285750">
                        <a:buFontTx/>
                        <a:buChar char="-"/>
                      </a:pPr>
                      <a:r>
                        <a:rPr lang="es-ES" sz="1600" baseline="0" dirty="0" smtClean="0">
                          <a:sym typeface="Wingdings" panose="05000000000000000000" pitchFamily="2" charset="2"/>
                        </a:rPr>
                        <a:t>Comunicaciones</a:t>
                      </a:r>
                    </a:p>
                    <a:p>
                      <a:endParaRPr lang="es-ES" sz="1600" dirty="0"/>
                    </a:p>
                  </a:txBody>
                  <a:tcPr/>
                </a:tc>
                <a:extLst>
                  <a:ext uri="{0D108BD9-81ED-4DB2-BD59-A6C34878D82A}">
                    <a16:rowId xmlns:a16="http://schemas.microsoft.com/office/drawing/2014/main" val="10001"/>
                  </a:ext>
                </a:extLst>
              </a:tr>
            </a:tbl>
          </a:graphicData>
        </a:graphic>
      </p:graphicFrame>
      <p:pic>
        <p:nvPicPr>
          <p:cNvPr id="6" name="Imagen 5">
            <a:hlinkClick r:id="rId2"/>
          </p:cNvPr>
          <p:cNvPicPr>
            <a:picLocks noChangeAspect="1"/>
          </p:cNvPicPr>
          <p:nvPr/>
        </p:nvPicPr>
        <p:blipFill>
          <a:blip r:embed="rId3">
            <a:clrChange>
              <a:clrFrom>
                <a:srgbClr val="000000"/>
              </a:clrFrom>
              <a:clrTo>
                <a:srgbClr val="000000">
                  <a:alpha val="0"/>
                </a:srgbClr>
              </a:clrTo>
            </a:clrChange>
          </a:blip>
          <a:stretch>
            <a:fillRect/>
          </a:stretch>
        </p:blipFill>
        <p:spPr>
          <a:xfrm>
            <a:off x="8179493" y="116507"/>
            <a:ext cx="360000" cy="360000"/>
          </a:xfrm>
          <a:prstGeom prst="rect">
            <a:avLst/>
          </a:prstGeom>
        </p:spPr>
      </p:pic>
    </p:spTree>
    <p:extLst>
      <p:ext uri="{BB962C8B-B14F-4D97-AF65-F5344CB8AC3E}">
        <p14:creationId xmlns:p14="http://schemas.microsoft.com/office/powerpoint/2010/main" val="5704445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8</a:t>
            </a:r>
            <a:r>
              <a:rPr lang="es-ES" sz="1600" b="1" dirty="0" smtClean="0">
                <a:solidFill>
                  <a:schemeClr val="bg1"/>
                </a:solidFill>
              </a:rPr>
              <a:t>. Movimiento de cuerpos en un campo</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13" name="Tabla 12"/>
              <p:cNvGraphicFramePr>
                <a:graphicFrameLocks noGrp="1"/>
              </p:cNvGraphicFramePr>
              <p:nvPr>
                <p:extLst>
                  <p:ext uri="{D42A27DB-BD31-4B8C-83A1-F6EECF244321}">
                    <p14:modId xmlns:p14="http://schemas.microsoft.com/office/powerpoint/2010/main" val="1951472355"/>
                  </p:ext>
                </p:extLst>
              </p:nvPr>
            </p:nvGraphicFramePr>
            <p:xfrm>
              <a:off x="561192" y="1184168"/>
              <a:ext cx="8178801" cy="494040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868152">
                    <a:tc>
                      <a:txBody>
                        <a:bodyPr/>
                        <a:lstStyle/>
                        <a:p>
                          <a:pPr algn="r">
                            <a:lnSpc>
                              <a:spcPct val="100000"/>
                            </a:lnSpc>
                          </a:pPr>
                          <a:r>
                            <a:rPr lang="es-ES" sz="1600" dirty="0" smtClean="0">
                              <a:latin typeface="+mn-lt"/>
                            </a:rPr>
                            <a:t>32.</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r>
                            <a:rPr lang="es-ES" sz="1600" dirty="0" smtClean="0">
                              <a:ea typeface="Calibri" panose="020F0502020204030204" pitchFamily="34" charset="0"/>
                              <a:cs typeface="Times New Roman" panose="02020603050405020304" pitchFamily="18" charset="0"/>
                            </a:rPr>
                            <a:t>Se pone en órbita un satélite artificial de 600 kg a una altura de 1200 km sobre la superficie de la Tierra. El lanzamiento se realiza desde el nivel del mar. Calcula: i) La velocidad del satélite en órbita; ii) ¿Cuánto ha aumentado la energía potencial gravitatoria del satélite desde el lanzamiento hasta la órbita?</a:t>
                          </a:r>
                          <a:endParaRPr lang="es-ES" sz="1600" dirty="0">
                            <a:ea typeface="Calibri" panose="020F0502020204030204" pitchFamily="34" charset="0"/>
                            <a:cs typeface="Times New Roman" panose="02020603050405020304" pitchFamily="18" charset="0"/>
                          </a:endParaRPr>
                        </a:p>
                        <a:p>
                          <a:pPr marL="0" indent="0" algn="just"/>
                          <a:r>
                            <a:rPr lang="es-ES" sz="1600" dirty="0" smtClean="0">
                              <a:ea typeface="Calibri" panose="020F0502020204030204" pitchFamily="34" charset="0"/>
                              <a:cs typeface="Times New Roman" panose="02020603050405020304" pitchFamily="18" charset="0"/>
                            </a:rPr>
                            <a:t>Datos: </a:t>
                          </a:r>
                          <a14:m>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r>
                            <a:rPr lang="es-ES" sz="1600" dirty="0" smtClean="0">
                              <a:ea typeface="Calibri" panose="020F0502020204030204" pitchFamily="34" charset="0"/>
                              <a:cs typeface="Times New Roman" panose="02020603050405020304" pitchFamily="18" charset="0"/>
                            </a:rPr>
                            <a:t>; </a:t>
                          </a:r>
                          <a14:m>
                            <m:oMath xmlns:m="http://schemas.openxmlformats.org/officeDocument/2006/math">
                              <m:sSub>
                                <m:sSubPr>
                                  <m:ctrlPr>
                                    <a:rPr lang="es-ES" sz="1600" i="1" smtClean="0">
                                      <a:latin typeface="Cambria Math" panose="02040503050406030204" pitchFamily="18" charset="0"/>
                                      <a:cs typeface="Times New Roman" panose="02020603050405020304" pitchFamily="18" charset="0"/>
                                    </a:rPr>
                                  </m:ctrlPr>
                                </m:sSubPr>
                                <m:e>
                                  <m:r>
                                    <a:rPr lang="es-ES" sz="1600" b="0" i="1" smtClean="0">
                                      <a:latin typeface="Cambria Math" panose="02040503050406030204" pitchFamily="18" charset="0"/>
                                      <a:cs typeface="Times New Roman" panose="02020603050405020304" pitchFamily="18" charset="0"/>
                                    </a:rPr>
                                    <m:t>𝑀</m:t>
                                  </m:r>
                                </m:e>
                                <m:sub>
                                  <m:r>
                                    <a:rPr lang="es-ES" sz="1600" b="0" i="1" smtClean="0">
                                      <a:latin typeface="Cambria Math" panose="02040503050406030204" pitchFamily="18" charset="0"/>
                                      <a:cs typeface="Times New Roman" panose="02020603050405020304" pitchFamily="18" charset="0"/>
                                    </a:rPr>
                                    <m:t>𝑇</m:t>
                                  </m:r>
                                </m:sub>
                              </m:sSub>
                              <m:r>
                                <a:rPr lang="es-ES" sz="1600" b="0" i="1" smtClean="0">
                                  <a:latin typeface="Cambria Math" panose="02040503050406030204" pitchFamily="18" charset="0"/>
                                  <a:cs typeface="Times New Roman" panose="02020603050405020304" pitchFamily="18" charset="0"/>
                                </a:rPr>
                                <m:t>=5,98·</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10</m:t>
                                  </m:r>
                                </m:e>
                                <m:sup>
                                  <m:r>
                                    <a:rPr lang="es-ES" sz="1600" b="0" i="1" smtClean="0">
                                      <a:latin typeface="Cambria Math" panose="02040503050406030204" pitchFamily="18" charset="0"/>
                                      <a:cs typeface="Times New Roman" panose="02020603050405020304" pitchFamily="18" charset="0"/>
                                    </a:rPr>
                                    <m:t>24</m:t>
                                  </m:r>
                                </m:sup>
                              </m:sSup>
                              <m:r>
                                <a:rPr lang="es-ES" sz="1600" b="0" i="1" smtClean="0">
                                  <a:latin typeface="Cambria Math" panose="02040503050406030204" pitchFamily="18" charset="0"/>
                                  <a:cs typeface="Times New Roman" panose="02020603050405020304" pitchFamily="18" charset="0"/>
                                </a:rPr>
                                <m:t> </m:t>
                              </m:r>
                              <m:r>
                                <a:rPr lang="es-ES" sz="1600" b="0" i="1" smtClean="0">
                                  <a:latin typeface="Cambria Math" panose="02040503050406030204" pitchFamily="18" charset="0"/>
                                  <a:cs typeface="Times New Roman" panose="02020603050405020304" pitchFamily="18" charset="0"/>
                                </a:rPr>
                                <m:t>𝑘𝑔</m:t>
                              </m:r>
                              <m:r>
                                <a:rPr lang="es-ES" sz="1600" b="0" i="1" smtClean="0">
                                  <a:latin typeface="Cambria Math" panose="02040503050406030204" pitchFamily="18" charset="0"/>
                                  <a:cs typeface="Times New Roman" panose="02020603050405020304" pitchFamily="18" charset="0"/>
                                </a:rPr>
                                <m:t>; </m:t>
                              </m:r>
                              <m:sSub>
                                <m:sSubPr>
                                  <m:ctrlPr>
                                    <a:rPr lang="es-ES" sz="1600" b="0" i="1" smtClean="0">
                                      <a:latin typeface="Cambria Math" panose="02040503050406030204" pitchFamily="18" charset="0"/>
                                      <a:cs typeface="Times New Roman" panose="02020603050405020304" pitchFamily="18" charset="0"/>
                                    </a:rPr>
                                  </m:ctrlPr>
                                </m:sSubPr>
                                <m:e>
                                  <m:r>
                                    <a:rPr lang="es-ES" sz="1600" b="0" i="1" smtClean="0">
                                      <a:latin typeface="Cambria Math" panose="02040503050406030204" pitchFamily="18" charset="0"/>
                                      <a:cs typeface="Times New Roman" panose="02020603050405020304" pitchFamily="18" charset="0"/>
                                    </a:rPr>
                                    <m:t>𝑅</m:t>
                                  </m:r>
                                </m:e>
                                <m:sub>
                                  <m:r>
                                    <a:rPr lang="es-ES" sz="1600" b="0" i="1" smtClean="0">
                                      <a:latin typeface="Cambria Math" panose="02040503050406030204" pitchFamily="18" charset="0"/>
                                      <a:cs typeface="Times New Roman" panose="02020603050405020304" pitchFamily="18" charset="0"/>
                                    </a:rPr>
                                    <m:t>𝑇</m:t>
                                  </m:r>
                                </m:sub>
                              </m:sSub>
                              <m:r>
                                <a:rPr lang="es-ES" sz="1600" b="0" i="1" smtClean="0">
                                  <a:latin typeface="Cambria Math" panose="02040503050406030204" pitchFamily="18" charset="0"/>
                                  <a:cs typeface="Times New Roman" panose="02020603050405020304" pitchFamily="18" charset="0"/>
                                </a:rPr>
                                <m:t>=6370 </m:t>
                              </m:r>
                              <m:r>
                                <a:rPr lang="es-ES" sz="1600" b="0" i="1" smtClean="0">
                                  <a:latin typeface="Cambria Math" panose="02040503050406030204" pitchFamily="18" charset="0"/>
                                  <a:cs typeface="Times New Roman" panose="02020603050405020304" pitchFamily="18" charset="0"/>
                                </a:rPr>
                                <m:t>𝑘𝑚</m:t>
                              </m:r>
                            </m:oMath>
                          </a14:m>
                          <a:endParaRPr lang="es-ES" sz="1600" dirty="0" smtClean="0">
                            <a:ea typeface="Calibri" panose="020F0502020204030204" pitchFamily="34" charset="0"/>
                            <a:cs typeface="Times New Roman" panose="02020603050405020304" pitchFamily="18" charset="0"/>
                          </a:endParaRPr>
                        </a:p>
                        <a:p>
                          <a:pPr marL="0" indent="0" algn="just"/>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 </a:t>
                          </a:r>
                          <a14:m>
                            <m:oMath xmlns:m="http://schemas.openxmlformats.org/officeDocument/2006/math">
                              <m:r>
                                <m:rPr>
                                  <m:sty m:val="p"/>
                                </m:rPr>
                                <a:rPr lang="es-ES" sz="1600">
                                  <a:latin typeface="Cambria Math" panose="02040503050406030204" pitchFamily="18" charset="0"/>
                                  <a:ea typeface="Calibri" panose="020F0502020204030204" pitchFamily="34" charset="0"/>
                                  <a:cs typeface="Times New Roman" panose="02020603050405020304" pitchFamily="18" charset="0"/>
                                </a:rPr>
                                <m:t>i</m:t>
                              </m:r>
                              <m:r>
                                <a:rPr lang="es-ES" sz="1600" b="0" i="0" smtClean="0">
                                  <a:latin typeface="Cambria Math" panose="02040503050406030204" pitchFamily="18" charset="0"/>
                                  <a:ea typeface="Calibri" panose="020F0502020204030204" pitchFamily="34" charset="0"/>
                                  <a:cs typeface="Times New Roman" panose="02020603050405020304" pitchFamily="18" charset="0"/>
                                </a:rPr>
                                <m:t>) </m:t>
                              </m:r>
                              <m:r>
                                <a:rPr lang="es-ES" sz="1600" b="0" i="1" smtClean="0">
                                  <a:latin typeface="Cambria Math" panose="02040503050406030204" pitchFamily="18" charset="0"/>
                                  <a:ea typeface="Calibri" panose="020F0502020204030204" pitchFamily="34" charset="0"/>
                                  <a:cs typeface="Times New Roman" panose="02020603050405020304" pitchFamily="18" charset="0"/>
                                </a:rPr>
                                <m:t>𝑣</m:t>
                              </m:r>
                              <m:r>
                                <a:rPr lang="es-ES" sz="1600" b="0" i="0" smtClean="0">
                                  <a:latin typeface="Cambria Math" panose="02040503050406030204" pitchFamily="18" charset="0"/>
                                  <a:ea typeface="Calibri" panose="020F0502020204030204" pitchFamily="34" charset="0"/>
                                  <a:cs typeface="Times New Roman" panose="02020603050405020304" pitchFamily="18" charset="0"/>
                                </a:rPr>
                                <m:t>=7,25 </m:t>
                              </m:r>
                              <m:r>
                                <a:rPr lang="es-ES" sz="1600" b="0" i="1" smtClean="0">
                                  <a:latin typeface="Cambria Math" panose="02040503050406030204" pitchFamily="18" charset="0"/>
                                  <a:ea typeface="Calibri" panose="020F0502020204030204" pitchFamily="34" charset="0"/>
                                  <a:cs typeface="Times New Roman" panose="02020603050405020304" pitchFamily="18" charset="0"/>
                                </a:rPr>
                                <m:t>𝐾</m:t>
                              </m:r>
                              <m:r>
                                <m:rPr>
                                  <m:sty m:val="p"/>
                                </m:rPr>
                                <a:rPr lang="es-ES" sz="1600" b="0" i="0" smtClean="0">
                                  <a:latin typeface="Cambria Math" panose="02040503050406030204" pitchFamily="18" charset="0"/>
                                  <a:ea typeface="Calibri" panose="020F0502020204030204" pitchFamily="34" charset="0"/>
                                  <a:cs typeface="Times New Roman" panose="02020603050405020304" pitchFamily="18" charset="0"/>
                                </a:rPr>
                                <m:t>m</m:t>
                              </m:r>
                              <m:r>
                                <a:rPr lang="es-ES" sz="1600" b="0" i="0"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𝑠</m:t>
                                  </m:r>
                                </m:e>
                                <m:sup>
                                  <m:r>
                                    <a:rPr lang="es-ES" sz="1600" b="0" i="1" smtClean="0">
                                      <a:latin typeface="Cambria Math" panose="02040503050406030204" pitchFamily="18" charset="0"/>
                                      <a:cs typeface="Times New Roman" panose="02020603050405020304" pitchFamily="18" charset="0"/>
                                    </a:rPr>
                                    <m:t>−1</m:t>
                                  </m:r>
                                </m:sup>
                              </m:sSup>
                            </m:oMath>
                          </a14:m>
                          <a:r>
                            <a:rPr lang="es-ES" sz="1600" b="0" dirty="0" smtClean="0">
                              <a:ea typeface="Calibri" panose="020F0502020204030204" pitchFamily="34" charset="0"/>
                              <a:cs typeface="Times New Roman" panose="02020603050405020304" pitchFamily="18" charset="0"/>
                            </a:rPr>
                            <a:t>; ii) </a:t>
                          </a:r>
                          <a14:m>
                            <m:oMath xmlns:m="http://schemas.openxmlformats.org/officeDocument/2006/math">
                              <m:r>
                                <a:rPr lang="es-ES" sz="16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s-ES" sz="16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s-ES" sz="1600" b="0" i="1" smtClean="0">
                                      <a:latin typeface="Cambria Math" panose="02040503050406030204" pitchFamily="18" charset="0"/>
                                      <a:ea typeface="Cambria Math" panose="02040503050406030204" pitchFamily="18" charset="0"/>
                                      <a:cs typeface="Times New Roman" panose="02020603050405020304" pitchFamily="18" charset="0"/>
                                    </a:rPr>
                                    <m:t>𝐸</m:t>
                                  </m:r>
                                </m:e>
                                <m:sub>
                                  <m:r>
                                    <a:rPr lang="es-ES" sz="1600" b="0" i="1" smtClean="0">
                                      <a:latin typeface="Cambria Math" panose="02040503050406030204" pitchFamily="18" charset="0"/>
                                      <a:ea typeface="Cambria Math" panose="02040503050406030204" pitchFamily="18" charset="0"/>
                                      <a:cs typeface="Times New Roman" panose="02020603050405020304" pitchFamily="18" charset="0"/>
                                    </a:rPr>
                                    <m:t>𝑃</m:t>
                                  </m:r>
                                </m:sub>
                              </m:sSub>
                              <m:r>
                                <a:rPr lang="es-ES" sz="1600" b="0" i="1" smtClean="0">
                                  <a:latin typeface="Cambria Math" panose="02040503050406030204" pitchFamily="18" charset="0"/>
                                  <a:ea typeface="Cambria Math" panose="02040503050406030204" pitchFamily="18" charset="0"/>
                                  <a:cs typeface="Times New Roman" panose="02020603050405020304" pitchFamily="18" charset="0"/>
                                </a:rPr>
                                <m:t>=5,95·</m:t>
                              </m:r>
                              <m:sSup>
                                <m:sSupPr>
                                  <m:ctrlPr>
                                    <a:rPr lang="es-ES" sz="16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s-ES" sz="1600" b="0" i="1" smtClean="0">
                                      <a:latin typeface="Cambria Math" panose="02040503050406030204" pitchFamily="18" charset="0"/>
                                      <a:ea typeface="Cambria Math" panose="02040503050406030204" pitchFamily="18" charset="0"/>
                                      <a:cs typeface="Times New Roman" panose="02020603050405020304" pitchFamily="18" charset="0"/>
                                    </a:rPr>
                                    <m:t>9</m:t>
                                  </m:r>
                                </m:sup>
                              </m:sSup>
                              <m:r>
                                <a:rPr lang="es-ES" sz="1600" b="0" i="1" smtClean="0">
                                  <a:latin typeface="Cambria Math" panose="02040503050406030204" pitchFamily="18" charset="0"/>
                                  <a:ea typeface="Cambria Math" panose="02040503050406030204" pitchFamily="18" charset="0"/>
                                  <a:cs typeface="Times New Roman" panose="02020603050405020304" pitchFamily="18" charset="0"/>
                                </a:rPr>
                                <m:t> </m:t>
                              </m:r>
                              <m:r>
                                <a:rPr lang="es-ES" sz="1600" b="0" i="1" smtClean="0">
                                  <a:latin typeface="Cambria Math" panose="02040503050406030204" pitchFamily="18" charset="0"/>
                                  <a:ea typeface="Cambria Math" panose="02040503050406030204" pitchFamily="18" charset="0"/>
                                  <a:cs typeface="Times New Roman" panose="02020603050405020304" pitchFamily="18" charset="0"/>
                                </a:rPr>
                                <m:t>𝐽</m:t>
                              </m:r>
                            </m:oMath>
                          </a14:m>
                          <a:endParaRPr lang="es-ES" sz="1600" b="0" dirty="0" smtClean="0">
                            <a:ea typeface="Calibri" panose="020F0502020204030204" pitchFamily="34" charset="0"/>
                            <a:cs typeface="Times New Roman" panose="02020603050405020304" pitchFamily="18" charset="0"/>
                          </a:endParaRPr>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868152">
                    <a:tc>
                      <a:txBody>
                        <a:bodyPr/>
                        <a:lstStyle/>
                        <a:p>
                          <a:pPr algn="r">
                            <a:lnSpc>
                              <a:spcPct val="100000"/>
                            </a:lnSpc>
                          </a:pPr>
                          <a:r>
                            <a:rPr lang="es-ES" sz="1600" b="0" dirty="0" smtClean="0">
                              <a:solidFill>
                                <a:schemeClr val="tx1"/>
                              </a:solidFill>
                              <a:latin typeface="+mn-lt"/>
                            </a:rPr>
                            <a:t>33.</a:t>
                          </a:r>
                          <a:endParaRPr lang="es-ES" sz="1600" b="0" dirty="0">
                            <a:solidFill>
                              <a:schemeClr val="tx1"/>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pPr marL="0" indent="0" algn="just"/>
                          <a:r>
                            <a:rPr lang="es-ES" sz="1600" dirty="0" smtClean="0"/>
                            <a:t>Un cohete de 3500 kg de masa despega de la Tierra con una velocidad de </a:t>
                          </a:r>
                          <a14:m>
                            <m:oMath xmlns:m="http://schemas.openxmlformats.org/officeDocument/2006/math">
                              <m:r>
                                <a:rPr lang="es-ES" sz="1600" b="0" i="1" smtClean="0">
                                  <a:latin typeface="Cambria Math" panose="02040503050406030204" pitchFamily="18" charset="0"/>
                                </a:rPr>
                                <m:t>25 </m:t>
                              </m:r>
                              <m:r>
                                <a:rPr lang="es-ES" sz="1600" b="0" i="1" smtClean="0">
                                  <a:latin typeface="Cambria Math" panose="02040503050406030204" pitchFamily="18" charset="0"/>
                                </a:rPr>
                                <m:t>𝑘𝑚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−1</m:t>
                                  </m:r>
                                </m:sup>
                              </m:sSup>
                            </m:oMath>
                          </a14:m>
                          <a:r>
                            <a:rPr lang="es-ES" sz="1600" dirty="0" smtClean="0"/>
                            <a:t>. i) Calcula la energía mecánica que posee en la superficie de la Tierra; ii) Justifica si el proyectil escapara de la atracción gravitatoria y, en caso afirmativo, calcula la velocidad que tendrá cuando se encuentre muy lejos de la Tierra</a:t>
                          </a:r>
                        </a:p>
                        <a:p>
                          <a:pPr marL="0" indent="0" algn="just"/>
                          <a:r>
                            <a:rPr lang="es-ES" sz="1600" b="0" dirty="0" smtClean="0"/>
                            <a:t>Datos: </a:t>
                          </a:r>
                          <a14:m>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𝑔</m:t>
                                  </m:r>
                                </m:e>
                                <m:sub>
                                  <m:r>
                                    <a:rPr lang="es-ES" sz="1600" b="0" i="1" smtClean="0">
                                      <a:latin typeface="Cambria Math" panose="02040503050406030204" pitchFamily="18" charset="0"/>
                                    </a:rPr>
                                    <m:t>𝑇</m:t>
                                  </m:r>
                                </m:sub>
                              </m:sSub>
                              <m:r>
                                <a:rPr lang="es-ES" sz="1600" b="0" i="1" smtClean="0">
                                  <a:latin typeface="Cambria Math" panose="02040503050406030204" pitchFamily="18" charset="0"/>
                                </a:rPr>
                                <m:t>=9, 8 </m:t>
                              </m:r>
                              <m:r>
                                <a:rPr lang="es-ES" sz="1600" b="0" i="1" smtClean="0">
                                  <a:latin typeface="Cambria Math" panose="02040503050406030204" pitchFamily="18" charset="0"/>
                                </a:rPr>
                                <m:t>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−2</m:t>
                                  </m:r>
                                </m:sup>
                              </m:sSup>
                              <m:r>
                                <a:rPr lang="es-ES" sz="1600" b="0" i="1" smtClean="0">
                                  <a:latin typeface="Cambria Math" panose="02040503050406030204" pitchFamily="18" charset="0"/>
                                </a:rPr>
                                <m:t>;</m:t>
                              </m:r>
                              <m:sSub>
                                <m:sSubPr>
                                  <m:ctrlPr>
                                    <a:rPr lang="es-ES" sz="1600" i="1">
                                      <a:latin typeface="Cambria Math" panose="02040503050406030204" pitchFamily="18" charset="0"/>
                                      <a:cs typeface="Times New Roman" panose="02020603050405020304" pitchFamily="18" charset="0"/>
                                    </a:rPr>
                                  </m:ctrlPr>
                                </m:sSubPr>
                                <m:e>
                                  <m:r>
                                    <a:rPr lang="es-ES" sz="1600" i="1">
                                      <a:latin typeface="Cambria Math" panose="02040503050406030204" pitchFamily="18" charset="0"/>
                                      <a:cs typeface="Times New Roman" panose="02020603050405020304" pitchFamily="18" charset="0"/>
                                    </a:rPr>
                                    <m:t>𝑅</m:t>
                                  </m:r>
                                </m:e>
                                <m:sub>
                                  <m:r>
                                    <a:rPr lang="es-ES" sz="1600" i="1">
                                      <a:latin typeface="Cambria Math" panose="02040503050406030204" pitchFamily="18" charset="0"/>
                                      <a:cs typeface="Times New Roman" panose="02020603050405020304" pitchFamily="18" charset="0"/>
                                    </a:rPr>
                                    <m:t>𝑇</m:t>
                                  </m:r>
                                </m:sub>
                              </m:sSub>
                              <m:r>
                                <a:rPr lang="es-ES" sz="1600" i="1">
                                  <a:latin typeface="Cambria Math" panose="02040503050406030204" pitchFamily="18" charset="0"/>
                                  <a:cs typeface="Times New Roman" panose="02020603050405020304" pitchFamily="18" charset="0"/>
                                </a:rPr>
                                <m:t>=6370 </m:t>
                              </m:r>
                              <m:r>
                                <a:rPr lang="es-ES" sz="1600" i="1">
                                  <a:latin typeface="Cambria Math" panose="02040503050406030204" pitchFamily="18" charset="0"/>
                                  <a:cs typeface="Times New Roman" panose="02020603050405020304" pitchFamily="18" charset="0"/>
                                </a:rPr>
                                <m:t>𝑘𝑚</m:t>
                              </m:r>
                            </m:oMath>
                          </a14:m>
                          <a:endParaRPr lang="es-ES" sz="1600" dirty="0">
                            <a:ea typeface="Calibri" panose="020F0502020204030204" pitchFamily="34" charset="0"/>
                            <a:cs typeface="Times New Roman" panose="02020603050405020304" pitchFamily="18" charset="0"/>
                          </a:endParaRPr>
                        </a:p>
                        <a:p>
                          <a:pPr marL="0" indent="0" algn="just"/>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a:solidFill>
                                <a:schemeClr val="tx1"/>
                              </a:solidFill>
                              <a:ea typeface="Calibri" panose="020F0502020204030204" pitchFamily="34" charset="0"/>
                              <a:cs typeface="Times New Roman" panose="02020603050405020304" pitchFamily="18" charset="0"/>
                            </a:rPr>
                            <a:t>: </a:t>
                          </a:r>
                          <a:r>
                            <a:rPr lang="es-ES" sz="1600" dirty="0" smtClean="0">
                              <a:ea typeface="Calibri" panose="020F0502020204030204" pitchFamily="34" charset="0"/>
                              <a:cs typeface="Times New Roman" panose="02020603050405020304" pitchFamily="18" charset="0"/>
                            </a:rPr>
                            <a:t>i</a:t>
                          </a:r>
                          <a14:m>
                            <m:oMath xmlns:m="http://schemas.openxmlformats.org/officeDocument/2006/math">
                              <m:r>
                                <a:rPr lang="es-ES" sz="1600" b="0" i="1" smtClean="0">
                                  <a:latin typeface="Cambria Math" panose="02040503050406030204" pitchFamily="18" charset="0"/>
                                  <a:ea typeface="Calibri" panose="020F0502020204030204" pitchFamily="34" charset="0"/>
                                  <a:cs typeface="Times New Roman" panose="02020603050405020304" pitchFamily="18" charset="0"/>
                                </a:rPr>
                                <m:t>)</m:t>
                              </m:r>
                            </m:oMath>
                          </a14:m>
                          <a:r>
                            <a:rPr lang="es-ES" sz="1600" b="0" dirty="0" smtClean="0">
                              <a:ea typeface="Calibri" panose="020F0502020204030204" pitchFamily="34" charset="0"/>
                              <a:cs typeface="Times New Roman" panose="02020603050405020304" pitchFamily="18" charset="0"/>
                            </a:rPr>
                            <a:t> </a:t>
                          </a:r>
                          <a14:m>
                            <m:oMath xmlns:m="http://schemas.openxmlformats.org/officeDocument/2006/math">
                              <m:r>
                                <m:rPr>
                                  <m:sty m:val="p"/>
                                </m:rPr>
                                <a:rPr lang="es-ES" sz="1600" b="0" i="0" smtClean="0">
                                  <a:latin typeface="Cambria Math" panose="02040503050406030204" pitchFamily="18" charset="0"/>
                                  <a:ea typeface="Calibri" panose="020F0502020204030204" pitchFamily="34" charset="0"/>
                                  <a:cs typeface="Times New Roman" panose="02020603050405020304" pitchFamily="18" charset="0"/>
                                </a:rPr>
                                <m:t>E</m:t>
                              </m:r>
                              <m:r>
                                <a:rPr lang="es-ES" sz="1600" b="0" i="1" smtClean="0">
                                  <a:latin typeface="Cambria Math" panose="02040503050406030204" pitchFamily="18" charset="0"/>
                                  <a:ea typeface="Calibri" panose="020F0502020204030204" pitchFamily="34" charset="0"/>
                                  <a:cs typeface="Times New Roman" panose="02020603050405020304" pitchFamily="18" charset="0"/>
                                </a:rPr>
                                <m:t>=8,8·</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10</m:t>
                                  </m:r>
                                </m:e>
                                <m:sup>
                                  <m:r>
                                    <a:rPr lang="es-ES" sz="1600" b="0" i="1" smtClean="0">
                                      <a:latin typeface="Cambria Math" panose="02040503050406030204" pitchFamily="18" charset="0"/>
                                      <a:cs typeface="Times New Roman" panose="02020603050405020304" pitchFamily="18" charset="0"/>
                                    </a:rPr>
                                    <m:t>11</m:t>
                                  </m:r>
                                </m:sup>
                              </m:sSup>
                              <m:r>
                                <a:rPr lang="es-ES" sz="1600" b="0" i="1" smtClean="0">
                                  <a:latin typeface="Cambria Math" panose="02040503050406030204" pitchFamily="18" charset="0"/>
                                  <a:cs typeface="Times New Roman" panose="02020603050405020304" pitchFamily="18" charset="0"/>
                                </a:rPr>
                                <m:t> </m:t>
                              </m:r>
                              <m:r>
                                <a:rPr lang="es-ES" sz="1600" b="0" i="1" smtClean="0">
                                  <a:latin typeface="Cambria Math" panose="02040503050406030204" pitchFamily="18" charset="0"/>
                                  <a:cs typeface="Times New Roman" panose="02020603050405020304" pitchFamily="18" charset="0"/>
                                </a:rPr>
                                <m:t>𝐽</m:t>
                              </m:r>
                            </m:oMath>
                          </a14:m>
                          <a:r>
                            <a:rPr lang="es-ES" sz="1600" b="0" dirty="0" smtClean="0">
                              <a:ea typeface="Calibri" panose="020F0502020204030204" pitchFamily="34" charset="0"/>
                              <a:cs typeface="Times New Roman" panose="02020603050405020304" pitchFamily="18" charset="0"/>
                            </a:rPr>
                            <a:t>; ii) </a:t>
                          </a:r>
                          <a14:m>
                            <m:oMath xmlns:m="http://schemas.openxmlformats.org/officeDocument/2006/math">
                              <m:r>
                                <a:rPr lang="es-ES" sz="1600" b="0" i="1" smtClean="0">
                                  <a:latin typeface="Cambria Math" panose="02040503050406030204" pitchFamily="18" charset="0"/>
                                  <a:ea typeface="Cambria Math" panose="02040503050406030204" pitchFamily="18" charset="0"/>
                                  <a:cs typeface="Times New Roman" panose="02020603050405020304" pitchFamily="18" charset="0"/>
                                </a:rPr>
                                <m:t>𝑣</m:t>
                              </m:r>
                              <m:r>
                                <a:rPr lang="es-ES" sz="1600" b="0" i="1" smtClean="0">
                                  <a:latin typeface="Cambria Math" panose="02040503050406030204" pitchFamily="18" charset="0"/>
                                  <a:ea typeface="Cambria Math" panose="02040503050406030204" pitchFamily="18" charset="0"/>
                                  <a:cs typeface="Times New Roman" panose="02020603050405020304" pitchFamily="18" charset="0"/>
                                </a:rPr>
                                <m:t>=22 </m:t>
                              </m:r>
                              <m:r>
                                <a:rPr lang="es-ES" sz="1600" b="0" i="1" smtClean="0">
                                  <a:latin typeface="Cambria Math" panose="02040503050406030204" pitchFamily="18" charset="0"/>
                                  <a:ea typeface="Cambria Math" panose="02040503050406030204" pitchFamily="18" charset="0"/>
                                  <a:cs typeface="Times New Roman" panose="02020603050405020304" pitchFamily="18" charset="0"/>
                                </a:rPr>
                                <m:t>𝑘𝑚</m:t>
                              </m:r>
                              <m:r>
                                <a:rPr lang="es-ES" sz="1600" i="1">
                                  <a:latin typeface="Cambria Math" panose="02040503050406030204" pitchFamily="18" charset="0"/>
                                  <a:cs typeface="Times New Roman" panose="02020603050405020304" pitchFamily="18" charset="0"/>
                                </a:rPr>
                                <m:t> </m:t>
                              </m:r>
                              <m:sSup>
                                <m:sSupPr>
                                  <m:ctrlPr>
                                    <a:rPr lang="es-ES" sz="1600" i="1">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𝑠</m:t>
                                  </m:r>
                                </m:e>
                                <m:sup>
                                  <m:r>
                                    <a:rPr lang="es-ES" sz="1600" i="1">
                                      <a:latin typeface="Cambria Math" panose="02040503050406030204" pitchFamily="18" charset="0"/>
                                      <a:cs typeface="Times New Roman" panose="02020603050405020304" pitchFamily="18" charset="0"/>
                                    </a:rPr>
                                    <m:t>−1</m:t>
                                  </m:r>
                                </m:sup>
                              </m:sSup>
                            </m:oMath>
                          </a14:m>
                          <a:endParaRPr lang="es-ES" sz="1600" dirty="0" smtClean="0">
                            <a:ea typeface="Calibri" panose="020F0502020204030204" pitchFamily="34" charset="0"/>
                            <a:cs typeface="Times New Roman" panose="02020603050405020304" pitchFamily="18" charset="0"/>
                          </a:endParaRPr>
                        </a:p>
                      </a:txBody>
                      <a:tcPr marL="36000" marR="72000" marT="36000" marB="36000">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3331523498"/>
                      </a:ext>
                    </a:extLst>
                  </a:tr>
                  <a:tr h="741680">
                    <a:tc>
                      <a:txBody>
                        <a:bodyPr/>
                        <a:lstStyle/>
                        <a:p>
                          <a:pPr algn="r">
                            <a:lnSpc>
                              <a:spcPct val="100000"/>
                            </a:lnSpc>
                          </a:pPr>
                          <a:r>
                            <a:rPr lang="es-ES" sz="1600" dirty="0" smtClean="0">
                              <a:latin typeface="+mn-lt"/>
                            </a:rPr>
                            <a:t>34.</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r>
                            <a:rPr lang="es-ES" sz="1600" dirty="0" smtClean="0">
                              <a:ea typeface="Calibri" panose="020F0502020204030204" pitchFamily="34" charset="0"/>
                              <a:cs typeface="Times New Roman" panose="02020603050405020304" pitchFamily="18" charset="0"/>
                            </a:rPr>
                            <a:t>Según la NASA, el asteroide que en 2013 cayó sobre Rusia explotó cuando estaba a </a:t>
                          </a:r>
                          <a14:m>
                            <m:oMath xmlns:m="http://schemas.openxmlformats.org/officeDocument/2006/math">
                              <m:r>
                                <a:rPr lang="es-ES" sz="1600" i="1" dirty="0" smtClean="0">
                                  <a:latin typeface="Cambria Math" panose="02040503050406030204" pitchFamily="18" charset="0"/>
                                  <a:ea typeface="Calibri" panose="020F0502020204030204" pitchFamily="34" charset="0"/>
                                  <a:cs typeface="Times New Roman" panose="02020603050405020304" pitchFamily="18" charset="0"/>
                                </a:rPr>
                                <m:t>20 </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𝑘𝑚</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s-ES" sz="1600" dirty="0" smtClean="0">
                              <a:ea typeface="Calibri" panose="020F0502020204030204" pitchFamily="34" charset="0"/>
                              <a:cs typeface="Times New Roman" panose="02020603050405020304" pitchFamily="18" charset="0"/>
                            </a:rPr>
                            <a:t>de altura sobre la superficie terrestre y su velocidad era </a:t>
                          </a:r>
                          <a14:m>
                            <m:oMath xmlns:m="http://schemas.openxmlformats.org/officeDocument/2006/math">
                              <m:r>
                                <a:rPr lang="es-ES" sz="1600" i="1" dirty="0" smtClean="0">
                                  <a:latin typeface="Cambria Math" panose="02040503050406030204" pitchFamily="18" charset="0"/>
                                  <a:ea typeface="Calibri" panose="020F0502020204030204" pitchFamily="34" charset="0"/>
                                  <a:cs typeface="Times New Roman" panose="02020603050405020304" pitchFamily="18" charset="0"/>
                                </a:rPr>
                                <m:t>18 </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𝑘𝑚</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s-ES" sz="1600" i="1" dirty="0" smtClean="0">
                                      <a:latin typeface="Cambria Math" panose="02040503050406030204" pitchFamily="18" charset="0"/>
                                      <a:cs typeface="Times New Roman" panose="02020603050405020304" pitchFamily="18" charset="0"/>
                                    </a:rPr>
                                  </m:ctrlPr>
                                </m:sSupPr>
                                <m:e>
                                  <m:r>
                                    <a:rPr lang="es-ES" sz="1600" b="0" i="1" dirty="0" smtClean="0">
                                      <a:latin typeface="Cambria Math" panose="02040503050406030204" pitchFamily="18" charset="0"/>
                                      <a:cs typeface="Times New Roman" panose="02020603050405020304" pitchFamily="18" charset="0"/>
                                    </a:rPr>
                                    <m:t>𝑠</m:t>
                                  </m:r>
                                </m:e>
                                <m:sup>
                                  <m:r>
                                    <a:rPr lang="es-ES" sz="1600" b="0" i="1" dirty="0" smtClean="0">
                                      <a:latin typeface="Cambria Math" panose="02040503050406030204" pitchFamily="18" charset="0"/>
                                      <a:cs typeface="Times New Roman" panose="02020603050405020304" pitchFamily="18" charset="0"/>
                                    </a:rPr>
                                    <m:t>−1</m:t>
                                  </m:r>
                                </m:sup>
                              </m:sSup>
                            </m:oMath>
                          </a14:m>
                          <a:r>
                            <a:rPr lang="es-ES" sz="1600" dirty="0" smtClean="0">
                              <a:ea typeface="Calibri" panose="020F0502020204030204" pitchFamily="34" charset="0"/>
                              <a:cs typeface="Times New Roman" panose="02020603050405020304" pitchFamily="18" charset="0"/>
                            </a:rPr>
                            <a:t>. Calcule la velocidad del asteroide cuando se encontraba a </a:t>
                          </a:r>
                          <a14:m>
                            <m:oMath xmlns:m="http://schemas.openxmlformats.org/officeDocument/2006/math">
                              <m:r>
                                <a:rPr lang="es-ES" sz="1600" i="1" dirty="0" smtClean="0">
                                  <a:latin typeface="Cambria Math" panose="02040503050406030204" pitchFamily="18" charset="0"/>
                                  <a:ea typeface="Calibri" panose="020F0502020204030204" pitchFamily="34" charset="0"/>
                                  <a:cs typeface="Times New Roman" panose="02020603050405020304" pitchFamily="18" charset="0"/>
                                </a:rPr>
                                <m:t>30000 </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𝑘𝑚</m:t>
                              </m:r>
                              <m:r>
                                <a:rPr lang="es-ES" sz="1600" i="1" dirty="0" smtClean="0">
                                  <a:latin typeface="Cambria Math" panose="02040503050406030204" pitchFamily="18" charset="0"/>
                                  <a:ea typeface="Calibri" panose="020F0502020204030204" pitchFamily="34" charset="0"/>
                                  <a:cs typeface="Times New Roman" panose="02020603050405020304" pitchFamily="18" charset="0"/>
                                </a:rPr>
                                <m:t> </m:t>
                              </m:r>
                            </m:oMath>
                          </a14:m>
                          <a:r>
                            <a:rPr lang="es-ES" sz="1600" dirty="0" smtClean="0">
                              <a:ea typeface="Calibri" panose="020F0502020204030204" pitchFamily="34" charset="0"/>
                              <a:cs typeface="Times New Roman" panose="02020603050405020304" pitchFamily="18" charset="0"/>
                            </a:rPr>
                            <a:t>de </a:t>
                          </a:r>
                          <a:r>
                            <a:rPr lang="es-ES" sz="1600" dirty="0">
                              <a:ea typeface="Calibri" panose="020F0502020204030204" pitchFamily="34" charset="0"/>
                              <a:cs typeface="Times New Roman" panose="02020603050405020304" pitchFamily="18" charset="0"/>
                            </a:rPr>
                            <a:t>la superficie de la Tierra. Considere despreciable el rozamiento del aire</a:t>
                          </a:r>
                          <a:r>
                            <a:rPr lang="es-ES" sz="1600" dirty="0" smtClean="0">
                              <a:ea typeface="Calibri" panose="020F0502020204030204" pitchFamily="34" charset="0"/>
                              <a:cs typeface="Times New Roman" panose="02020603050405020304" pitchFamily="18" charset="0"/>
                            </a:rPr>
                            <a:t>.</a:t>
                          </a:r>
                        </a:p>
                        <a:p>
                          <a:pPr marL="0" indent="0" algn="just"/>
                          <a:r>
                            <a:rPr lang="es-ES" sz="1600" dirty="0" smtClean="0">
                              <a:ea typeface="Calibri" panose="020F0502020204030204" pitchFamily="34" charset="0"/>
                              <a:cs typeface="Times New Roman" panose="02020603050405020304" pitchFamily="18" charset="0"/>
                            </a:rPr>
                            <a:t>Datos: </a:t>
                          </a:r>
                          <a14:m>
                            <m:oMath xmlns:m="http://schemas.openxmlformats.org/officeDocument/2006/math">
                              <m:r>
                                <a:rPr lang="es-ES" sz="1600" i="1">
                                  <a:latin typeface="Cambria Math" panose="02040503050406030204" pitchFamily="18" charset="0"/>
                                </a:rPr>
                                <m:t>𝐺</m:t>
                              </m:r>
                              <m:r>
                                <a:rPr lang="es-ES" sz="1600" i="1">
                                  <a:latin typeface="Cambria Math" panose="02040503050406030204" pitchFamily="18" charset="0"/>
                                </a:rPr>
                                <m:t>=6,67·</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−11</m:t>
                                  </m:r>
                                </m:sup>
                              </m:sSup>
                              <m:r>
                                <a:rPr lang="es-ES" sz="1600" i="1">
                                  <a:latin typeface="Cambria Math" panose="02040503050406030204" pitchFamily="18" charset="0"/>
                                </a:rPr>
                                <m:t> </m:t>
                              </m:r>
                              <m:r>
                                <a:rPr lang="es-ES" sz="1600" i="1">
                                  <a:latin typeface="Cambria Math" panose="02040503050406030204" pitchFamily="18" charset="0"/>
                                </a:rPr>
                                <m:t>𝑁</m:t>
                              </m:r>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𝑚</m:t>
                                  </m:r>
                                </m:e>
                                <m:sup>
                                  <m:r>
                                    <a:rPr lang="es-ES" sz="1600" i="1">
                                      <a:latin typeface="Cambria Math" panose="02040503050406030204" pitchFamily="18" charset="0"/>
                                    </a:rPr>
                                    <m:t>2</m:t>
                                  </m:r>
                                </m:sup>
                              </m:sSup>
                              <m:r>
                                <a:rPr lang="es-ES" sz="1600" i="1">
                                  <a:latin typeface="Cambria Math" panose="02040503050406030204" pitchFamily="18" charset="0"/>
                                </a:rPr>
                                <m:t> </m:t>
                              </m:r>
                              <m:sSup>
                                <m:sSupPr>
                                  <m:ctrlPr>
                                    <a:rPr lang="es-ES" sz="1600" i="1">
                                      <a:latin typeface="Cambria Math" panose="02040503050406030204" pitchFamily="18" charset="0"/>
                                    </a:rPr>
                                  </m:ctrlPr>
                                </m:sSupPr>
                                <m:e>
                                  <m:r>
                                    <a:rPr lang="es-ES" sz="1600" i="1">
                                      <a:latin typeface="Cambria Math" panose="02040503050406030204" pitchFamily="18" charset="0"/>
                                    </a:rPr>
                                    <m:t>𝑘𝑔</m:t>
                                  </m:r>
                                </m:e>
                                <m:sup>
                                  <m:r>
                                    <a:rPr lang="es-ES" sz="1600" i="1">
                                      <a:latin typeface="Cambria Math" panose="02040503050406030204" pitchFamily="18" charset="0"/>
                                    </a:rPr>
                                    <m:t>−2</m:t>
                                  </m:r>
                                </m:sup>
                              </m:sSup>
                            </m:oMath>
                          </a14:m>
                          <a:r>
                            <a:rPr lang="es-ES" sz="1600" dirty="0">
                              <a:ea typeface="Calibri" panose="020F0502020204030204" pitchFamily="34" charset="0"/>
                              <a:cs typeface="Times New Roman" panose="02020603050405020304" pitchFamily="18" charset="0"/>
                            </a:rPr>
                            <a:t>; </a:t>
                          </a:r>
                          <a14:m>
                            <m:oMath xmlns:m="http://schemas.openxmlformats.org/officeDocument/2006/math">
                              <m:sSub>
                                <m:sSubPr>
                                  <m:ctrlPr>
                                    <a:rPr lang="es-ES" sz="1600" i="1">
                                      <a:latin typeface="Cambria Math" panose="02040503050406030204" pitchFamily="18" charset="0"/>
                                      <a:cs typeface="Times New Roman" panose="02020603050405020304" pitchFamily="18" charset="0"/>
                                    </a:rPr>
                                  </m:ctrlPr>
                                </m:sSubPr>
                                <m:e>
                                  <m:r>
                                    <a:rPr lang="es-ES" sz="1600" i="1">
                                      <a:latin typeface="Cambria Math" panose="02040503050406030204" pitchFamily="18" charset="0"/>
                                      <a:cs typeface="Times New Roman" panose="02020603050405020304" pitchFamily="18" charset="0"/>
                                    </a:rPr>
                                    <m:t>𝑀</m:t>
                                  </m:r>
                                </m:e>
                                <m:sub>
                                  <m:r>
                                    <a:rPr lang="es-ES" sz="1600" i="1">
                                      <a:latin typeface="Cambria Math" panose="02040503050406030204" pitchFamily="18" charset="0"/>
                                      <a:cs typeface="Times New Roman" panose="02020603050405020304" pitchFamily="18" charset="0"/>
                                    </a:rPr>
                                    <m:t>𝑇</m:t>
                                  </m:r>
                                </m:sub>
                              </m:sSub>
                              <m:r>
                                <a:rPr lang="es-ES" sz="1600" i="1">
                                  <a:latin typeface="Cambria Math" panose="02040503050406030204" pitchFamily="18" charset="0"/>
                                  <a:cs typeface="Times New Roman" panose="02020603050405020304" pitchFamily="18" charset="0"/>
                                </a:rPr>
                                <m:t>=5,98·</m:t>
                              </m:r>
                              <m:sSup>
                                <m:sSupPr>
                                  <m:ctrlPr>
                                    <a:rPr lang="es-ES" sz="1600" i="1">
                                      <a:latin typeface="Cambria Math" panose="02040503050406030204" pitchFamily="18" charset="0"/>
                                      <a:cs typeface="Times New Roman" panose="02020603050405020304" pitchFamily="18" charset="0"/>
                                    </a:rPr>
                                  </m:ctrlPr>
                                </m:sSupPr>
                                <m:e>
                                  <m:r>
                                    <a:rPr lang="es-ES" sz="1600" i="1">
                                      <a:latin typeface="Cambria Math" panose="02040503050406030204" pitchFamily="18" charset="0"/>
                                      <a:cs typeface="Times New Roman" panose="02020603050405020304" pitchFamily="18" charset="0"/>
                                    </a:rPr>
                                    <m:t>10</m:t>
                                  </m:r>
                                </m:e>
                                <m:sup>
                                  <m:r>
                                    <a:rPr lang="es-ES" sz="1600" i="1">
                                      <a:latin typeface="Cambria Math" panose="02040503050406030204" pitchFamily="18" charset="0"/>
                                      <a:cs typeface="Times New Roman" panose="02020603050405020304" pitchFamily="18" charset="0"/>
                                    </a:rPr>
                                    <m:t>24</m:t>
                                  </m:r>
                                </m:sup>
                              </m:sSup>
                              <m:r>
                                <a:rPr lang="es-ES" sz="1600" i="1">
                                  <a:latin typeface="Cambria Math" panose="02040503050406030204" pitchFamily="18" charset="0"/>
                                  <a:cs typeface="Times New Roman" panose="02020603050405020304" pitchFamily="18" charset="0"/>
                                </a:rPr>
                                <m:t> </m:t>
                              </m:r>
                              <m:r>
                                <a:rPr lang="es-ES" sz="1600" i="1">
                                  <a:latin typeface="Cambria Math" panose="02040503050406030204" pitchFamily="18" charset="0"/>
                                  <a:cs typeface="Times New Roman" panose="02020603050405020304" pitchFamily="18" charset="0"/>
                                </a:rPr>
                                <m:t>𝑘𝑔</m:t>
                              </m:r>
                              <m:r>
                                <a:rPr lang="es-ES" sz="1600" i="1">
                                  <a:latin typeface="Cambria Math" panose="02040503050406030204" pitchFamily="18" charset="0"/>
                                  <a:cs typeface="Times New Roman" panose="02020603050405020304" pitchFamily="18" charset="0"/>
                                </a:rPr>
                                <m:t>; </m:t>
                              </m:r>
                              <m:sSub>
                                <m:sSubPr>
                                  <m:ctrlPr>
                                    <a:rPr lang="es-ES" sz="1600" i="1">
                                      <a:latin typeface="Cambria Math" panose="02040503050406030204" pitchFamily="18" charset="0"/>
                                      <a:cs typeface="Times New Roman" panose="02020603050405020304" pitchFamily="18" charset="0"/>
                                    </a:rPr>
                                  </m:ctrlPr>
                                </m:sSubPr>
                                <m:e>
                                  <m:r>
                                    <a:rPr lang="es-ES" sz="1600" i="1">
                                      <a:latin typeface="Cambria Math" panose="02040503050406030204" pitchFamily="18" charset="0"/>
                                      <a:cs typeface="Times New Roman" panose="02020603050405020304" pitchFamily="18" charset="0"/>
                                    </a:rPr>
                                    <m:t>𝑅</m:t>
                                  </m:r>
                                </m:e>
                                <m:sub>
                                  <m:r>
                                    <a:rPr lang="es-ES" sz="1600" i="1">
                                      <a:latin typeface="Cambria Math" panose="02040503050406030204" pitchFamily="18" charset="0"/>
                                      <a:cs typeface="Times New Roman" panose="02020603050405020304" pitchFamily="18" charset="0"/>
                                    </a:rPr>
                                    <m:t>𝑇</m:t>
                                  </m:r>
                                </m:sub>
                              </m:sSub>
                              <m:r>
                                <a:rPr lang="es-ES" sz="1600" i="1">
                                  <a:latin typeface="Cambria Math" panose="02040503050406030204" pitchFamily="18" charset="0"/>
                                  <a:cs typeface="Times New Roman" panose="02020603050405020304" pitchFamily="18" charset="0"/>
                                </a:rPr>
                                <m:t>=6370 </m:t>
                              </m:r>
                              <m:r>
                                <a:rPr lang="es-ES" sz="1600" i="1">
                                  <a:latin typeface="Cambria Math" panose="02040503050406030204" pitchFamily="18" charset="0"/>
                                  <a:cs typeface="Times New Roman" panose="02020603050405020304" pitchFamily="18" charset="0"/>
                                </a:rPr>
                                <m:t>𝑘𝑚</m:t>
                              </m:r>
                            </m:oMath>
                          </a14:m>
                          <a:endParaRPr lang="es-ES" sz="1600" dirty="0" smtClean="0">
                            <a:ea typeface="Calibri" panose="020F0502020204030204" pitchFamily="34" charset="0"/>
                            <a:cs typeface="Times New Roman" panose="02020603050405020304" pitchFamily="18" charset="0"/>
                          </a:endParaRPr>
                        </a:p>
                        <a:p>
                          <a:pPr marL="0" indent="0" algn="just"/>
                          <a:r>
                            <a:rPr lang="es-ES" sz="1600" b="1" dirty="0" smtClean="0">
                              <a:solidFill>
                                <a:schemeClr val="tx1"/>
                              </a:solidFill>
                              <a:ea typeface="Calibri" panose="020F0502020204030204" pitchFamily="34" charset="0"/>
                              <a:cs typeface="Times New Roman" panose="02020603050405020304" pitchFamily="18" charset="0"/>
                            </a:rPr>
                            <a:t>Sol</a:t>
                          </a:r>
                          <a:r>
                            <a:rPr lang="es-ES" sz="1600" dirty="0" smtClean="0">
                              <a:solidFill>
                                <a:schemeClr val="tx1"/>
                              </a:solidFill>
                              <a:ea typeface="Calibri" panose="020F0502020204030204" pitchFamily="34" charset="0"/>
                              <a:cs typeface="Times New Roman" panose="02020603050405020304" pitchFamily="18" charset="0"/>
                            </a:rPr>
                            <a:t>: </a:t>
                          </a:r>
                          <a14:m>
                            <m:oMath xmlns:m="http://schemas.openxmlformats.org/officeDocument/2006/math">
                              <m:r>
                                <a:rPr lang="es-ES" sz="1600" b="0" i="1" smtClean="0">
                                  <a:latin typeface="Cambria Math" panose="02040503050406030204" pitchFamily="18" charset="0"/>
                                  <a:ea typeface="Calibri" panose="020F0502020204030204" pitchFamily="34" charset="0"/>
                                  <a:cs typeface="Times New Roman" panose="02020603050405020304" pitchFamily="18" charset="0"/>
                                </a:rPr>
                                <m:t>𝑣</m:t>
                              </m:r>
                              <m:r>
                                <a:rPr lang="es-ES" sz="1600" b="0" i="1" smtClean="0">
                                  <a:latin typeface="Cambria Math" panose="02040503050406030204" pitchFamily="18" charset="0"/>
                                  <a:ea typeface="Calibri" panose="020F0502020204030204" pitchFamily="34" charset="0"/>
                                  <a:cs typeface="Times New Roman" panose="02020603050405020304" pitchFamily="18" charset="0"/>
                                </a:rPr>
                                <m:t>=14,87 </m:t>
                              </m:r>
                              <m:r>
                                <a:rPr lang="es-ES" sz="1600" b="0" i="1" smtClean="0">
                                  <a:latin typeface="Cambria Math" panose="02040503050406030204" pitchFamily="18" charset="0"/>
                                  <a:ea typeface="Calibri" panose="020F0502020204030204" pitchFamily="34" charset="0"/>
                                  <a:cs typeface="Times New Roman" panose="02020603050405020304" pitchFamily="18" charset="0"/>
                                </a:rPr>
                                <m:t>𝑘𝑚</m:t>
                              </m:r>
                              <m:r>
                                <a:rPr lang="es-ES" sz="1600" b="0" i="1" smtClean="0">
                                  <a:latin typeface="Cambria Math" panose="02040503050406030204" pitchFamily="18" charset="0"/>
                                  <a:ea typeface="Calibri" panose="020F0502020204030204" pitchFamily="34" charset="0"/>
                                  <a:cs typeface="Times New Roman" panose="02020603050405020304" pitchFamily="18" charset="0"/>
                                </a:rPr>
                                <m:t> </m:t>
                              </m:r>
                              <m:sSup>
                                <m:sSupPr>
                                  <m:ctrlPr>
                                    <a:rPr lang="es-ES" sz="1600" b="0" i="1" smtClean="0">
                                      <a:latin typeface="Cambria Math" panose="02040503050406030204" pitchFamily="18" charset="0"/>
                                      <a:cs typeface="Times New Roman" panose="02020603050405020304" pitchFamily="18" charset="0"/>
                                    </a:rPr>
                                  </m:ctrlPr>
                                </m:sSupPr>
                                <m:e>
                                  <m:r>
                                    <a:rPr lang="es-ES" sz="1600" b="0" i="1" smtClean="0">
                                      <a:latin typeface="Cambria Math" panose="02040503050406030204" pitchFamily="18" charset="0"/>
                                      <a:cs typeface="Times New Roman" panose="02020603050405020304" pitchFamily="18" charset="0"/>
                                    </a:rPr>
                                    <m:t>𝑠</m:t>
                                  </m:r>
                                </m:e>
                                <m:sup>
                                  <m:r>
                                    <a:rPr lang="es-ES" sz="1600" b="0" i="1" smtClean="0">
                                      <a:latin typeface="Cambria Math" panose="02040503050406030204" pitchFamily="18" charset="0"/>
                                      <a:cs typeface="Times New Roman" panose="02020603050405020304" pitchFamily="18" charset="0"/>
                                    </a:rPr>
                                    <m:t>−1</m:t>
                                  </m:r>
                                </m:sup>
                              </m:sSup>
                            </m:oMath>
                          </a14:m>
                          <a:endParaRPr lang="es-ES" sz="1600" dirty="0"/>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13" name="Tabla 12"/>
              <p:cNvGraphicFramePr>
                <a:graphicFrameLocks noGrp="1"/>
              </p:cNvGraphicFramePr>
              <p:nvPr>
                <p:extLst>
                  <p:ext uri="{D42A27DB-BD31-4B8C-83A1-F6EECF244321}">
                    <p14:modId xmlns:p14="http://schemas.microsoft.com/office/powerpoint/2010/main" val="1951472355"/>
                  </p:ext>
                </p:extLst>
              </p:nvPr>
            </p:nvGraphicFramePr>
            <p:xfrm>
              <a:off x="561192" y="1184168"/>
              <a:ext cx="8178801" cy="4940400"/>
            </p:xfrm>
            <a:graphic>
              <a:graphicData uri="http://schemas.openxmlformats.org/drawingml/2006/table">
                <a:tbl>
                  <a:tblPr firstRow="1" bandRow="1">
                    <a:tableStyleId>{7DF18680-E054-41AD-8BC1-D1AEF772440D}</a:tableStyleId>
                  </a:tblPr>
                  <a:tblGrid>
                    <a:gridCol w="378608">
                      <a:extLst>
                        <a:ext uri="{9D8B030D-6E8A-4147-A177-3AD203B41FA5}">
                          <a16:colId xmlns:a16="http://schemas.microsoft.com/office/drawing/2014/main" val="2610252087"/>
                        </a:ext>
                      </a:extLst>
                    </a:gridCol>
                    <a:gridCol w="1196192">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535040">
                    <a:tc>
                      <a:txBody>
                        <a:bodyPr/>
                        <a:lstStyle/>
                        <a:p>
                          <a:pPr algn="r">
                            <a:lnSpc>
                              <a:spcPct val="100000"/>
                            </a:lnSpc>
                          </a:pPr>
                          <a:r>
                            <a:rPr lang="es-ES" sz="1600" dirty="0" smtClean="0">
                              <a:latin typeface="+mn-lt"/>
                            </a:rPr>
                            <a:t>32.</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4922" t="-22619" r="-156" b="-205952"/>
                          </a:stretch>
                        </a:blipFill>
                      </a:tcPr>
                    </a:tc>
                    <a:tc hMerge="1">
                      <a:txBody>
                        <a:bodyPr/>
                        <a:lstStyle/>
                        <a:p>
                          <a:endParaRPr lang="es-ES" sz="1600" dirty="0"/>
                        </a:p>
                      </a:txBody>
                      <a:tcPr/>
                    </a:tc>
                    <a:extLst>
                      <a:ext uri="{0D108BD9-81ED-4DB2-BD59-A6C34878D82A}">
                        <a16:rowId xmlns:a16="http://schemas.microsoft.com/office/drawing/2014/main" val="1235451715"/>
                      </a:ext>
                    </a:extLst>
                  </a:tr>
                  <a:tr h="1535040">
                    <a:tc>
                      <a:txBody>
                        <a:bodyPr/>
                        <a:lstStyle/>
                        <a:p>
                          <a:pPr algn="r">
                            <a:lnSpc>
                              <a:spcPct val="100000"/>
                            </a:lnSpc>
                          </a:pPr>
                          <a:r>
                            <a:rPr lang="es-ES" sz="1600" b="0" dirty="0" smtClean="0">
                              <a:solidFill>
                                <a:schemeClr val="tx1"/>
                              </a:solidFill>
                              <a:latin typeface="+mn-lt"/>
                            </a:rPr>
                            <a:t>33.</a:t>
                          </a:r>
                          <a:endParaRPr lang="es-ES" sz="1600" b="0" dirty="0">
                            <a:solidFill>
                              <a:schemeClr val="tx1"/>
                            </a:solidFill>
                            <a:latin typeface="+mn-lt"/>
                          </a:endParaRPr>
                        </a:p>
                      </a:txBody>
                      <a:tcPr marL="36000" marR="36000" marT="36000" marB="36000">
                        <a:lnL w="12700" cap="flat" cmpd="sng" algn="ctr">
                          <a:solidFill>
                            <a:srgbClr val="0070C0"/>
                          </a:solidFill>
                          <a:prstDash val="solid"/>
                          <a:round/>
                          <a:headEnd type="none" w="med" len="med"/>
                          <a:tailEnd type="none" w="med" len="med"/>
                        </a:lnL>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blipFill>
                          <a:blip r:embed="rId2"/>
                          <a:stretch>
                            <a:fillRect l="-4922" t="-122619" r="-156" b="-105952"/>
                          </a:stretch>
                        </a:blipFill>
                      </a:tcPr>
                    </a:tc>
                    <a:tc hMerge="1">
                      <a:txBody>
                        <a:bodyPr/>
                        <a:lstStyle/>
                        <a:p>
                          <a:endParaRPr lang="es-ES"/>
                        </a:p>
                      </a:txBody>
                      <a:tcPr/>
                    </a:tc>
                    <a:extLst>
                      <a:ext uri="{0D108BD9-81ED-4DB2-BD59-A6C34878D82A}">
                        <a16:rowId xmlns:a16="http://schemas.microsoft.com/office/drawing/2014/main" val="3331523498"/>
                      </a:ext>
                    </a:extLst>
                  </a:tr>
                  <a:tr h="1535040">
                    <a:tc>
                      <a:txBody>
                        <a:bodyPr/>
                        <a:lstStyle/>
                        <a:p>
                          <a:pPr algn="r">
                            <a:lnSpc>
                              <a:spcPct val="100000"/>
                            </a:lnSpc>
                          </a:pPr>
                          <a:r>
                            <a:rPr lang="es-ES" sz="1600" dirty="0" smtClean="0">
                              <a:latin typeface="+mn-lt"/>
                            </a:rPr>
                            <a:t>34.</a:t>
                          </a:r>
                          <a:endParaRPr lang="es-ES" sz="1600" b="1" dirty="0">
                            <a:solidFill>
                              <a:srgbClr val="C00000"/>
                            </a:solidFill>
                            <a:latin typeface="+mn-lt"/>
                          </a:endParaRPr>
                        </a:p>
                      </a:txBody>
                      <a:tcPr marL="36000" marR="36000" marT="36000" marB="36000">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marL="36000" marR="72000" marT="36000" marB="36000">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4922" t="-222619" r="-156" b="-5952"/>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31520754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080000" y="2527300"/>
            <a:ext cx="3708400" cy="1477328"/>
          </a:xfrm>
          <a:prstGeom prst="rect">
            <a:avLst/>
          </a:prstGeom>
          <a:noFill/>
        </p:spPr>
        <p:txBody>
          <a:bodyPr wrap="square" rtlCol="0">
            <a:spAutoFit/>
          </a:bodyPr>
          <a:lstStyle/>
          <a:p>
            <a:pPr marL="355600" indent="-355600"/>
            <a:r>
              <a:rPr lang="es-ES" dirty="0" smtClean="0">
                <a:latin typeface="Nunito Sans" panose="00000500000000000000" pitchFamily="2" charset="0"/>
                <a:ea typeface="Segoe UI Emoji" panose="020B0502040204020203" pitchFamily="34" charset="0"/>
                <a:cs typeface="Segoe UI" panose="020B0502040204020203" pitchFamily="34" charset="0"/>
              </a:rPr>
              <a:t>	Rafael Artacho Cañadas</a:t>
            </a:r>
          </a:p>
          <a:p>
            <a:pPr marL="355600" indent="-355600"/>
            <a:r>
              <a:rPr lang="es-ES" dirty="0" smtClean="0">
                <a:latin typeface="Nunito Sans" panose="00000500000000000000" pitchFamily="2" charset="0"/>
                <a:ea typeface="Segoe UI Emoji" panose="020B0502040204020203" pitchFamily="34" charset="0"/>
                <a:cs typeface="Segoe UI" panose="020B0502040204020203" pitchFamily="34" charset="0"/>
              </a:rPr>
              <a:t>	</a:t>
            </a:r>
            <a:endParaRPr lang="es-ES" dirty="0">
              <a:latin typeface="FontAwesome" pitchFamily="2" charset="0"/>
              <a:ea typeface="Segoe UI Emoji" panose="020B0502040204020203" pitchFamily="34" charset="0"/>
              <a:cs typeface="Segoe UI" panose="020B0502040204020203" pitchFamily="34" charset="0"/>
            </a:endParaRPr>
          </a:p>
          <a:p>
            <a:pPr marL="355600" indent="-355600"/>
            <a:r>
              <a:rPr lang="es-ES" dirty="0" smtClean="0">
                <a:solidFill>
                  <a:srgbClr val="0070C0"/>
                </a:solidFill>
                <a:latin typeface="FontAwesome" pitchFamily="2" charset="0"/>
                <a:ea typeface="Segoe UI Emoji" panose="020B0502040204020203" pitchFamily="34" charset="0"/>
                <a:cs typeface="Segoe UI" panose="020B0502040204020203" pitchFamily="34" charset="0"/>
              </a:rPr>
              <a:t></a:t>
            </a:r>
            <a:r>
              <a:rPr lang="es-ES" dirty="0" smtClean="0">
                <a:latin typeface="Nunito Sans" panose="00000500000000000000" pitchFamily="2" charset="0"/>
                <a:ea typeface="Segoe UI Emoji" panose="020B0502040204020203" pitchFamily="34" charset="0"/>
                <a:cs typeface="Segoe UI" panose="020B0502040204020203" pitchFamily="34" charset="0"/>
              </a:rPr>
              <a:t> 	Granada</a:t>
            </a:r>
          </a:p>
          <a:p>
            <a:pPr marL="355600" indent="-355600"/>
            <a:endParaRPr lang="es-ES" dirty="0">
              <a:latin typeface="Nunito Sans" panose="00000500000000000000" pitchFamily="2" charset="0"/>
              <a:ea typeface="Segoe UI Emoji" panose="020B0502040204020203" pitchFamily="34" charset="0"/>
              <a:cs typeface="Segoe UI" panose="020B0502040204020203" pitchFamily="34" charset="0"/>
            </a:endParaRPr>
          </a:p>
          <a:p>
            <a:pPr marL="355600" indent="-355600"/>
            <a:r>
              <a:rPr lang="es-ES" dirty="0" smtClean="0">
                <a:solidFill>
                  <a:srgbClr val="0070C0"/>
                </a:solidFill>
                <a:latin typeface="FontAwesome" pitchFamily="2" charset="0"/>
                <a:ea typeface="Segoe UI Emoji" panose="020B0502040204020203" pitchFamily="34" charset="0"/>
                <a:cs typeface="Segoe UI" panose="020B0502040204020203" pitchFamily="34" charset="0"/>
              </a:rPr>
              <a:t></a:t>
            </a:r>
            <a:r>
              <a:rPr lang="es-ES" dirty="0" smtClean="0">
                <a:latin typeface="FontAwesome" pitchFamily="2" charset="0"/>
                <a:ea typeface="Segoe UI Emoji" panose="020B0502040204020203" pitchFamily="34" charset="0"/>
                <a:cs typeface="Segoe UI" panose="020B0502040204020203" pitchFamily="34" charset="0"/>
              </a:rPr>
              <a:t>	</a:t>
            </a:r>
            <a:r>
              <a:rPr lang="es-ES" dirty="0" smtClean="0">
                <a:latin typeface="Nunito Sans" panose="00000500000000000000" pitchFamily="2" charset="0"/>
                <a:ea typeface="Segoe UI Emoji" panose="020B0502040204020203" pitchFamily="34" charset="0"/>
                <a:cs typeface="Segoe UI" panose="020B0502040204020203" pitchFamily="34" charset="0"/>
              </a:rPr>
              <a:t>artacho1955@gmail.com</a:t>
            </a:r>
            <a:endParaRPr lang="es-ES" dirty="0">
              <a:latin typeface="FontAwesome" pitchFamily="2" charset="0"/>
              <a:ea typeface="Segoe UI Emoji" panose="020B0502040204020203" pitchFamily="34" charset="0"/>
              <a:cs typeface="Segoe UI" panose="020B0502040204020203" pitchFamily="34" charset="0"/>
            </a:endParaRPr>
          </a:p>
        </p:txBody>
      </p:sp>
      <p:sp>
        <p:nvSpPr>
          <p:cNvPr id="3" name="CuadroTexto 2"/>
          <p:cNvSpPr txBox="1"/>
          <p:nvPr/>
        </p:nvSpPr>
        <p:spPr>
          <a:xfrm>
            <a:off x="609600" y="2692400"/>
            <a:ext cx="3352800" cy="1200329"/>
          </a:xfrm>
          <a:prstGeom prst="rect">
            <a:avLst/>
          </a:prstGeom>
          <a:noFill/>
        </p:spPr>
        <p:txBody>
          <a:bodyPr wrap="square" rtlCol="0">
            <a:spAutoFit/>
          </a:bodyPr>
          <a:lstStyle/>
          <a:p>
            <a:pPr algn="ctr"/>
            <a:r>
              <a:rPr lang="es-ES" sz="3600" b="1" dirty="0" smtClean="0">
                <a:solidFill>
                  <a:srgbClr val="0070C0"/>
                </a:solidFill>
              </a:rPr>
              <a:t>Información de Contacto</a:t>
            </a:r>
            <a:endParaRPr lang="es-ES" sz="3600" b="1" dirty="0">
              <a:solidFill>
                <a:srgbClr val="0070C0"/>
              </a:solidFill>
            </a:endParaRPr>
          </a:p>
        </p:txBody>
      </p:sp>
      <p:pic>
        <p:nvPicPr>
          <p:cNvPr id="4" name="Imagen 3" descr="File:Simpleicons Interface user-black-close-up-shape.svg ..."/>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181600" y="2628900"/>
            <a:ext cx="203200" cy="203200"/>
          </a:xfrm>
          <a:prstGeom prst="rect">
            <a:avLst/>
          </a:prstGeom>
        </p:spPr>
      </p:pic>
    </p:spTree>
    <p:extLst>
      <p:ext uri="{BB962C8B-B14F-4D97-AF65-F5344CB8AC3E}">
        <p14:creationId xmlns:p14="http://schemas.microsoft.com/office/powerpoint/2010/main" val="2763746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1.2. Teorías heliocéntricas</a:t>
            </a:r>
            <a:endParaRPr lang="es-ES" b="1" dirty="0">
              <a:solidFill>
                <a:srgbClr val="002060"/>
              </a:solidFill>
            </a:endParaRPr>
          </a:p>
        </p:txBody>
      </p:sp>
      <p:sp>
        <p:nvSpPr>
          <p:cNvPr id="61" name="CuadroTexto 60"/>
          <p:cNvSpPr txBox="1"/>
          <p:nvPr/>
        </p:nvSpPr>
        <p:spPr>
          <a:xfrm>
            <a:off x="364010" y="1271390"/>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Contribución de Galileo Galilei (1564 – 1642)</a:t>
            </a:r>
          </a:p>
        </p:txBody>
      </p:sp>
      <p:pic>
        <p:nvPicPr>
          <p:cNvPr id="14"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98" y="1831947"/>
            <a:ext cx="1328382" cy="1992574"/>
          </a:xfrm>
          <a:prstGeom prst="rect">
            <a:avLst/>
          </a:prstGeom>
        </p:spPr>
      </p:pic>
      <p:pic>
        <p:nvPicPr>
          <p:cNvPr id="15"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64" y="4107765"/>
            <a:ext cx="1640544" cy="2278533"/>
          </a:xfrm>
          <a:prstGeom prst="rect">
            <a:avLst/>
          </a:prstGeom>
        </p:spPr>
      </p:pic>
      <p:pic>
        <p:nvPicPr>
          <p:cNvPr id="16"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811" y="4037427"/>
            <a:ext cx="2248682" cy="2248682"/>
          </a:xfrm>
          <a:prstGeom prst="rect">
            <a:avLst/>
          </a:prstGeom>
        </p:spPr>
      </p:pic>
      <p:pic>
        <p:nvPicPr>
          <p:cNvPr id="19" name="1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906" y="3996430"/>
            <a:ext cx="1928080" cy="2330006"/>
          </a:xfrm>
          <a:prstGeom prst="rect">
            <a:avLst/>
          </a:prstGeom>
        </p:spPr>
      </p:pic>
      <p:pic>
        <p:nvPicPr>
          <p:cNvPr id="20" name="12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3791" y="3995225"/>
            <a:ext cx="1795762" cy="2370406"/>
          </a:xfrm>
          <a:prstGeom prst="rect">
            <a:avLst/>
          </a:prstGeom>
        </p:spPr>
      </p:pic>
      <p:sp>
        <p:nvSpPr>
          <p:cNvPr id="21" name="13 CuadroTexto"/>
          <p:cNvSpPr txBox="1"/>
          <p:nvPr/>
        </p:nvSpPr>
        <p:spPr>
          <a:xfrm>
            <a:off x="2039814" y="1814733"/>
            <a:ext cx="6700179" cy="1569660"/>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Hace una defensa del sistema copernicano aportando pruebas.</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Establece el principio de inercia y el principio de caída libre de los cuerpos y su independencia de la masa.</a:t>
            </a:r>
          </a:p>
          <a:p>
            <a:pPr marL="177800" indent="-177800" algn="just">
              <a:buFont typeface="Arial" panose="020B0604020202020204" pitchFamily="34" charset="0"/>
              <a:buChar char="•"/>
            </a:pPr>
            <a:endParaRPr lang="es-ES" sz="1600" dirty="0">
              <a:latin typeface="Nunito Sans" panose="00000500000000000000" pitchFamily="2" charset="0"/>
              <a:cs typeface="Arial" pitchFamily="34" charset="0"/>
              <a:sym typeface="Wingdings"/>
            </a:endParaRPr>
          </a:p>
          <a:p>
            <a:pPr marL="177800" indent="-177800" algn="just">
              <a:buFont typeface="Arial" panose="020B0604020202020204" pitchFamily="34" charset="0"/>
              <a:buChar char="•"/>
            </a:pPr>
            <a:r>
              <a:rPr lang="es-ES" sz="1600" dirty="0" smtClean="0">
                <a:latin typeface="Nunito Sans" panose="00000500000000000000" pitchFamily="2" charset="0"/>
                <a:cs typeface="Arial" pitchFamily="34" charset="0"/>
                <a:sym typeface="Wingdings"/>
              </a:rPr>
              <a:t>La Inquisición le hace “abjurar”.</a:t>
            </a:r>
            <a:endParaRPr lang="es-ES" sz="1600" dirty="0">
              <a:latin typeface="Nunito Sans" panose="00000500000000000000" pitchFamily="2" charset="0"/>
              <a:cs typeface="Arial" pitchFamily="34" charset="0"/>
            </a:endParaRPr>
          </a:p>
        </p:txBody>
      </p:sp>
    </p:spTree>
    <p:extLst>
      <p:ext uri="{BB962C8B-B14F-4D97-AF65-F5344CB8AC3E}">
        <p14:creationId xmlns:p14="http://schemas.microsoft.com/office/powerpoint/2010/main" val="27940381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1.2. Teorías heliocéntricas</a:t>
            </a:r>
            <a:endParaRPr lang="es-ES" b="1" dirty="0">
              <a:solidFill>
                <a:srgbClr val="002060"/>
              </a:solidFill>
            </a:endParaRPr>
          </a:p>
        </p:txBody>
      </p:sp>
      <p:sp>
        <p:nvSpPr>
          <p:cNvPr id="61" name="CuadroTexto 60"/>
          <p:cNvSpPr txBox="1"/>
          <p:nvPr/>
        </p:nvSpPr>
        <p:spPr>
          <a:xfrm>
            <a:off x="364010" y="1271390"/>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Comparación entre los dos sistemas</a:t>
            </a:r>
            <a:endParaRPr lang="es-ES" b="1" dirty="0">
              <a:solidFill>
                <a:srgbClr val="00B0F0"/>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78" y="1800828"/>
            <a:ext cx="7776624" cy="4510442"/>
          </a:xfrm>
          <a:prstGeom prst="rect">
            <a:avLst/>
          </a:prstGeom>
        </p:spPr>
      </p:pic>
    </p:spTree>
    <p:extLst>
      <p:ext uri="{BB962C8B-B14F-4D97-AF65-F5344CB8AC3E}">
        <p14:creationId xmlns:p14="http://schemas.microsoft.com/office/powerpoint/2010/main" val="1694491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El movimiento de los planetas</a:t>
            </a:r>
            <a:endParaRPr lang="es-ES" sz="1600" b="1" dirty="0">
              <a:solidFill>
                <a:schemeClr val="bg1"/>
              </a:solidFill>
            </a:endParaRPr>
          </a:p>
        </p:txBody>
      </p:sp>
      <p:sp>
        <p:nvSpPr>
          <p:cNvPr id="60" name="CuadroTexto 59"/>
          <p:cNvSpPr txBox="1"/>
          <p:nvPr/>
        </p:nvSpPr>
        <p:spPr>
          <a:xfrm>
            <a:off x="423079" y="968991"/>
            <a:ext cx="8441521" cy="276999"/>
          </a:xfrm>
          <a:prstGeom prst="rect">
            <a:avLst/>
          </a:prstGeom>
          <a:noFill/>
        </p:spPr>
        <p:txBody>
          <a:bodyPr wrap="square" lIns="0" tIns="0" rIns="0" bIns="0" rtlCol="0">
            <a:spAutoFit/>
          </a:bodyPr>
          <a:lstStyle/>
          <a:p>
            <a:r>
              <a:rPr lang="es-ES" b="1" dirty="0" smtClean="0">
                <a:solidFill>
                  <a:srgbClr val="002060"/>
                </a:solidFill>
              </a:rPr>
              <a:t>1.3. </a:t>
            </a:r>
            <a:r>
              <a:rPr lang="es-ES" b="1" dirty="0">
                <a:solidFill>
                  <a:srgbClr val="002060"/>
                </a:solidFill>
              </a:rPr>
              <a:t>Las leyes de Kepler (1571 – 1630</a:t>
            </a:r>
            <a:r>
              <a:rPr lang="es-ES" b="1" dirty="0" smtClean="0">
                <a:solidFill>
                  <a:srgbClr val="002060"/>
                </a:solidFill>
              </a:rPr>
              <a:t>)</a:t>
            </a:r>
            <a:endParaRPr lang="es-ES" b="1" dirty="0">
              <a:solidFill>
                <a:srgbClr val="002060"/>
              </a:solidFill>
            </a:endParaRPr>
          </a:p>
        </p:txBody>
      </p:sp>
      <p:sp>
        <p:nvSpPr>
          <p:cNvPr id="61" name="CuadroTexto 60"/>
          <p:cNvSpPr txBox="1"/>
          <p:nvPr/>
        </p:nvSpPr>
        <p:spPr>
          <a:xfrm>
            <a:off x="364010" y="1271390"/>
            <a:ext cx="6709890" cy="369332"/>
          </a:xfrm>
          <a:prstGeom prst="rect">
            <a:avLst/>
          </a:prstGeom>
          <a:noFill/>
        </p:spPr>
        <p:txBody>
          <a:bodyPr wrap="square" rtlCol="0">
            <a:spAutoFit/>
          </a:bodyPr>
          <a:lstStyle/>
          <a:p>
            <a:r>
              <a:rPr lang="es-ES" b="1" dirty="0" smtClean="0">
                <a:solidFill>
                  <a:srgbClr val="00B0F0"/>
                </a:solidFill>
                <a:sym typeface="Wingdings 3" panose="05040102010807070707" pitchFamily="18" charset="2"/>
              </a:rPr>
              <a:t></a:t>
            </a:r>
            <a:r>
              <a:rPr lang="es-ES" b="1" dirty="0" smtClean="0">
                <a:solidFill>
                  <a:srgbClr val="00B0F0"/>
                </a:solidFill>
              </a:rPr>
              <a:t> </a:t>
            </a:r>
            <a:r>
              <a:rPr lang="es-ES" b="1" dirty="0">
                <a:solidFill>
                  <a:srgbClr val="00B0F0"/>
                </a:solidFill>
              </a:rPr>
              <a:t>Tycho Brahe(1546 – 1601)</a:t>
            </a:r>
          </a:p>
        </p:txBody>
      </p:sp>
      <p:pic>
        <p:nvPicPr>
          <p:cNvPr id="17"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79" y="1892143"/>
            <a:ext cx="3404469" cy="4523078"/>
          </a:xfrm>
          <a:prstGeom prst="rect">
            <a:avLst/>
          </a:prstGeom>
        </p:spPr>
      </p:pic>
      <p:pic>
        <p:nvPicPr>
          <p:cNvPr id="18" name="Imagen 17"/>
          <p:cNvPicPr>
            <a:picLocks noChangeAspect="1"/>
          </p:cNvPicPr>
          <p:nvPr/>
        </p:nvPicPr>
        <p:blipFill rotWithShape="1">
          <a:blip r:embed="rId3">
            <a:extLst>
              <a:ext uri="{28A0092B-C50C-407E-A947-70E740481C1C}">
                <a14:useLocalDpi xmlns:a14="http://schemas.microsoft.com/office/drawing/2010/main" val="0"/>
              </a:ext>
            </a:extLst>
          </a:blip>
          <a:srcRect l="2022" r="2321"/>
          <a:stretch/>
        </p:blipFill>
        <p:spPr>
          <a:xfrm>
            <a:off x="4451571" y="3441982"/>
            <a:ext cx="4131332" cy="2973239"/>
          </a:xfrm>
          <a:prstGeom prst="rect">
            <a:avLst/>
          </a:prstGeom>
        </p:spPr>
      </p:pic>
      <p:sp>
        <p:nvSpPr>
          <p:cNvPr id="22" name="16 CuadroTexto"/>
          <p:cNvSpPr txBox="1"/>
          <p:nvPr/>
        </p:nvSpPr>
        <p:spPr>
          <a:xfrm>
            <a:off x="4318001" y="1741133"/>
            <a:ext cx="4331206" cy="1569660"/>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cs typeface="Arial" pitchFamily="34" charset="0"/>
                <a:sym typeface="Wingdings"/>
              </a:rPr>
              <a:t>Elaboró las mejores tablas sobre las posiciones  de los seis planetas conocidos por entonces (Mercurio, Venus, Tierra, Marte, Júpiter y Saturno).</a:t>
            </a:r>
          </a:p>
          <a:p>
            <a:pPr marL="177800" indent="-177800" algn="just">
              <a:buFont typeface="Arial" panose="020B0604020202020204" pitchFamily="34" charset="0"/>
              <a:buChar char="•"/>
            </a:pPr>
            <a:r>
              <a:rPr lang="es-ES" sz="1600" dirty="0" smtClean="0">
                <a:cs typeface="Arial" pitchFamily="34" charset="0"/>
                <a:sym typeface="Wingdings"/>
              </a:rPr>
              <a:t>Propuso un modelo intermedio entre el geocéntrico y el heliocéntrico.</a:t>
            </a:r>
            <a:endParaRPr lang="es-ES" sz="1600" dirty="0">
              <a:cs typeface="Arial" pitchFamily="34" charset="0"/>
            </a:endParaRPr>
          </a:p>
        </p:txBody>
      </p:sp>
    </p:spTree>
    <p:extLst>
      <p:ext uri="{BB962C8B-B14F-4D97-AF65-F5344CB8AC3E}">
        <p14:creationId xmlns:p14="http://schemas.microsoft.com/office/powerpoint/2010/main" val="381548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unito">
      <a:majorFont>
        <a:latin typeface="Nunito Sans"/>
        <a:ea typeface=""/>
        <a:cs typeface=""/>
      </a:majorFont>
      <a:minorFont>
        <a:latin typeface="Nunito Sans"/>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4595</TotalTime>
  <Words>11552</Words>
  <Application>Microsoft Office PowerPoint</Application>
  <PresentationFormat>Presentación en pantalla (4:3)</PresentationFormat>
  <Paragraphs>896</Paragraphs>
  <Slides>64</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64</vt:i4>
      </vt:variant>
    </vt:vector>
  </HeadingPairs>
  <TitlesOfParts>
    <vt:vector size="77" baseType="lpstr">
      <vt:lpstr>Arial</vt:lpstr>
      <vt:lpstr>Calibri</vt:lpstr>
      <vt:lpstr>Cambria</vt:lpstr>
      <vt:lpstr>Cambria Math</vt:lpstr>
      <vt:lpstr>FontAwesome</vt:lpstr>
      <vt:lpstr>Nunito Sans</vt:lpstr>
      <vt:lpstr>Segoe UI</vt:lpstr>
      <vt:lpstr>Segoe UI Emoji</vt:lpstr>
      <vt:lpstr>Symbol</vt:lpstr>
      <vt:lpstr>Times New Roman</vt:lpstr>
      <vt:lpstr>Wingdings</vt:lpstr>
      <vt:lpstr>Wingdings 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Rafael Artacho Cañadas</dc:creator>
  <cp:lastModifiedBy>Rafael Artacho Cañadas</cp:lastModifiedBy>
  <cp:revision>359</cp:revision>
  <dcterms:created xsi:type="dcterms:W3CDTF">2017-11-25T07:07:06Z</dcterms:created>
  <dcterms:modified xsi:type="dcterms:W3CDTF">2025-07-22T10:38:04Z</dcterms:modified>
</cp:coreProperties>
</file>